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8" r:id="rId12"/>
    <p:sldId id="269" r:id="rId13"/>
    <p:sldId id="270" r:id="rId14"/>
    <p:sldId id="271" r:id="rId15"/>
    <p:sldId id="272" r:id="rId16"/>
    <p:sldId id="275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6" y="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1673E-076F-47A8-8B76-ABFE14A3BA60}" type="datetimeFigureOut">
              <a:rPr lang="en-US" smtClean="0"/>
              <a:t>3/31/17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9E70D-7372-4670-90D0-3ED2067B9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42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0D7C4A-12A8-4E5D-9B9B-43D1EA7381E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6676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2842D-0339-41F3-92B5-350932AE241F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93024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EA8F52-7F6A-4333-96B8-5FFE0723E9A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61762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4425" spc="-75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165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4425" b="0" spc="-75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65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defRPr sz="24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4176"/>
            <a:ext cx="212598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0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3008"/>
            <a:ext cx="212598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0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 spc="-45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72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1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30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Chemical Reactions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32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Activity </a:t>
            </a:r>
            <a:r>
              <a:rPr lang="en-US" b="1" dirty="0"/>
              <a:t>Series—Will a reaction occur?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metal will only replace another metal below it on the activity series.</a:t>
            </a:r>
          </a:p>
          <a:p>
            <a:r>
              <a:rPr lang="en-US" sz="3200" dirty="0"/>
              <a:t>Will this reaction happen?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Ca </a:t>
            </a:r>
            <a:r>
              <a:rPr lang="en-US" sz="3200" dirty="0"/>
              <a:t>+ 2 </a:t>
            </a:r>
            <a:r>
              <a:rPr lang="en-US" sz="3200" dirty="0" err="1"/>
              <a:t>LiOH</a:t>
            </a:r>
            <a:r>
              <a:rPr lang="en-US" sz="3200" dirty="0"/>
              <a:t> </a:t>
            </a:r>
            <a:r>
              <a:rPr lang="en-US" sz="3200" dirty="0">
                <a:sym typeface="Symbol" panose="05050102010706020507" pitchFamily="18" charset="2"/>
              </a:rPr>
              <a:t></a:t>
            </a:r>
            <a:r>
              <a:rPr lang="en-US" sz="3200" dirty="0"/>
              <a:t> Ca(OH)</a:t>
            </a:r>
            <a:r>
              <a:rPr lang="en-US" sz="3200" baseline="-25000" dirty="0"/>
              <a:t>2</a:t>
            </a:r>
            <a:r>
              <a:rPr lang="en-US" sz="3200" dirty="0"/>
              <a:t> + 2 Li</a:t>
            </a:r>
          </a:p>
        </p:txBody>
      </p:sp>
    </p:spTree>
    <p:extLst>
      <p:ext uri="{BB962C8B-B14F-4D97-AF65-F5344CB8AC3E}">
        <p14:creationId xmlns:p14="http://schemas.microsoft.com/office/powerpoint/2010/main" val="145031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Single Replacement Reactions (Metals)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Use the activity series to make sure a reaction occurs.</a:t>
            </a:r>
          </a:p>
          <a:p>
            <a:pPr lvl="0"/>
            <a:r>
              <a:rPr lang="en-US" sz="2800" dirty="0" smtClean="0"/>
              <a:t>Remember </a:t>
            </a:r>
            <a:r>
              <a:rPr lang="en-US" sz="2800" dirty="0"/>
              <a:t>to write the formulas of the products correctly by crossing charges and simplifying. </a:t>
            </a:r>
          </a:p>
          <a:p>
            <a:pPr lvl="0"/>
            <a:r>
              <a:rPr lang="en-US" sz="2800" dirty="0"/>
              <a:t>Don’t forget to balance. </a:t>
            </a:r>
          </a:p>
          <a:p>
            <a:pPr marL="0" indent="0">
              <a:buNone/>
            </a:pPr>
            <a:endParaRPr lang="en-US" sz="2800" dirty="0"/>
          </a:p>
          <a:p>
            <a:pPr marL="0" lvl="0" indent="0">
              <a:buNone/>
            </a:pPr>
            <a:r>
              <a:rPr lang="en-US" sz="2800" dirty="0" smtClean="0"/>
              <a:t>         Zn</a:t>
            </a:r>
            <a:r>
              <a:rPr lang="en-US" sz="2800" baseline="-25000" dirty="0" smtClean="0"/>
              <a:t>(s</a:t>
            </a:r>
            <a:r>
              <a:rPr lang="en-US" sz="2800" baseline="-25000" dirty="0"/>
              <a:t>)</a:t>
            </a:r>
            <a:r>
              <a:rPr lang="en-US" sz="2800" dirty="0"/>
              <a:t>  +    </a:t>
            </a:r>
            <a:r>
              <a:rPr lang="en-US" sz="2800" dirty="0" smtClean="0"/>
              <a:t>NaNO</a:t>
            </a:r>
            <a:r>
              <a:rPr lang="en-US" sz="2800" baseline="-25000" dirty="0" smtClean="0"/>
              <a:t>3(</a:t>
            </a:r>
            <a:r>
              <a:rPr lang="en-US" sz="2800" baseline="-25000" dirty="0" err="1" smtClean="0"/>
              <a:t>aq</a:t>
            </a:r>
            <a:r>
              <a:rPr lang="en-US" sz="2800" baseline="-25000" dirty="0"/>
              <a:t>)</a:t>
            </a:r>
            <a:r>
              <a:rPr lang="en-US" sz="2800" dirty="0"/>
              <a:t>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lvl="0" indent="0">
              <a:buNone/>
            </a:pPr>
            <a:r>
              <a:rPr lang="en-US" sz="2800" dirty="0" smtClean="0"/>
              <a:t>         Ba</a:t>
            </a:r>
            <a:r>
              <a:rPr lang="en-US" sz="2800" baseline="-25000" dirty="0" smtClean="0"/>
              <a:t>(s</a:t>
            </a:r>
            <a:r>
              <a:rPr lang="en-US" sz="2800" baseline="-25000" dirty="0"/>
              <a:t>)</a:t>
            </a:r>
            <a:r>
              <a:rPr lang="en-US" sz="2800" dirty="0"/>
              <a:t>   +  </a:t>
            </a:r>
            <a:r>
              <a:rPr lang="en-US" sz="2800" dirty="0" smtClean="0"/>
              <a:t> NaNO</a:t>
            </a:r>
            <a:r>
              <a:rPr lang="en-US" sz="2800" baseline="-25000" dirty="0" smtClean="0"/>
              <a:t>3(</a:t>
            </a:r>
            <a:r>
              <a:rPr lang="en-US" sz="2800" baseline="-25000" dirty="0" err="1" smtClean="0"/>
              <a:t>aq</a:t>
            </a:r>
            <a:r>
              <a:rPr lang="en-US" sz="2800" baseline="-25000" dirty="0"/>
              <a:t>)</a:t>
            </a:r>
            <a:r>
              <a:rPr lang="en-US" sz="2800" dirty="0"/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492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Single Replacement Reactions (Water)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1946" y="864108"/>
            <a:ext cx="6277046" cy="5120640"/>
          </a:xfrm>
        </p:spPr>
        <p:txBody>
          <a:bodyPr>
            <a:noAutofit/>
          </a:bodyPr>
          <a:lstStyle/>
          <a:p>
            <a:r>
              <a:rPr lang="en-US" sz="2800" dirty="0" smtClean="0"/>
              <a:t>Replace </a:t>
            </a:r>
            <a:r>
              <a:rPr lang="en-US" sz="2800" dirty="0"/>
              <a:t>one of the hydrogens in water with the more active element, producing a metal base </a:t>
            </a:r>
            <a:r>
              <a:rPr lang="en-US" sz="2800" dirty="0" smtClean="0"/>
              <a:t>(metal + OH) and </a:t>
            </a:r>
            <a:r>
              <a:rPr lang="en-US" sz="2800" dirty="0"/>
              <a:t>H</a:t>
            </a:r>
            <a:r>
              <a:rPr lang="en-US" sz="2800" baseline="-25000" dirty="0"/>
              <a:t>2</a:t>
            </a:r>
            <a:r>
              <a:rPr lang="en-US" sz="2800" dirty="0"/>
              <a:t>.</a:t>
            </a:r>
          </a:p>
          <a:p>
            <a:pPr lvl="0"/>
            <a:r>
              <a:rPr lang="en-US" sz="2800" dirty="0"/>
              <a:t>Remember that only the metals on the series from Li to Na will replace the H from water.</a:t>
            </a:r>
          </a:p>
          <a:p>
            <a:pPr marL="0" indent="0">
              <a:buNone/>
            </a:pPr>
            <a:endParaRPr lang="en-US" sz="2800" dirty="0"/>
          </a:p>
          <a:p>
            <a:pPr marL="0" lvl="0" indent="0">
              <a:buNone/>
            </a:pPr>
            <a:r>
              <a:rPr lang="en-US" sz="2800" dirty="0" smtClean="0"/>
              <a:t>         Na</a:t>
            </a:r>
            <a:r>
              <a:rPr lang="en-US" sz="2800" baseline="-25000" dirty="0" smtClean="0"/>
              <a:t>(s</a:t>
            </a:r>
            <a:r>
              <a:rPr lang="en-US" sz="2800" baseline="-25000" dirty="0"/>
              <a:t>)</a:t>
            </a:r>
            <a:r>
              <a:rPr lang="en-US" sz="2800" dirty="0"/>
              <a:t> + </a:t>
            </a:r>
            <a:r>
              <a:rPr lang="en-US" sz="2800" dirty="0" smtClean="0"/>
              <a:t>        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(l</a:t>
            </a:r>
            <a:r>
              <a:rPr lang="en-US" sz="2800" baseline="-25000" dirty="0"/>
              <a:t>)</a:t>
            </a:r>
            <a:r>
              <a:rPr lang="en-US" sz="2800" dirty="0"/>
              <a:t>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lvl="0" indent="0">
              <a:buNone/>
            </a:pPr>
            <a:r>
              <a:rPr lang="en-US" sz="2800" dirty="0" smtClean="0"/>
              <a:t>         Ca</a:t>
            </a:r>
            <a:r>
              <a:rPr lang="en-US" sz="2800" baseline="-25000" dirty="0" smtClean="0"/>
              <a:t>(s</a:t>
            </a:r>
            <a:r>
              <a:rPr lang="en-US" sz="2800" baseline="-25000" dirty="0"/>
              <a:t>)</a:t>
            </a:r>
            <a:r>
              <a:rPr lang="en-US" sz="2800" dirty="0"/>
              <a:t> + </a:t>
            </a:r>
            <a:r>
              <a:rPr lang="en-US" sz="2800" dirty="0" smtClean="0"/>
              <a:t>         </a:t>
            </a:r>
            <a:r>
              <a:rPr lang="en-US" sz="2800" dirty="0"/>
              <a:t>H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  <a:r>
              <a:rPr lang="en-US" sz="2800" baseline="-25000" dirty="0"/>
              <a:t>(l)</a:t>
            </a:r>
            <a:r>
              <a:rPr lang="en-US" sz="2800" dirty="0"/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547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Single Replacement Reactions (Acids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7570" y="864108"/>
            <a:ext cx="6277047" cy="512064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Replace </a:t>
            </a:r>
            <a:r>
              <a:rPr lang="en-US" sz="2800" dirty="0"/>
              <a:t>the hydrogen in each acid with the more active metal, producing a salt and H</a:t>
            </a:r>
            <a:r>
              <a:rPr lang="en-US" sz="2800" baseline="-25000" dirty="0"/>
              <a:t>2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pPr marL="0" lvl="0" indent="0">
              <a:buNone/>
            </a:pPr>
            <a:r>
              <a:rPr lang="en-US" sz="2800" dirty="0" smtClean="0"/>
              <a:t>         Mg</a:t>
            </a:r>
            <a:r>
              <a:rPr lang="en-US" sz="2800" baseline="-25000" dirty="0" smtClean="0"/>
              <a:t>(s</a:t>
            </a:r>
            <a:r>
              <a:rPr lang="en-US" sz="2800" baseline="-25000" dirty="0"/>
              <a:t>) </a:t>
            </a:r>
            <a:r>
              <a:rPr lang="en-US" sz="2800" dirty="0"/>
              <a:t> + </a:t>
            </a:r>
            <a:r>
              <a:rPr lang="en-US" sz="2800" dirty="0" smtClean="0"/>
              <a:t>        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PO</a:t>
            </a:r>
            <a:r>
              <a:rPr lang="en-US" sz="2800" baseline="-25000" dirty="0" smtClean="0"/>
              <a:t>4 </a:t>
            </a:r>
            <a:r>
              <a:rPr lang="en-US" sz="2800" baseline="-25000" dirty="0"/>
              <a:t>(</a:t>
            </a:r>
            <a:r>
              <a:rPr lang="en-US" sz="2800" baseline="-25000" dirty="0" err="1"/>
              <a:t>aq</a:t>
            </a:r>
            <a:r>
              <a:rPr lang="en-US" sz="2800" baseline="-25000" dirty="0"/>
              <a:t>)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lvl="0" indent="0">
              <a:buNone/>
            </a:pPr>
            <a:r>
              <a:rPr lang="en-US" sz="2800" dirty="0" smtClean="0"/>
              <a:t>         Na</a:t>
            </a:r>
            <a:r>
              <a:rPr lang="en-US" sz="2800" baseline="-25000" dirty="0" smtClean="0"/>
              <a:t>(s</a:t>
            </a:r>
            <a:r>
              <a:rPr lang="en-US" sz="2800" baseline="-25000" dirty="0"/>
              <a:t>)</a:t>
            </a:r>
            <a:r>
              <a:rPr lang="en-US" sz="2800" dirty="0"/>
              <a:t> + </a:t>
            </a:r>
            <a:r>
              <a:rPr lang="en-US" sz="2800" dirty="0" smtClean="0"/>
              <a:t>         HNO</a:t>
            </a:r>
            <a:r>
              <a:rPr lang="en-US" sz="2800" baseline="-25000" dirty="0" smtClean="0"/>
              <a:t>3(</a:t>
            </a:r>
            <a:r>
              <a:rPr lang="en-US" sz="2800" baseline="-25000" dirty="0" err="1" smtClean="0"/>
              <a:t>aq</a:t>
            </a:r>
            <a:r>
              <a:rPr lang="en-US" sz="2800" baseline="-25000" dirty="0"/>
              <a:t>)</a:t>
            </a:r>
            <a:r>
              <a:rPr lang="en-US" sz="2800" dirty="0"/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958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929128"/>
            <a:ext cx="2440641" cy="990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Single Replacement Reactions (Halogens)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320" y="864108"/>
            <a:ext cx="6290797" cy="512064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Replace </a:t>
            </a:r>
            <a:r>
              <a:rPr lang="en-US" sz="2800" dirty="0"/>
              <a:t>the less active halogen with the more active one, then balance. Don’t forget to write </a:t>
            </a:r>
            <a:r>
              <a:rPr lang="en-US" sz="2800" dirty="0" err="1" smtClean="0"/>
              <a:t>BrINClHOF</a:t>
            </a:r>
            <a:r>
              <a:rPr lang="en-US" sz="2800" dirty="0" smtClean="0"/>
              <a:t> as </a:t>
            </a:r>
            <a:r>
              <a:rPr lang="en-US" sz="2800" dirty="0" err="1"/>
              <a:t>diatomics</a:t>
            </a:r>
            <a:r>
              <a:rPr lang="en-US" sz="2800" dirty="0"/>
              <a:t>. </a:t>
            </a:r>
          </a:p>
          <a:p>
            <a:endParaRPr lang="en-US" sz="2800" dirty="0"/>
          </a:p>
          <a:p>
            <a:pPr marL="0" lvl="0" indent="0">
              <a:buNone/>
            </a:pPr>
            <a:r>
              <a:rPr lang="en-US" sz="2800" dirty="0" smtClean="0"/>
              <a:t>         </a:t>
            </a:r>
            <a:r>
              <a:rPr lang="en-US" sz="2800" dirty="0" err="1" smtClean="0"/>
              <a:t>KBr</a:t>
            </a:r>
            <a:r>
              <a:rPr lang="en-US" sz="2800" baseline="-25000" dirty="0" smtClean="0"/>
              <a:t>(</a:t>
            </a:r>
            <a:r>
              <a:rPr lang="en-US" sz="2800" baseline="-25000" dirty="0" err="1" smtClean="0"/>
              <a:t>aq</a:t>
            </a:r>
            <a:r>
              <a:rPr lang="en-US" sz="2800" baseline="-25000" dirty="0"/>
              <a:t>)</a:t>
            </a:r>
            <a:r>
              <a:rPr lang="en-US" sz="2800" dirty="0"/>
              <a:t> + </a:t>
            </a:r>
            <a:r>
              <a:rPr lang="en-US" sz="2800" dirty="0" smtClean="0"/>
              <a:t>         Cl</a:t>
            </a:r>
            <a:r>
              <a:rPr lang="en-US" sz="2800" baseline="-25000" dirty="0" smtClean="0"/>
              <a:t>2(</a:t>
            </a:r>
            <a:r>
              <a:rPr lang="en-US" sz="2800" baseline="-25000" dirty="0" err="1" smtClean="0"/>
              <a:t>aq</a:t>
            </a:r>
            <a:r>
              <a:rPr lang="en-US" sz="2800" baseline="-25000" dirty="0"/>
              <a:t>)</a:t>
            </a:r>
            <a:r>
              <a:rPr lang="en-US" sz="2800" dirty="0"/>
              <a:t>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lvl="0" indent="0">
              <a:buNone/>
            </a:pPr>
            <a:r>
              <a:rPr lang="en-US" sz="2800" dirty="0" smtClean="0"/>
              <a:t>         FeI</a:t>
            </a:r>
            <a:r>
              <a:rPr lang="en-US" sz="2800" baseline="-25000" dirty="0" smtClean="0"/>
              <a:t>3(</a:t>
            </a:r>
            <a:r>
              <a:rPr lang="en-US" sz="2800" baseline="-25000" dirty="0" err="1" smtClean="0"/>
              <a:t>aq</a:t>
            </a:r>
            <a:r>
              <a:rPr lang="en-US" sz="2800" baseline="-25000" dirty="0"/>
              <a:t>)</a:t>
            </a:r>
            <a:r>
              <a:rPr lang="en-US" sz="2800" dirty="0"/>
              <a:t> + </a:t>
            </a:r>
            <a:r>
              <a:rPr lang="en-US" sz="2800" dirty="0" smtClean="0"/>
              <a:t>         F</a:t>
            </a:r>
            <a:r>
              <a:rPr lang="en-US" sz="2800" baseline="-25000" dirty="0" smtClean="0"/>
              <a:t>2(</a:t>
            </a:r>
            <a:r>
              <a:rPr lang="en-US" sz="2800" baseline="-25000" dirty="0" err="1" smtClean="0"/>
              <a:t>aq</a:t>
            </a:r>
            <a:r>
              <a:rPr lang="en-US" sz="2800" baseline="-25000" dirty="0"/>
              <a:t>)</a:t>
            </a:r>
            <a:r>
              <a:rPr lang="en-US" sz="2800" dirty="0"/>
              <a:t>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lv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CaF</a:t>
            </a:r>
            <a:r>
              <a:rPr lang="en-US" sz="2800" baseline="-25000" dirty="0" smtClean="0"/>
              <a:t>2(</a:t>
            </a:r>
            <a:r>
              <a:rPr lang="en-US" sz="2800" baseline="-25000" dirty="0" err="1" smtClean="0"/>
              <a:t>aq</a:t>
            </a:r>
            <a:r>
              <a:rPr lang="en-US" sz="2800" baseline="-25000" dirty="0"/>
              <a:t>) </a:t>
            </a:r>
            <a:r>
              <a:rPr lang="en-US" sz="2800" dirty="0"/>
              <a:t>+ </a:t>
            </a:r>
            <a:r>
              <a:rPr lang="en-US" sz="2800" dirty="0" smtClean="0"/>
              <a:t>        I</a:t>
            </a:r>
            <a:r>
              <a:rPr lang="en-US" sz="2800" baseline="-25000" dirty="0" smtClean="0"/>
              <a:t>2(</a:t>
            </a:r>
            <a:r>
              <a:rPr lang="en-US" sz="2800" baseline="-25000" dirty="0" err="1" smtClean="0"/>
              <a:t>aq</a:t>
            </a:r>
            <a:r>
              <a:rPr lang="en-US" sz="2800" baseline="-25000" dirty="0"/>
              <a:t>)</a:t>
            </a:r>
            <a:r>
              <a:rPr lang="en-US" sz="2800" dirty="0"/>
              <a:t>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800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Activity </a:t>
            </a:r>
            <a:r>
              <a:rPr lang="en-US" b="1" dirty="0"/>
              <a:t>Series—Will a reaction occur?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So, will </a:t>
            </a:r>
            <a:r>
              <a:rPr lang="en-US" sz="3200" dirty="0"/>
              <a:t>this reaction happen?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Ca </a:t>
            </a:r>
            <a:r>
              <a:rPr lang="en-US" sz="3200" dirty="0"/>
              <a:t>+ 2 </a:t>
            </a:r>
            <a:r>
              <a:rPr lang="en-US" sz="3200" dirty="0" err="1"/>
              <a:t>LiOH</a:t>
            </a:r>
            <a:r>
              <a:rPr lang="en-US" sz="3200" dirty="0"/>
              <a:t> </a:t>
            </a:r>
            <a:r>
              <a:rPr lang="en-US" sz="3200" dirty="0">
                <a:sym typeface="Symbol" panose="05050102010706020507" pitchFamily="18" charset="2"/>
              </a:rPr>
              <a:t></a:t>
            </a:r>
            <a:r>
              <a:rPr lang="en-US" sz="3200" dirty="0"/>
              <a:t> Ca(OH)</a:t>
            </a:r>
            <a:r>
              <a:rPr lang="en-US" sz="3200" baseline="-25000" dirty="0"/>
              <a:t>2</a:t>
            </a:r>
            <a:r>
              <a:rPr lang="en-US" sz="3200" dirty="0"/>
              <a:t> + 2 </a:t>
            </a:r>
            <a:r>
              <a:rPr lang="en-US" sz="3200" dirty="0" smtClean="0"/>
              <a:t>Li</a:t>
            </a:r>
          </a:p>
          <a:p>
            <a:endParaRPr lang="en-US" sz="3200" dirty="0" smtClean="0"/>
          </a:p>
          <a:p>
            <a:r>
              <a:rPr lang="en-US" sz="3200" dirty="0" smtClean="0"/>
              <a:t>No, it won’t. Ca is below Li on the activity series, so there is no reaction (NR)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4487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Rectangle 4"/>
          <p:cNvSpPr>
            <a:spLocks noGrp="1" noChangeArrowheads="1"/>
          </p:cNvSpPr>
          <p:nvPr>
            <p:ph idx="1"/>
          </p:nvPr>
        </p:nvSpPr>
        <p:spPr>
          <a:xfrm>
            <a:off x="2536944" y="763146"/>
            <a:ext cx="6332048" cy="316845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Ions in two compounds “change partners”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Cation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of one compound combines with 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anion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of the other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General Equation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: AB +CD 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sym typeface="Wingdings" panose="05000000000000000000" pitchFamily="2" charset="2"/>
              </a:rPr>
              <a:t> AD + CB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rot="16200000">
            <a:off x="-1271911" y="2585140"/>
            <a:ext cx="5080766" cy="197304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Double Replacement</a:t>
            </a:r>
            <a:endParaRPr lang="en-US" sz="4000" dirty="0"/>
          </a:p>
        </p:txBody>
      </p:sp>
      <p:sp>
        <p:nvSpPr>
          <p:cNvPr id="10" name="AutoShape 8"/>
          <p:cNvSpPr>
            <a:spLocks/>
          </p:cNvSpPr>
          <p:nvPr/>
        </p:nvSpPr>
        <p:spPr bwMode="auto">
          <a:xfrm rot="-5400000">
            <a:off x="5932908" y="3224463"/>
            <a:ext cx="406400" cy="694396"/>
          </a:xfrm>
          <a:prstGeom prst="leftBracket">
            <a:avLst>
              <a:gd name="adj" fmla="val 47917"/>
            </a:avLst>
          </a:prstGeom>
          <a:noFill/>
          <a:ln w="76200">
            <a:solidFill>
              <a:schemeClr val="hlink"/>
            </a:solidFill>
            <a:round/>
            <a:headEnd type="stealth" w="med" len="med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9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 build="p" autoUpdateAnimBg="0" advAuto="0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1414974" y="2866095"/>
            <a:ext cx="5280147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Double Replacement Products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12571" y="692557"/>
            <a:ext cx="629767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One</a:t>
            </a:r>
            <a:r>
              <a:rPr lang="en-US" sz="3200" dirty="0">
                <a:latin typeface="Arial Narrow" pitchFamily="34" charset="0"/>
              </a:rPr>
              <a:t> of the compounds formed is usually either</a:t>
            </a:r>
            <a:r>
              <a:rPr lang="en-US" sz="3200" dirty="0" smtClean="0">
                <a:latin typeface="Arial Narrow" pitchFamily="34" charset="0"/>
              </a:rPr>
              <a:t>:</a:t>
            </a:r>
            <a:endParaRPr lang="en-US" sz="3200" dirty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10972" y="5775115"/>
            <a:ext cx="61008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 Narrow" pitchFamily="34" charset="0"/>
              </a:rPr>
              <a:t>The other compound is often soluble and remains dissolved in solution.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2904900" y="1714470"/>
            <a:ext cx="314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Arial Narrow" pitchFamily="34" charset="0"/>
              </a:rPr>
              <a:t>A precipitate</a:t>
            </a:r>
          </a:p>
        </p:txBody>
      </p:sp>
      <p:sp>
        <p:nvSpPr>
          <p:cNvPr id="6" name="Rectangle 5"/>
          <p:cNvSpPr/>
          <p:nvPr/>
        </p:nvSpPr>
        <p:spPr>
          <a:xfrm>
            <a:off x="5816408" y="2287038"/>
            <a:ext cx="28825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Arial Narrow" pitchFamily="34" charset="0"/>
              </a:rPr>
              <a:t>An insoluble gas that bubbles out of solution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2974256" y="4365437"/>
            <a:ext cx="46545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Or, a </a:t>
            </a:r>
            <a:r>
              <a:rPr lang="en-US" sz="3200" dirty="0">
                <a:solidFill>
                  <a:prstClr val="black"/>
                </a:solidFill>
                <a:latin typeface="Arial Narrow" pitchFamily="34" charset="0"/>
              </a:rPr>
              <a:t>molecular 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compound, </a:t>
            </a:r>
            <a:r>
              <a:rPr lang="en-US" sz="3200" dirty="0">
                <a:solidFill>
                  <a:prstClr val="black"/>
                </a:solidFill>
                <a:latin typeface="Arial Narrow" pitchFamily="34" charset="0"/>
              </a:rPr>
              <a:t>usually water </a:t>
            </a:r>
          </a:p>
        </p:txBody>
      </p:sp>
      <p:pic>
        <p:nvPicPr>
          <p:cNvPr id="8" name="Picture 1030" descr="MMj0174005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466" y="3482512"/>
            <a:ext cx="912813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19" t="35752" r="-345" b="356"/>
          <a:stretch/>
        </p:blipFill>
        <p:spPr bwMode="auto">
          <a:xfrm>
            <a:off x="3386602" y="2269491"/>
            <a:ext cx="1337797" cy="16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502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1087435" y="2962108"/>
            <a:ext cx="4544501" cy="10541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400" dirty="0" smtClean="0"/>
              <a:t>Double Replacement Example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0" y="104853"/>
            <a:ext cx="9144000" cy="62865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400" b="1" dirty="0" err="1" smtClean="0">
                <a:solidFill>
                  <a:srgbClr val="002060"/>
                </a:solidFill>
                <a:latin typeface="Arial Narrow" pitchFamily="34" charset="0"/>
              </a:rPr>
              <a:t>Pb</a:t>
            </a:r>
            <a:r>
              <a:rPr lang="en-US" sz="3400" b="1" dirty="0" smtClean="0">
                <a:solidFill>
                  <a:srgbClr val="002060"/>
                </a:solidFill>
                <a:latin typeface="Arial Narrow" pitchFamily="34" charset="0"/>
              </a:rPr>
              <a:t>(NO</a:t>
            </a:r>
            <a:r>
              <a:rPr lang="en-US" sz="3400" b="1" baseline="-25000" dirty="0" smtClean="0">
                <a:solidFill>
                  <a:srgbClr val="002060"/>
                </a:solidFill>
                <a:latin typeface="Arial Narrow" pitchFamily="34" charset="0"/>
              </a:rPr>
              <a:t>3</a:t>
            </a:r>
            <a:r>
              <a:rPr lang="en-US" sz="3400" b="1" dirty="0" smtClean="0">
                <a:solidFill>
                  <a:srgbClr val="002060"/>
                </a:solidFill>
                <a:latin typeface="Arial Narrow" pitchFamily="34" charset="0"/>
              </a:rPr>
              <a:t>)</a:t>
            </a:r>
            <a:r>
              <a:rPr lang="en-US" sz="3400" b="1" baseline="-25000" dirty="0" smtClean="0">
                <a:solidFill>
                  <a:srgbClr val="002060"/>
                </a:solidFill>
                <a:latin typeface="Arial Narrow" pitchFamily="34" charset="0"/>
              </a:rPr>
              <a:t>2</a:t>
            </a:r>
            <a:r>
              <a:rPr lang="en-US" sz="3400" b="1" dirty="0" smtClean="0">
                <a:solidFill>
                  <a:srgbClr val="002060"/>
                </a:solidFill>
                <a:latin typeface="Arial Narrow" pitchFamily="34" charset="0"/>
              </a:rPr>
              <a:t>(</a:t>
            </a:r>
            <a:r>
              <a:rPr lang="en-US" sz="3400" b="1" dirty="0" err="1" smtClean="0">
                <a:solidFill>
                  <a:srgbClr val="002060"/>
                </a:solidFill>
                <a:latin typeface="Arial Narrow" pitchFamily="34" charset="0"/>
              </a:rPr>
              <a:t>aq</a:t>
            </a:r>
            <a:r>
              <a:rPr lang="en-US" sz="3400" b="1" dirty="0" smtClean="0">
                <a:solidFill>
                  <a:srgbClr val="002060"/>
                </a:solidFill>
                <a:latin typeface="Arial Narrow" pitchFamily="34" charset="0"/>
              </a:rPr>
              <a:t>) + K</a:t>
            </a:r>
            <a:r>
              <a:rPr lang="en-US" sz="3400" b="1" baseline="-25000" dirty="0" smtClean="0">
                <a:solidFill>
                  <a:srgbClr val="002060"/>
                </a:solidFill>
                <a:latin typeface="Arial Narrow" pitchFamily="34" charset="0"/>
              </a:rPr>
              <a:t>2</a:t>
            </a:r>
            <a:r>
              <a:rPr lang="en-US" sz="3400" b="1" dirty="0" smtClean="0">
                <a:solidFill>
                  <a:srgbClr val="002060"/>
                </a:solidFill>
                <a:latin typeface="Arial Narrow" pitchFamily="34" charset="0"/>
              </a:rPr>
              <a:t>CrO</a:t>
            </a:r>
            <a:r>
              <a:rPr lang="en-US" sz="3400" b="1" baseline="-25000" dirty="0" smtClean="0">
                <a:solidFill>
                  <a:srgbClr val="002060"/>
                </a:solidFill>
                <a:latin typeface="Arial Narrow" pitchFamily="34" charset="0"/>
              </a:rPr>
              <a:t>4</a:t>
            </a:r>
            <a:r>
              <a:rPr lang="en-US" sz="3400" b="1" dirty="0" smtClean="0">
                <a:solidFill>
                  <a:srgbClr val="002060"/>
                </a:solidFill>
                <a:latin typeface="Arial Narrow" pitchFamily="34" charset="0"/>
              </a:rPr>
              <a:t>(</a:t>
            </a:r>
            <a:r>
              <a:rPr lang="en-US" sz="3400" b="1" dirty="0" err="1" smtClean="0">
                <a:solidFill>
                  <a:srgbClr val="002060"/>
                </a:solidFill>
                <a:latin typeface="Arial Narrow" pitchFamily="34" charset="0"/>
              </a:rPr>
              <a:t>aq</a:t>
            </a:r>
            <a:r>
              <a:rPr lang="en-US" sz="3400" b="1" dirty="0" smtClean="0">
                <a:solidFill>
                  <a:srgbClr val="002060"/>
                </a:solidFill>
                <a:latin typeface="Arial Narrow" pitchFamily="34" charset="0"/>
              </a:rPr>
              <a:t>) </a:t>
            </a:r>
            <a:r>
              <a:rPr lang="en-US" sz="3400" b="1" dirty="0" smtClean="0">
                <a:solidFill>
                  <a:srgbClr val="002060"/>
                </a:solidFill>
                <a:latin typeface="Arial Narrow" pitchFamily="34" charset="0"/>
                <a:sym typeface="Symbol" pitchFamily="18" charset="2"/>
              </a:rPr>
              <a:t> PbCrO</a:t>
            </a:r>
            <a:r>
              <a:rPr lang="en-US" sz="3400" b="1" baseline="-25000" dirty="0" smtClean="0">
                <a:solidFill>
                  <a:srgbClr val="002060"/>
                </a:solidFill>
                <a:latin typeface="Arial Narrow" pitchFamily="34" charset="0"/>
                <a:sym typeface="Symbol" pitchFamily="18" charset="2"/>
              </a:rPr>
              <a:t>4</a:t>
            </a:r>
            <a:r>
              <a:rPr lang="en-US" sz="3400" b="1" dirty="0" smtClean="0">
                <a:solidFill>
                  <a:srgbClr val="002060"/>
                </a:solidFill>
                <a:latin typeface="Arial Narrow" pitchFamily="34" charset="0"/>
                <a:sym typeface="Symbol" pitchFamily="18" charset="2"/>
              </a:rPr>
              <a:t>(s)</a:t>
            </a:r>
            <a:r>
              <a:rPr lang="en-US" sz="3400" b="1" dirty="0" smtClean="0">
                <a:solidFill>
                  <a:srgbClr val="002060"/>
                </a:solidFill>
                <a:latin typeface="Arial Narrow" pitchFamily="34" charset="0"/>
              </a:rPr>
              <a:t> + 2KNO</a:t>
            </a:r>
            <a:r>
              <a:rPr lang="en-US" sz="3400" b="1" baseline="-25000" dirty="0" smtClean="0">
                <a:solidFill>
                  <a:srgbClr val="002060"/>
                </a:solidFill>
                <a:latin typeface="Arial Narrow" pitchFamily="34" charset="0"/>
              </a:rPr>
              <a:t>3</a:t>
            </a:r>
            <a:r>
              <a:rPr lang="en-US" sz="3400" b="1" dirty="0" smtClean="0">
                <a:solidFill>
                  <a:srgbClr val="002060"/>
                </a:solidFill>
                <a:latin typeface="Arial Narrow" pitchFamily="34" charset="0"/>
              </a:rPr>
              <a:t>(</a:t>
            </a:r>
            <a:r>
              <a:rPr lang="en-US" sz="3400" b="1" dirty="0" err="1" smtClean="0">
                <a:solidFill>
                  <a:srgbClr val="002060"/>
                </a:solidFill>
                <a:latin typeface="Arial Narrow" pitchFamily="34" charset="0"/>
              </a:rPr>
              <a:t>aq</a:t>
            </a:r>
            <a:r>
              <a:rPr lang="en-US" sz="3400" b="1" dirty="0" smtClean="0">
                <a:solidFill>
                  <a:srgbClr val="002060"/>
                </a:solidFill>
                <a:latin typeface="Arial Narrow" pitchFamily="34" charset="0"/>
              </a:rPr>
              <a:t>) </a:t>
            </a:r>
          </a:p>
        </p:txBody>
      </p:sp>
      <p:sp>
        <p:nvSpPr>
          <p:cNvPr id="123909" name="AutoShape 5"/>
          <p:cNvSpPr>
            <a:spLocks/>
          </p:cNvSpPr>
          <p:nvPr/>
        </p:nvSpPr>
        <p:spPr bwMode="auto">
          <a:xfrm rot="-5400000">
            <a:off x="2065049" y="-238452"/>
            <a:ext cx="406400" cy="2336800"/>
          </a:xfrm>
          <a:prstGeom prst="leftBracket">
            <a:avLst>
              <a:gd name="adj" fmla="val 47917"/>
            </a:avLst>
          </a:prstGeom>
          <a:noFill/>
          <a:ln w="76200">
            <a:solidFill>
              <a:schemeClr val="hlink"/>
            </a:solidFill>
            <a:round/>
            <a:headEnd type="stealth" w="med" len="med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2598821" y="1967151"/>
            <a:ext cx="6545179" cy="23083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Arial Narrow" pitchFamily="34" charset="0"/>
              </a:rPr>
              <a:t>Note how the ions combine to create neutral products by crossing charges and simplifying.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solidFill>
                  <a:srgbClr val="FF0000"/>
                </a:solidFill>
                <a:latin typeface="Arial Narrow" pitchFamily="34" charset="0"/>
              </a:rPr>
              <a:t>Then</a:t>
            </a:r>
            <a:r>
              <a:rPr lang="en-US" sz="3200" dirty="0">
                <a:latin typeface="Arial Narrow" pitchFamily="34" charset="0"/>
              </a:rPr>
              <a:t>…the equation is balanced.</a:t>
            </a:r>
          </a:p>
        </p:txBody>
      </p:sp>
    </p:spTree>
    <p:extLst>
      <p:ext uri="{BB962C8B-B14F-4D97-AF65-F5344CB8AC3E}">
        <p14:creationId xmlns:p14="http://schemas.microsoft.com/office/powerpoint/2010/main" val="350932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07" grpId="0" build="p" autoUpdateAnimBg="0" advAuto="0"/>
      <p:bldP spid="123909" grpId="0" animBg="1"/>
      <p:bldP spid="1239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443380" y="2644384"/>
            <a:ext cx="3732215" cy="149178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3600" dirty="0" smtClean="0"/>
              <a:t>Acid/Base Neutralization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4400" dirty="0" smtClean="0">
              <a:solidFill>
                <a:schemeClr val="accent2"/>
              </a:solidFill>
            </a:endParaRPr>
          </a:p>
        </p:txBody>
      </p:sp>
      <p:sp>
        <p:nvSpPr>
          <p:cNvPr id="279555" name="Rectangle 3"/>
          <p:cNvSpPr>
            <a:spLocks noGrp="1" noChangeArrowheads="1"/>
          </p:cNvSpPr>
          <p:nvPr>
            <p:ph idx="1"/>
          </p:nvPr>
        </p:nvSpPr>
        <p:spPr>
          <a:xfrm>
            <a:off x="2557570" y="797522"/>
            <a:ext cx="5976830" cy="391885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>
                <a:solidFill>
                  <a:schemeClr val="tx1"/>
                </a:solidFill>
                <a:latin typeface="Arial Narrow" pitchFamily="34" charset="0"/>
              </a:rPr>
              <a:t>When an acid reacts with a base,  </a:t>
            </a:r>
            <a:r>
              <a:rPr lang="en-US" sz="3200" dirty="0">
                <a:solidFill>
                  <a:schemeClr val="accent2"/>
                </a:solidFill>
                <a:latin typeface="Arial Narrow" pitchFamily="34" charset="0"/>
              </a:rPr>
              <a:t>water</a:t>
            </a:r>
            <a:r>
              <a:rPr lang="en-US" sz="3200" dirty="0">
                <a:solidFill>
                  <a:schemeClr val="tx1"/>
                </a:solidFill>
                <a:latin typeface="Arial Narrow" pitchFamily="34" charset="0"/>
              </a:rPr>
              <a:t> and a </a:t>
            </a:r>
            <a:r>
              <a:rPr lang="en-US" sz="3200" dirty="0">
                <a:solidFill>
                  <a:schemeClr val="accent2"/>
                </a:solidFill>
                <a:latin typeface="Arial Narrow" pitchFamily="34" charset="0"/>
              </a:rPr>
              <a:t>salt</a:t>
            </a:r>
            <a:r>
              <a:rPr lang="en-US" sz="3200" dirty="0">
                <a:solidFill>
                  <a:schemeClr val="tx1"/>
                </a:solidFill>
                <a:latin typeface="Arial Narrow" pitchFamily="34" charset="0"/>
              </a:rPr>
              <a:t> are produced. </a:t>
            </a:r>
          </a:p>
          <a:p>
            <a:pPr eaLnBrk="1" hangingPunct="1"/>
            <a:r>
              <a:rPr lang="en-US" sz="4000" dirty="0" err="1">
                <a:solidFill>
                  <a:schemeClr val="tx1"/>
                </a:solidFill>
                <a:latin typeface="Arial Narrow" pitchFamily="34" charset="0"/>
              </a:rPr>
              <a:t>HCl</a:t>
            </a:r>
            <a:r>
              <a:rPr lang="en-US" sz="4000" dirty="0">
                <a:solidFill>
                  <a:schemeClr val="tx1"/>
                </a:solidFill>
                <a:latin typeface="Arial Narrow" pitchFamily="34" charset="0"/>
              </a:rPr>
              <a:t> + K(OH) → H(OH) + </a:t>
            </a:r>
            <a:r>
              <a:rPr lang="en-US" sz="4000" dirty="0" err="1">
                <a:solidFill>
                  <a:schemeClr val="tx1"/>
                </a:solidFill>
                <a:latin typeface="Arial Narrow" pitchFamily="34" charset="0"/>
              </a:rPr>
              <a:t>KCl</a:t>
            </a:r>
            <a:r>
              <a:rPr lang="en-US" sz="4000" dirty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sz="32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32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/>
            <a:r>
              <a:rPr lang="en-US" sz="3200" dirty="0">
                <a:solidFill>
                  <a:schemeClr val="tx1"/>
                </a:solidFill>
                <a:latin typeface="Arial Narrow" pitchFamily="34" charset="0"/>
              </a:rPr>
              <a:t>H(OH) is water! (H</a:t>
            </a:r>
            <a:r>
              <a:rPr lang="en-US" sz="3200" baseline="-25000" dirty="0">
                <a:solidFill>
                  <a:schemeClr val="tx1"/>
                </a:solidFill>
                <a:latin typeface="Arial Narrow" pitchFamily="34" charset="0"/>
              </a:rPr>
              <a:t>2</a:t>
            </a:r>
            <a:r>
              <a:rPr lang="en-US" sz="3200" dirty="0">
                <a:solidFill>
                  <a:schemeClr val="tx1"/>
                </a:solidFill>
                <a:latin typeface="Arial Narrow" pitchFamily="34" charset="0"/>
              </a:rPr>
              <a:t>O)</a:t>
            </a:r>
          </a:p>
          <a:p>
            <a:pPr eaLnBrk="1" hangingPunct="1"/>
            <a:r>
              <a:rPr lang="en-US" sz="3200" dirty="0" err="1">
                <a:solidFill>
                  <a:schemeClr val="tx1"/>
                </a:solidFill>
                <a:latin typeface="Arial Narrow" pitchFamily="34" charset="0"/>
              </a:rPr>
              <a:t>KCl</a:t>
            </a:r>
            <a:r>
              <a:rPr lang="en-US" sz="3200" dirty="0">
                <a:solidFill>
                  <a:schemeClr val="tx1"/>
                </a:solidFill>
                <a:latin typeface="Arial Narrow" pitchFamily="34" charset="0"/>
              </a:rPr>
              <a:t> is an ionic compound—a salt!</a:t>
            </a:r>
          </a:p>
        </p:txBody>
      </p:sp>
      <p:sp>
        <p:nvSpPr>
          <p:cNvPr id="279556" name="AutoShape 4"/>
          <p:cNvSpPr>
            <a:spLocks/>
          </p:cNvSpPr>
          <p:nvPr/>
        </p:nvSpPr>
        <p:spPr bwMode="auto">
          <a:xfrm rot="-5400000">
            <a:off x="3856030" y="1807220"/>
            <a:ext cx="406400" cy="1493059"/>
          </a:xfrm>
          <a:prstGeom prst="leftBracket">
            <a:avLst>
              <a:gd name="adj" fmla="val 34570"/>
            </a:avLst>
          </a:prstGeom>
          <a:noFill/>
          <a:ln w="76200">
            <a:solidFill>
              <a:schemeClr val="hlink"/>
            </a:solidFill>
            <a:round/>
            <a:headEnd type="stealth" w="med" len="med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2946590" y="2801714"/>
            <a:ext cx="3886200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Switch Places</a:t>
            </a:r>
          </a:p>
        </p:txBody>
      </p:sp>
    </p:spTree>
    <p:extLst>
      <p:ext uri="{BB962C8B-B14F-4D97-AF65-F5344CB8AC3E}">
        <p14:creationId xmlns:p14="http://schemas.microsoft.com/office/powerpoint/2010/main" val="356259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7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79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6" grpId="0" animBg="1"/>
      <p:bldP spid="2795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30647" y="2855938"/>
            <a:ext cx="2210612" cy="69363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Synthesis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7570" y="864108"/>
            <a:ext cx="6325173" cy="5120640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The combination </a:t>
            </a:r>
            <a:r>
              <a:rPr lang="en-US" sz="2800" dirty="0"/>
              <a:t>of 2 or more substances to form a compound.</a:t>
            </a:r>
          </a:p>
          <a:p>
            <a:pPr lvl="0"/>
            <a:r>
              <a:rPr lang="en-US" sz="2800" dirty="0"/>
              <a:t>Only one </a:t>
            </a:r>
            <a:r>
              <a:rPr lang="en-US" sz="2800" dirty="0" smtClean="0"/>
              <a:t>product.</a:t>
            </a:r>
            <a:endParaRPr lang="en-US" sz="2800" dirty="0"/>
          </a:p>
          <a:p>
            <a:pPr lvl="0"/>
            <a:r>
              <a:rPr lang="en-US" sz="2800" dirty="0"/>
              <a:t>General Equation: </a:t>
            </a:r>
            <a:r>
              <a:rPr lang="en-US" sz="2800" dirty="0" smtClean="0"/>
              <a:t>A + B </a:t>
            </a:r>
            <a:r>
              <a:rPr lang="en-US" sz="2800" dirty="0" smtClean="0">
                <a:sym typeface="Wingdings" panose="05000000000000000000" pitchFamily="2" charset="2"/>
              </a:rPr>
              <a:t> AB</a:t>
            </a:r>
            <a:endParaRPr lang="en-US" sz="2800" dirty="0"/>
          </a:p>
          <a:p>
            <a:pPr lvl="0"/>
            <a:r>
              <a:rPr lang="en-US" sz="2800" dirty="0"/>
              <a:t>Example: </a:t>
            </a:r>
            <a:r>
              <a:rPr lang="en-US" sz="2400" b="1" dirty="0" smtClean="0"/>
              <a:t>H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(g</a:t>
            </a:r>
            <a:r>
              <a:rPr lang="en-US" sz="2400" b="1" dirty="0"/>
              <a:t>) + Cl</a:t>
            </a:r>
            <a:r>
              <a:rPr lang="en-US" sz="2400" b="1" baseline="-25000" dirty="0"/>
              <a:t>2</a:t>
            </a:r>
            <a:r>
              <a:rPr lang="en-US" sz="2400" b="1" dirty="0"/>
              <a:t>(g) </a:t>
            </a:r>
            <a:r>
              <a:rPr lang="en-US" sz="2400" b="1" dirty="0">
                <a:sym typeface="Symbol" panose="05050102010706020507" pitchFamily="18" charset="2"/>
              </a:rPr>
              <a:t></a:t>
            </a:r>
            <a:r>
              <a:rPr lang="en-US" sz="2400" b="1" dirty="0"/>
              <a:t> 2 </a:t>
            </a:r>
            <a:r>
              <a:rPr lang="en-US" sz="2400" b="1" dirty="0" err="1"/>
              <a:t>HCl</a:t>
            </a:r>
            <a:r>
              <a:rPr lang="en-US" sz="2400" b="1" dirty="0"/>
              <a:t>(g). </a:t>
            </a:r>
            <a:endParaRPr lang="en-US" sz="2400" b="1" dirty="0" smtClean="0"/>
          </a:p>
          <a:p>
            <a:pPr lvl="1"/>
            <a:r>
              <a:rPr lang="en-US" sz="2400" dirty="0" smtClean="0"/>
              <a:t>When </a:t>
            </a:r>
            <a:r>
              <a:rPr lang="en-US" sz="2400" dirty="0"/>
              <a:t>2 elements combine, they combine as </a:t>
            </a:r>
            <a:r>
              <a:rPr lang="en-US" sz="2400" dirty="0" smtClean="0"/>
              <a:t>one compound.</a:t>
            </a:r>
            <a:endParaRPr lang="en-US" sz="2400" dirty="0"/>
          </a:p>
          <a:p>
            <a:pPr lvl="1"/>
            <a:r>
              <a:rPr lang="en-US" sz="2400" dirty="0" smtClean="0"/>
              <a:t>Hydrogen and chlorine </a:t>
            </a:r>
            <a:r>
              <a:rPr lang="en-US" sz="2400" dirty="0"/>
              <a:t>become </a:t>
            </a:r>
            <a:r>
              <a:rPr lang="en-US" sz="2400" dirty="0" err="1"/>
              <a:t>HCl</a:t>
            </a:r>
            <a:r>
              <a:rPr lang="en-US" sz="2400" dirty="0"/>
              <a:t>. </a:t>
            </a:r>
            <a:endParaRPr lang="en-US" sz="2400" dirty="0" smtClean="0"/>
          </a:p>
          <a:p>
            <a:pPr lvl="1"/>
            <a:r>
              <a:rPr lang="en-US" sz="2400" b="1" dirty="0" smtClean="0"/>
              <a:t>Then…</a:t>
            </a:r>
            <a:r>
              <a:rPr lang="en-US" sz="2400" dirty="0" smtClean="0"/>
              <a:t>the </a:t>
            </a:r>
            <a:r>
              <a:rPr lang="en-US" sz="2400" dirty="0"/>
              <a:t>equation is </a:t>
            </a:r>
            <a:r>
              <a:rPr lang="en-US" sz="2400" dirty="0" smtClean="0"/>
              <a:t>balanced.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349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39415" y="2412758"/>
            <a:ext cx="2210612" cy="165874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4000" dirty="0"/>
              <a:t>Solid or Soluble?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85071" y="628311"/>
            <a:ext cx="62922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Arial Narrow" pitchFamily="34" charset="0"/>
              </a:rPr>
              <a:t>When a double replacement reaction forms a </a:t>
            </a:r>
            <a:r>
              <a:rPr lang="en-US" sz="3200" dirty="0" smtClean="0">
                <a:solidFill>
                  <a:schemeClr val="accent2"/>
                </a:solidFill>
                <a:latin typeface="Arial Narrow" pitchFamily="34" charset="0"/>
              </a:rPr>
              <a:t>SOLID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, </a:t>
            </a:r>
            <a:r>
              <a:rPr lang="en-US" sz="3200" dirty="0">
                <a:solidFill>
                  <a:prstClr val="black"/>
                </a:solidFill>
                <a:latin typeface="Arial Narrow" pitchFamily="34" charset="0"/>
              </a:rPr>
              <a:t>use the solubility 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table or solubility rules on your Guidelines sheet to </a:t>
            </a:r>
            <a:r>
              <a:rPr lang="en-US" sz="3200" dirty="0">
                <a:solidFill>
                  <a:prstClr val="black"/>
                </a:solidFill>
                <a:latin typeface="Arial Narrow" pitchFamily="34" charset="0"/>
              </a:rPr>
              <a:t>tell which product is </a:t>
            </a:r>
            <a:r>
              <a:rPr lang="en-US" sz="3200" dirty="0" smtClean="0">
                <a:solidFill>
                  <a:schemeClr val="accent2"/>
                </a:solidFill>
                <a:latin typeface="Arial Narrow" pitchFamily="34" charset="0"/>
              </a:rPr>
              <a:t>solid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Arial Narrow" pitchFamily="34" charset="0"/>
              </a:rPr>
              <a:t>and which product is </a:t>
            </a:r>
            <a:r>
              <a:rPr lang="en-US" sz="3200" dirty="0">
                <a:solidFill>
                  <a:schemeClr val="accent2"/>
                </a:solidFill>
                <a:latin typeface="Arial Narrow" pitchFamily="34" charset="0"/>
              </a:rPr>
              <a:t>soluble</a:t>
            </a:r>
            <a:r>
              <a:rPr lang="en-US" sz="3200" dirty="0">
                <a:solidFill>
                  <a:prstClr val="black"/>
                </a:solidFill>
                <a:latin typeface="Arial Narrow" pitchFamily="34" charset="0"/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47541" y="3528259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 AgNO</a:t>
            </a:r>
            <a:r>
              <a:rPr lang="en-US" sz="2400" b="1" baseline="-25000" dirty="0" smtClean="0"/>
              <a:t>3 (</a:t>
            </a:r>
            <a:r>
              <a:rPr lang="en-US" sz="2400" b="1" baseline="-25000" dirty="0" err="1" smtClean="0"/>
              <a:t>aq</a:t>
            </a:r>
            <a:r>
              <a:rPr lang="en-US" sz="2400" b="1" baseline="-25000" dirty="0" smtClean="0"/>
              <a:t>)</a:t>
            </a:r>
            <a:r>
              <a:rPr lang="en-US" sz="2400" b="1" dirty="0" smtClean="0"/>
              <a:t> + K</a:t>
            </a:r>
            <a:r>
              <a:rPr lang="en-US" sz="2400" b="1" baseline="-25000" dirty="0" smtClean="0"/>
              <a:t>3</a:t>
            </a:r>
            <a:r>
              <a:rPr lang="en-US" sz="2400" b="1" dirty="0" smtClean="0"/>
              <a:t>PO</a:t>
            </a:r>
            <a:r>
              <a:rPr lang="en-US" sz="2400" b="1" baseline="-25000" dirty="0" smtClean="0"/>
              <a:t>4 (</a:t>
            </a:r>
            <a:r>
              <a:rPr lang="en-US" sz="2400" b="1" baseline="-25000" dirty="0" err="1" smtClean="0"/>
              <a:t>aq</a:t>
            </a:r>
            <a:r>
              <a:rPr lang="en-US" sz="2400" b="1" baseline="-25000" dirty="0" smtClean="0"/>
              <a:t>)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/>
              </a:rPr>
              <a:t> 3 KNO</a:t>
            </a:r>
            <a:r>
              <a:rPr lang="en-US" sz="2400" b="1" baseline="-25000" dirty="0" smtClean="0">
                <a:sym typeface="Wingdings"/>
              </a:rPr>
              <a:t>3        </a:t>
            </a:r>
            <a:r>
              <a:rPr lang="en-US" sz="2400" b="1" dirty="0" smtClean="0">
                <a:sym typeface="Wingdings"/>
              </a:rPr>
              <a:t>+ Ag</a:t>
            </a:r>
            <a:r>
              <a:rPr lang="en-US" sz="2400" b="1" baseline="-25000" dirty="0" smtClean="0">
                <a:sym typeface="Wingdings"/>
              </a:rPr>
              <a:t>3</a:t>
            </a:r>
            <a:r>
              <a:rPr lang="en-US" sz="2400" b="1" dirty="0" smtClean="0">
                <a:sym typeface="Wingdings"/>
              </a:rPr>
              <a:t>PO</a:t>
            </a:r>
            <a:r>
              <a:rPr lang="en-US" sz="2400" b="1" baseline="-25000" dirty="0" smtClean="0">
                <a:sym typeface="Wingdings"/>
              </a:rPr>
              <a:t>4 </a:t>
            </a:r>
            <a:endParaRPr lang="en-US" sz="2400" b="1" baseline="-25000" dirty="0"/>
          </a:p>
        </p:txBody>
      </p:sp>
      <p:sp>
        <p:nvSpPr>
          <p:cNvPr id="7" name="Rectangle 6"/>
          <p:cNvSpPr/>
          <p:nvPr/>
        </p:nvSpPr>
        <p:spPr>
          <a:xfrm>
            <a:off x="6990941" y="3554864"/>
            <a:ext cx="591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baseline="-25000" dirty="0">
                <a:solidFill>
                  <a:prstClr val="black"/>
                </a:solidFill>
                <a:sym typeface="Wingdings"/>
              </a:rPr>
              <a:t>(</a:t>
            </a:r>
            <a:r>
              <a:rPr lang="en-US" sz="2400" b="1" baseline="-25000" dirty="0" err="1">
                <a:solidFill>
                  <a:prstClr val="black"/>
                </a:solidFill>
                <a:sym typeface="Wingdings"/>
              </a:rPr>
              <a:t>aq</a:t>
            </a:r>
            <a:r>
              <a:rPr lang="en-US" sz="2400" b="1" baseline="-25000" dirty="0">
                <a:solidFill>
                  <a:prstClr val="black"/>
                </a:solidFill>
                <a:sym typeface="Wingdings"/>
              </a:rPr>
              <a:t>)</a:t>
            </a:r>
            <a:r>
              <a:rPr lang="en-US" sz="2400" b="1" dirty="0">
                <a:solidFill>
                  <a:prstClr val="black"/>
                </a:solidFill>
                <a:sym typeface="Wingdings"/>
              </a:rPr>
              <a:t> 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8515973" y="3554864"/>
            <a:ext cx="396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baseline="-25000" dirty="0">
                <a:solidFill>
                  <a:prstClr val="black"/>
                </a:solidFill>
                <a:sym typeface="Wingdings"/>
              </a:rPr>
              <a:t>(s)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647541" y="5090534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 (NH</a:t>
            </a:r>
            <a:r>
              <a:rPr lang="en-US" sz="2400" b="1" baseline="-25000" dirty="0" smtClean="0"/>
              <a:t>4</a:t>
            </a:r>
            <a:r>
              <a:rPr lang="en-US" sz="2400" b="1" dirty="0" smtClean="0"/>
              <a:t>)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S</a:t>
            </a:r>
            <a:r>
              <a:rPr lang="en-US" sz="2400" b="1" baseline="-25000" dirty="0" smtClean="0"/>
              <a:t> (</a:t>
            </a:r>
            <a:r>
              <a:rPr lang="en-US" sz="2400" b="1" baseline="-25000" dirty="0" err="1" smtClean="0"/>
              <a:t>aq</a:t>
            </a:r>
            <a:r>
              <a:rPr lang="en-US" sz="2400" b="1" baseline="-25000" dirty="0" smtClean="0"/>
              <a:t>)</a:t>
            </a:r>
            <a:r>
              <a:rPr lang="en-US" sz="2400" b="1" dirty="0" smtClean="0"/>
              <a:t> + 2 AlCl</a:t>
            </a:r>
            <a:r>
              <a:rPr lang="en-US" sz="2400" b="1" baseline="-25000" dirty="0" smtClean="0"/>
              <a:t>3 (</a:t>
            </a:r>
            <a:r>
              <a:rPr lang="en-US" sz="2400" b="1" baseline="-25000" dirty="0" err="1" smtClean="0"/>
              <a:t>aq</a:t>
            </a:r>
            <a:r>
              <a:rPr lang="en-US" sz="2400" b="1" baseline="-25000" dirty="0" smtClean="0"/>
              <a:t>)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/>
              </a:rPr>
              <a:t> 6 NH</a:t>
            </a:r>
            <a:r>
              <a:rPr lang="en-US" sz="2400" b="1" baseline="-25000" dirty="0" smtClean="0">
                <a:sym typeface="Wingdings"/>
              </a:rPr>
              <a:t>4</a:t>
            </a:r>
            <a:r>
              <a:rPr lang="en-US" sz="2400" b="1" dirty="0" smtClean="0">
                <a:sym typeface="Wingdings"/>
              </a:rPr>
              <a:t>Cl</a:t>
            </a:r>
            <a:r>
              <a:rPr lang="en-US" sz="2400" b="1" baseline="-25000" dirty="0" smtClean="0">
                <a:sym typeface="Wingdings"/>
              </a:rPr>
              <a:t>        </a:t>
            </a:r>
            <a:r>
              <a:rPr lang="en-US" sz="2400" b="1" dirty="0" smtClean="0">
                <a:sym typeface="Wingdings"/>
              </a:rPr>
              <a:t>+ Al</a:t>
            </a:r>
            <a:r>
              <a:rPr lang="en-US" sz="2400" b="1" baseline="-25000" dirty="0" smtClean="0">
                <a:sym typeface="Wingdings"/>
              </a:rPr>
              <a:t>2</a:t>
            </a:r>
            <a:r>
              <a:rPr lang="en-US" sz="2400" b="1" dirty="0" smtClean="0">
                <a:sym typeface="Wingdings"/>
              </a:rPr>
              <a:t>S</a:t>
            </a:r>
            <a:r>
              <a:rPr lang="en-US" sz="2400" b="1" baseline="-25000" dirty="0" smtClean="0">
                <a:sym typeface="Wingdings"/>
              </a:rPr>
              <a:t>3 </a:t>
            </a:r>
            <a:endParaRPr lang="en-US" sz="2400" b="1" baseline="-25000" dirty="0"/>
          </a:p>
        </p:txBody>
      </p:sp>
      <p:sp>
        <p:nvSpPr>
          <p:cNvPr id="11" name="Rectangle 10"/>
          <p:cNvSpPr/>
          <p:nvPr/>
        </p:nvSpPr>
        <p:spPr>
          <a:xfrm>
            <a:off x="7181854" y="5095206"/>
            <a:ext cx="591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baseline="-25000" dirty="0">
                <a:solidFill>
                  <a:prstClr val="black"/>
                </a:solidFill>
                <a:sym typeface="Wingdings"/>
              </a:rPr>
              <a:t>(</a:t>
            </a:r>
            <a:r>
              <a:rPr lang="en-US" sz="2400" b="1" baseline="-25000" dirty="0" err="1">
                <a:solidFill>
                  <a:prstClr val="black"/>
                </a:solidFill>
                <a:sym typeface="Wingdings"/>
              </a:rPr>
              <a:t>aq</a:t>
            </a:r>
            <a:r>
              <a:rPr lang="en-US" sz="2400" b="1" baseline="-25000" dirty="0">
                <a:solidFill>
                  <a:prstClr val="black"/>
                </a:solidFill>
                <a:sym typeface="Wingdings"/>
              </a:rPr>
              <a:t>)</a:t>
            </a:r>
            <a:r>
              <a:rPr lang="en-US" sz="2400" b="1" dirty="0">
                <a:solidFill>
                  <a:prstClr val="black"/>
                </a:solidFill>
                <a:sym typeface="Wingdings"/>
              </a:rPr>
              <a:t> 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8429732" y="5033651"/>
            <a:ext cx="396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baseline="-25000" dirty="0">
                <a:solidFill>
                  <a:prstClr val="black"/>
                </a:solidFill>
                <a:sym typeface="Wingdings"/>
              </a:rPr>
              <a:t>(s)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1656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Combine these elements to form one product (A + B </a:t>
            </a:r>
            <a:r>
              <a:rPr lang="en-US" b="1" dirty="0">
                <a:sym typeface="Wingdings" panose="05000000000000000000" pitchFamily="2" charset="2"/>
              </a:rPr>
              <a:t></a:t>
            </a:r>
            <a:r>
              <a:rPr lang="en-US" b="1" dirty="0"/>
              <a:t> AB).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Combine </a:t>
            </a:r>
            <a:r>
              <a:rPr lang="en-US" sz="2800" b="1" dirty="0"/>
              <a:t>as ions, crossing charges and simplifying—then balance.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Mg</a:t>
            </a:r>
            <a:r>
              <a:rPr lang="en-US" sz="2800" baseline="-25000" dirty="0" smtClean="0"/>
              <a:t>(s</a:t>
            </a:r>
            <a:r>
              <a:rPr lang="en-US" sz="2800" baseline="-25000" dirty="0"/>
              <a:t>) </a:t>
            </a:r>
            <a:r>
              <a:rPr lang="en-US" sz="2800" dirty="0"/>
              <a:t>  +    </a:t>
            </a:r>
            <a:r>
              <a:rPr lang="en-US" sz="2800" dirty="0" smtClean="0"/>
              <a:t>      O</a:t>
            </a:r>
            <a:r>
              <a:rPr lang="en-US" sz="2800" baseline="-25000" dirty="0" smtClean="0"/>
              <a:t>2 </a:t>
            </a:r>
            <a:r>
              <a:rPr lang="en-US" sz="2800" baseline="-25000" dirty="0"/>
              <a:t>(g)</a:t>
            </a:r>
            <a:r>
              <a:rPr lang="en-US" sz="2800" dirty="0"/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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Ca</a:t>
            </a:r>
            <a:r>
              <a:rPr lang="en-US" sz="2800" baseline="-25000" dirty="0" smtClean="0"/>
              <a:t>(s</a:t>
            </a:r>
            <a:r>
              <a:rPr lang="en-US" sz="2800" baseline="-25000" dirty="0"/>
              <a:t>)</a:t>
            </a:r>
            <a:r>
              <a:rPr lang="en-US" sz="2800" dirty="0"/>
              <a:t>   +      </a:t>
            </a:r>
            <a:r>
              <a:rPr lang="en-US" sz="2800" dirty="0" smtClean="0"/>
              <a:t>     N</a:t>
            </a:r>
            <a:r>
              <a:rPr lang="en-US" sz="2800" baseline="-25000" dirty="0" smtClean="0"/>
              <a:t>2 </a:t>
            </a:r>
            <a:r>
              <a:rPr lang="en-US" sz="2800" baseline="-25000" dirty="0"/>
              <a:t>(g)</a:t>
            </a:r>
            <a:r>
              <a:rPr lang="en-US" sz="2800" dirty="0"/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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6801683" y="3277952"/>
            <a:ext cx="9332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/>
              <a:t>MgO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801683" y="4268597"/>
            <a:ext cx="10839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Ca</a:t>
            </a:r>
            <a:r>
              <a:rPr lang="en-US" dirty="0"/>
              <a:t>3</a:t>
            </a:r>
            <a:r>
              <a:rPr lang="en-US" sz="2800" dirty="0"/>
              <a:t>N</a:t>
            </a:r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7392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639537" y="2897827"/>
            <a:ext cx="3477492" cy="826815"/>
          </a:xfrm>
        </p:spPr>
        <p:txBody>
          <a:bodyPr>
            <a:noAutofit/>
          </a:bodyPr>
          <a:lstStyle/>
          <a:p>
            <a:r>
              <a:rPr lang="en-US" sz="4000" dirty="0"/>
              <a:t>Decomposition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7570" y="864108"/>
            <a:ext cx="5830781" cy="5120640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A </a:t>
            </a:r>
            <a:r>
              <a:rPr lang="en-US" sz="2800" dirty="0"/>
              <a:t>compound breaks down into 2 or more </a:t>
            </a:r>
            <a:r>
              <a:rPr lang="en-US" sz="2800" dirty="0" smtClean="0"/>
              <a:t>simpler </a:t>
            </a:r>
            <a:r>
              <a:rPr lang="en-US" sz="2800" dirty="0"/>
              <a:t>substances.</a:t>
            </a:r>
          </a:p>
          <a:p>
            <a:pPr lvl="0"/>
            <a:r>
              <a:rPr lang="en-US" sz="2800" dirty="0"/>
              <a:t>Only </a:t>
            </a:r>
            <a:r>
              <a:rPr lang="en-US" sz="2800" dirty="0" smtClean="0"/>
              <a:t>one reactant.</a:t>
            </a:r>
            <a:endParaRPr lang="en-US" sz="2800" dirty="0"/>
          </a:p>
          <a:p>
            <a:pPr lvl="0"/>
            <a:r>
              <a:rPr lang="en-US" sz="2800" dirty="0"/>
              <a:t>General Equation: </a:t>
            </a:r>
            <a:r>
              <a:rPr lang="en-US" sz="2800" dirty="0" smtClean="0"/>
              <a:t> AB </a:t>
            </a:r>
            <a:r>
              <a:rPr lang="en-US" sz="2800" dirty="0" smtClean="0">
                <a:sym typeface="Wingdings" panose="05000000000000000000" pitchFamily="2" charset="2"/>
              </a:rPr>
              <a:t> A + B</a:t>
            </a:r>
            <a:endParaRPr lang="en-US" sz="2800" dirty="0"/>
          </a:p>
          <a:p>
            <a:pPr lvl="0"/>
            <a:r>
              <a:rPr lang="en-US" sz="2800" dirty="0" smtClean="0"/>
              <a:t>Example: </a:t>
            </a:r>
            <a:r>
              <a:rPr lang="en-US" sz="2400" b="1" dirty="0" smtClean="0"/>
              <a:t>2 </a:t>
            </a:r>
            <a:r>
              <a:rPr lang="en-US" sz="2400" b="1" dirty="0"/>
              <a:t>H</a:t>
            </a:r>
            <a:r>
              <a:rPr lang="en-US" sz="2400" b="1" baseline="-25000" dirty="0"/>
              <a:t>2</a:t>
            </a:r>
            <a:r>
              <a:rPr lang="en-US" sz="2400" b="1" dirty="0"/>
              <a:t>O(</a:t>
            </a:r>
            <a:r>
              <a:rPr lang="en-US" sz="2400" b="1" i="1" dirty="0"/>
              <a:t>l</a:t>
            </a:r>
            <a:r>
              <a:rPr lang="en-US" sz="2400" b="1" dirty="0"/>
              <a:t>) </a:t>
            </a:r>
            <a:r>
              <a:rPr lang="en-US" sz="2400" b="1" dirty="0">
                <a:sym typeface="Symbol" panose="05050102010706020507" pitchFamily="18" charset="2"/>
              </a:rPr>
              <a:t></a:t>
            </a:r>
            <a:r>
              <a:rPr lang="en-US" sz="2400" b="1" dirty="0"/>
              <a:t> 2 H</a:t>
            </a:r>
            <a:r>
              <a:rPr lang="en-US" sz="2400" b="1" baseline="-25000" dirty="0"/>
              <a:t>2</a:t>
            </a:r>
            <a:r>
              <a:rPr lang="en-US" sz="2400" b="1" dirty="0"/>
              <a:t>(g) + O</a:t>
            </a:r>
            <a:r>
              <a:rPr lang="en-US" sz="2400" b="1" baseline="-25000" dirty="0"/>
              <a:t>2</a:t>
            </a:r>
            <a:r>
              <a:rPr lang="en-US" sz="2400" b="1" dirty="0"/>
              <a:t>(g). </a:t>
            </a:r>
            <a:endParaRPr lang="en-US" sz="2400" b="1" dirty="0" smtClean="0"/>
          </a:p>
          <a:p>
            <a:pPr lvl="1"/>
            <a:r>
              <a:rPr lang="en-US" sz="2400" dirty="0" smtClean="0"/>
              <a:t>When </a:t>
            </a:r>
            <a:r>
              <a:rPr lang="en-US" sz="2400" dirty="0"/>
              <a:t>1 compound decomposes, it decomposes to </a:t>
            </a:r>
            <a:r>
              <a:rPr lang="en-US" sz="2400" dirty="0" smtClean="0"/>
              <a:t>2 or more simpler forms.</a:t>
            </a:r>
          </a:p>
          <a:p>
            <a:pPr lvl="1"/>
            <a:r>
              <a:rPr lang="en-US" sz="2400" dirty="0" smtClean="0"/>
              <a:t>Hydrogen </a:t>
            </a:r>
            <a:r>
              <a:rPr lang="en-US" sz="2400" dirty="0"/>
              <a:t>and oxygen </a:t>
            </a:r>
            <a:r>
              <a:rPr lang="en-US" sz="2400" dirty="0" smtClean="0"/>
              <a:t>are </a:t>
            </a:r>
            <a:r>
              <a:rPr lang="en-US" sz="2400" dirty="0" err="1" smtClean="0"/>
              <a:t>diatomics</a:t>
            </a:r>
            <a:r>
              <a:rPr lang="en-US" sz="2400" dirty="0" smtClean="0"/>
              <a:t>. </a:t>
            </a:r>
            <a:r>
              <a:rPr lang="en-US" sz="2400" dirty="0"/>
              <a:t>They are written </a:t>
            </a:r>
            <a:r>
              <a:rPr lang="en-US" sz="2400" dirty="0" smtClean="0"/>
              <a:t>as H2 and O2.</a:t>
            </a:r>
            <a:endParaRPr lang="en-US" sz="2400" dirty="0"/>
          </a:p>
          <a:p>
            <a:pPr lvl="1"/>
            <a:r>
              <a:rPr lang="en-US" sz="2400" b="1" dirty="0" smtClean="0"/>
              <a:t>Then…</a:t>
            </a:r>
            <a:r>
              <a:rPr lang="en-US" sz="2400" dirty="0" smtClean="0"/>
              <a:t>the </a:t>
            </a:r>
            <a:r>
              <a:rPr lang="en-US" sz="2400" dirty="0"/>
              <a:t>equation </a:t>
            </a:r>
            <a:r>
              <a:rPr lang="en-US" sz="2400" dirty="0" smtClean="0"/>
              <a:t>is balanced.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427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88" y="1123838"/>
            <a:ext cx="2480983" cy="4601183"/>
          </a:xfrm>
        </p:spPr>
        <p:txBody>
          <a:bodyPr/>
          <a:lstStyle/>
          <a:p>
            <a:r>
              <a:rPr lang="en-US" b="1" dirty="0"/>
              <a:t>Decompose these compounds into pure metals and a gas (</a:t>
            </a:r>
            <a:r>
              <a:rPr lang="en-US" b="1" dirty="0" smtClean="0"/>
              <a:t>AB</a:t>
            </a:r>
            <a:r>
              <a:rPr lang="en-US" b="1" dirty="0" smtClean="0">
                <a:sym typeface="Wingdings" panose="05000000000000000000" pitchFamily="2" charset="2"/>
              </a:rPr>
              <a:t></a:t>
            </a:r>
            <a:r>
              <a:rPr lang="en-US" b="1" dirty="0" smtClean="0"/>
              <a:t>A+B).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Remember </a:t>
            </a:r>
            <a:r>
              <a:rPr lang="en-US" sz="2400" b="1" dirty="0"/>
              <a:t>to write the </a:t>
            </a:r>
            <a:r>
              <a:rPr lang="en-US" sz="2400" b="1" dirty="0" err="1" smtClean="0"/>
              <a:t>BrINClHOF</a:t>
            </a:r>
            <a:r>
              <a:rPr lang="en-US" sz="2400" b="1" dirty="0" smtClean="0"/>
              <a:t> elements as </a:t>
            </a:r>
            <a:r>
              <a:rPr lang="en-US" sz="2400" b="1" dirty="0" err="1"/>
              <a:t>diatomics</a:t>
            </a:r>
            <a:r>
              <a:rPr lang="en-US" sz="2400" b="1" dirty="0"/>
              <a:t>—then balance. </a:t>
            </a:r>
            <a:endParaRPr lang="en-US" sz="2400" dirty="0" smtClean="0"/>
          </a:p>
          <a:p>
            <a:pPr marL="0" lvl="0" indent="0">
              <a:buNone/>
            </a:pPr>
            <a:endParaRPr lang="en-US" sz="2400" dirty="0" smtClean="0"/>
          </a:p>
          <a:p>
            <a:pPr marL="0" lvl="0" indent="0">
              <a:buNone/>
            </a:pPr>
            <a:r>
              <a:rPr lang="en-US" sz="2400" dirty="0" err="1"/>
              <a:t>HgO</a:t>
            </a:r>
            <a:r>
              <a:rPr lang="en-US" sz="2400" baseline="-25000" dirty="0" smtClean="0"/>
              <a:t>(s</a:t>
            </a:r>
            <a:r>
              <a:rPr lang="en-US" sz="2400" baseline="-25000" dirty="0"/>
              <a:t>)</a:t>
            </a:r>
            <a:r>
              <a:rPr lang="en-US" sz="2400" dirty="0"/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________ </a:t>
            </a:r>
            <a:r>
              <a:rPr lang="en-US" sz="2400" dirty="0"/>
              <a:t>+ </a:t>
            </a:r>
            <a:r>
              <a:rPr lang="en-US" sz="2400" dirty="0" smtClean="0"/>
              <a:t>_________</a:t>
            </a:r>
          </a:p>
          <a:p>
            <a:pPr lvl="0"/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SnS</a:t>
            </a:r>
            <a:r>
              <a:rPr lang="en-US" sz="2400" baseline="-25000" dirty="0" smtClean="0"/>
              <a:t>2(s</a:t>
            </a:r>
            <a:r>
              <a:rPr lang="en-US" sz="2400" baseline="-25000" dirty="0"/>
              <a:t>)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________ </a:t>
            </a:r>
            <a:r>
              <a:rPr lang="en-US" sz="2400" dirty="0"/>
              <a:t>+ </a:t>
            </a:r>
            <a:r>
              <a:rPr lang="en-US" sz="2400" dirty="0" smtClean="0"/>
              <a:t>_________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412292" y="3239762"/>
            <a:ext cx="5533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Hg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5924494" y="3239762"/>
            <a:ext cx="6040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412292" y="4192351"/>
            <a:ext cx="5164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Sn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924494" y="4192351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627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407066" y="2569022"/>
            <a:ext cx="3296358" cy="144731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Combustion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3117" y="765545"/>
            <a:ext cx="6306670" cy="5654320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Definition: reaction with oxygen that releases energy.</a:t>
            </a:r>
          </a:p>
          <a:p>
            <a:pPr lvl="0"/>
            <a:r>
              <a:rPr lang="en-US" sz="2400" dirty="0"/>
              <a:t>Usually, the burning of a molecular compound containing C, H and/or O in the presence of oxygen to produce heat, carbon dioxide, and water.</a:t>
            </a:r>
          </a:p>
          <a:p>
            <a:pPr lvl="0"/>
            <a:r>
              <a:rPr lang="en-US" sz="2400" dirty="0"/>
              <a:t>General Equation: </a:t>
            </a:r>
          </a:p>
          <a:p>
            <a:pPr marL="377190" lvl="1" indent="0">
              <a:buNone/>
            </a:pPr>
            <a:r>
              <a:rPr lang="en-US" sz="2400" b="1" dirty="0" err="1"/>
              <a:t>C</a:t>
            </a:r>
            <a:r>
              <a:rPr lang="en-US" sz="2400" b="1" baseline="-25000" dirty="0" err="1"/>
              <a:t>x</a:t>
            </a:r>
            <a:r>
              <a:rPr lang="en-US" sz="2400" b="1" dirty="0" err="1"/>
              <a:t>H</a:t>
            </a:r>
            <a:r>
              <a:rPr lang="en-US" sz="2400" b="1" baseline="-25000" dirty="0" err="1"/>
              <a:t>y</a:t>
            </a:r>
            <a:r>
              <a:rPr lang="en-US" sz="2400" b="1" dirty="0"/>
              <a:t>(g) +  O</a:t>
            </a:r>
            <a:r>
              <a:rPr lang="en-US" sz="2400" b="1" baseline="-25000" dirty="0"/>
              <a:t>2</a:t>
            </a:r>
            <a:r>
              <a:rPr lang="en-US" sz="2400" b="1" dirty="0"/>
              <a:t>(g) </a:t>
            </a:r>
            <a:r>
              <a:rPr lang="en-US" sz="2400" b="1" dirty="0">
                <a:sym typeface="Symbol" panose="05050102010706020507" pitchFamily="18" charset="2"/>
              </a:rPr>
              <a:t></a:t>
            </a:r>
            <a:r>
              <a:rPr lang="en-US" sz="2400" b="1" dirty="0"/>
              <a:t> CO</a:t>
            </a:r>
            <a:r>
              <a:rPr lang="en-US" sz="2400" b="1" baseline="-25000" dirty="0"/>
              <a:t>2</a:t>
            </a:r>
            <a:r>
              <a:rPr lang="en-US" sz="2400" b="1" dirty="0"/>
              <a:t>(g) +  H</a:t>
            </a:r>
            <a:r>
              <a:rPr lang="en-US" sz="2400" b="1" baseline="-25000" dirty="0"/>
              <a:t>2</a:t>
            </a:r>
            <a:r>
              <a:rPr lang="en-US" sz="2400" b="1" dirty="0"/>
              <a:t>O(g)</a:t>
            </a:r>
            <a:endParaRPr lang="en-US" sz="2400" dirty="0"/>
          </a:p>
          <a:p>
            <a:pPr lvl="0"/>
            <a:r>
              <a:rPr lang="en-US" sz="2400" dirty="0"/>
              <a:t>Example: </a:t>
            </a:r>
            <a:r>
              <a:rPr lang="en-US" sz="2400" b="1" dirty="0"/>
              <a:t>CH</a:t>
            </a:r>
            <a:r>
              <a:rPr lang="en-US" sz="2400" b="1" baseline="-25000" dirty="0"/>
              <a:t>4</a:t>
            </a:r>
            <a:r>
              <a:rPr lang="en-US" sz="2400" b="1" dirty="0"/>
              <a:t>(g) + 2 O</a:t>
            </a:r>
            <a:r>
              <a:rPr lang="en-US" sz="2400" b="1" baseline="-25000" dirty="0"/>
              <a:t>2</a:t>
            </a:r>
            <a:r>
              <a:rPr lang="en-US" sz="2400" b="1" dirty="0"/>
              <a:t>(g) </a:t>
            </a:r>
            <a:r>
              <a:rPr lang="en-US" sz="2400" b="1" dirty="0">
                <a:sym typeface="Symbol" panose="05050102010706020507" pitchFamily="18" charset="2"/>
              </a:rPr>
              <a:t></a:t>
            </a:r>
            <a:r>
              <a:rPr lang="en-US" sz="2400" b="1" dirty="0"/>
              <a:t> CO</a:t>
            </a:r>
            <a:r>
              <a:rPr lang="en-US" sz="2400" b="1" baseline="-25000" dirty="0"/>
              <a:t>2</a:t>
            </a:r>
            <a:r>
              <a:rPr lang="en-US" sz="2400" b="1" dirty="0"/>
              <a:t>(g) + 2 H</a:t>
            </a:r>
            <a:r>
              <a:rPr lang="en-US" sz="2400" b="1" baseline="-25000" dirty="0"/>
              <a:t>2</a:t>
            </a:r>
            <a:r>
              <a:rPr lang="en-US" sz="2400" b="1" dirty="0"/>
              <a:t>O(g)</a:t>
            </a:r>
            <a:endParaRPr lang="en-US" sz="2400" dirty="0"/>
          </a:p>
          <a:p>
            <a:pPr lvl="0"/>
            <a:endParaRPr lang="en-US" sz="2400" b="1" dirty="0"/>
          </a:p>
          <a:p>
            <a:pPr lvl="0"/>
            <a:r>
              <a:rPr lang="en-US" sz="2400" b="1" dirty="0"/>
              <a:t>Incomplete Combustion</a:t>
            </a:r>
            <a:endParaRPr lang="en-US" sz="2400" dirty="0"/>
          </a:p>
          <a:p>
            <a:pPr lvl="1"/>
            <a:r>
              <a:rPr lang="en-US" sz="2400" dirty="0"/>
              <a:t>Produces carbon monoxide and water instead of carbon dioxide and water.</a:t>
            </a:r>
          </a:p>
          <a:p>
            <a:pPr lvl="1"/>
            <a:r>
              <a:rPr lang="en-US" sz="2400" dirty="0"/>
              <a:t>Example: </a:t>
            </a:r>
            <a:r>
              <a:rPr lang="en-US" sz="2400" b="1" dirty="0" smtClean="0"/>
              <a:t>2C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H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(g</a:t>
            </a:r>
            <a:r>
              <a:rPr lang="en-US" sz="2400" b="1" dirty="0"/>
              <a:t>) + O</a:t>
            </a:r>
            <a:r>
              <a:rPr lang="en-US" sz="2400" b="1" baseline="-25000" dirty="0"/>
              <a:t>2</a:t>
            </a:r>
            <a:r>
              <a:rPr lang="en-US" sz="2400" b="1" dirty="0"/>
              <a:t>(g) </a:t>
            </a:r>
            <a:r>
              <a:rPr lang="en-US" sz="2400" b="1" dirty="0">
                <a:sym typeface="Symbol" panose="05050102010706020507" pitchFamily="18" charset="2"/>
              </a:rPr>
              <a:t></a:t>
            </a:r>
            <a:r>
              <a:rPr lang="en-US" sz="2400" b="1" dirty="0"/>
              <a:t> </a:t>
            </a:r>
            <a:r>
              <a:rPr lang="en-US" sz="2400" b="1" dirty="0" smtClean="0"/>
              <a:t>4CO(g</a:t>
            </a:r>
            <a:r>
              <a:rPr lang="en-US" sz="2400" b="1" dirty="0"/>
              <a:t>) + </a:t>
            </a:r>
            <a:r>
              <a:rPr lang="en-US" sz="2400" b="1" dirty="0" smtClean="0"/>
              <a:t>2H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O(g</a:t>
            </a:r>
            <a:r>
              <a:rPr lang="en-US" sz="2400" b="1" dirty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516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Always produce CO</a:t>
            </a:r>
            <a:r>
              <a:rPr lang="en-US" b="1" baseline="-25000" dirty="0"/>
              <a:t>2</a:t>
            </a:r>
            <a:r>
              <a:rPr lang="en-US" b="1" dirty="0"/>
              <a:t> and H</a:t>
            </a:r>
            <a:r>
              <a:rPr lang="en-US" b="1" baseline="-25000" dirty="0"/>
              <a:t>2</a:t>
            </a:r>
            <a:r>
              <a:rPr lang="en-US" b="1" dirty="0"/>
              <a:t>O—don’t forget to balance.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5</a:t>
            </a:r>
            <a:r>
              <a:rPr lang="en-US" sz="2800" dirty="0" smtClean="0"/>
              <a:t>OH</a:t>
            </a:r>
            <a:r>
              <a:rPr lang="en-US" sz="2800" baseline="-25000" dirty="0" smtClean="0"/>
              <a:t>(l</a:t>
            </a:r>
            <a:r>
              <a:rPr lang="en-US" sz="2800" baseline="-25000" dirty="0"/>
              <a:t>)</a:t>
            </a:r>
            <a:r>
              <a:rPr lang="en-US" sz="2800" dirty="0"/>
              <a:t> + 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2(g</a:t>
            </a:r>
            <a:r>
              <a:rPr lang="en-US" sz="2800" baseline="-25000" dirty="0"/>
              <a:t>)</a:t>
            </a:r>
            <a:r>
              <a:rPr lang="en-US" sz="2800" dirty="0"/>
              <a:t>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endParaRPr lang="en-US" sz="2800" dirty="0"/>
          </a:p>
          <a:p>
            <a:pPr lvl="0"/>
            <a:endParaRPr lang="en-US" sz="2800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r>
              <a:rPr lang="en-US" sz="2800" dirty="0" smtClean="0"/>
              <a:t>CH</a:t>
            </a:r>
            <a:r>
              <a:rPr lang="en-US" sz="2800" baseline="-25000" dirty="0" smtClean="0"/>
              <a:t>4(g</a:t>
            </a:r>
            <a:r>
              <a:rPr lang="en-US" sz="2800" baseline="-25000" dirty="0"/>
              <a:t>)</a:t>
            </a:r>
            <a:r>
              <a:rPr lang="en-US" sz="2800" dirty="0"/>
              <a:t> + </a:t>
            </a:r>
            <a:r>
              <a:rPr lang="en-US" sz="2800" dirty="0" smtClean="0"/>
              <a:t> O</a:t>
            </a:r>
            <a:r>
              <a:rPr lang="en-US" sz="2800" baseline="-25000" dirty="0" smtClean="0"/>
              <a:t>2(g</a:t>
            </a:r>
            <a:r>
              <a:rPr lang="en-US" sz="2800" baseline="-25000" dirty="0"/>
              <a:t>)</a:t>
            </a:r>
            <a:r>
              <a:rPr lang="en-US" sz="2800" dirty="0"/>
              <a:t>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    </a:t>
            </a:r>
          </a:p>
        </p:txBody>
      </p:sp>
    </p:spTree>
    <p:extLst>
      <p:ext uri="{BB962C8B-B14F-4D97-AF65-F5344CB8AC3E}">
        <p14:creationId xmlns:p14="http://schemas.microsoft.com/office/powerpoint/2010/main" val="276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339479" y="2331317"/>
            <a:ext cx="3069529" cy="202196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Single Replacement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5991" y="864108"/>
            <a:ext cx="6280297" cy="5120640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One element replaces  another in a compound.</a:t>
            </a:r>
          </a:p>
          <a:p>
            <a:pPr lvl="1"/>
            <a:r>
              <a:rPr lang="en-US" sz="2400" dirty="0"/>
              <a:t>Metal replaces  cation (+)</a:t>
            </a:r>
          </a:p>
          <a:p>
            <a:pPr lvl="1"/>
            <a:r>
              <a:rPr lang="en-US" sz="2400" dirty="0"/>
              <a:t>Nonmetal replaces anion (-)</a:t>
            </a:r>
          </a:p>
          <a:p>
            <a:pPr lvl="0"/>
            <a:r>
              <a:rPr lang="en-US" sz="2400" dirty="0"/>
              <a:t>General Equation: A + BC </a:t>
            </a:r>
            <a:r>
              <a:rPr lang="en-US" sz="2400" dirty="0">
                <a:sym typeface="Wingdings" panose="05000000000000000000" pitchFamily="2" charset="2"/>
              </a:rPr>
              <a:t> AC + B</a:t>
            </a:r>
            <a:endParaRPr lang="en-US" sz="2400" dirty="0"/>
          </a:p>
          <a:p>
            <a:pPr lvl="0"/>
            <a:r>
              <a:rPr lang="en-US" sz="2400" dirty="0"/>
              <a:t>Example: </a:t>
            </a:r>
            <a:r>
              <a:rPr lang="en-US" sz="2400" b="1" dirty="0"/>
              <a:t>Cu(s) + 2 AgNO</a:t>
            </a:r>
            <a:r>
              <a:rPr lang="en-US" sz="2400" b="1" baseline="-25000" dirty="0"/>
              <a:t>3</a:t>
            </a:r>
            <a:r>
              <a:rPr lang="en-US" sz="2400" b="1" dirty="0"/>
              <a:t>(</a:t>
            </a:r>
            <a:r>
              <a:rPr lang="en-US" sz="2400" b="1" dirty="0" err="1"/>
              <a:t>aq</a:t>
            </a:r>
            <a:r>
              <a:rPr lang="en-US" sz="2400" b="1" dirty="0"/>
              <a:t>) </a:t>
            </a:r>
            <a:r>
              <a:rPr lang="en-US" sz="2400" b="1" dirty="0">
                <a:sym typeface="Symbol" panose="05050102010706020507" pitchFamily="18" charset="2"/>
              </a:rPr>
              <a:t></a:t>
            </a:r>
            <a:r>
              <a:rPr lang="en-US" sz="2400" b="1" dirty="0"/>
              <a:t> Cu(NO</a:t>
            </a:r>
            <a:r>
              <a:rPr lang="en-US" sz="2400" b="1" baseline="-25000" dirty="0"/>
              <a:t>3</a:t>
            </a:r>
            <a:r>
              <a:rPr lang="en-US" sz="2400" b="1" dirty="0"/>
              <a:t>)</a:t>
            </a:r>
            <a:r>
              <a:rPr lang="en-US" sz="2400" b="1" baseline="-25000" dirty="0"/>
              <a:t>2</a:t>
            </a:r>
            <a:r>
              <a:rPr lang="en-US" sz="2400" b="1" dirty="0"/>
              <a:t>(</a:t>
            </a:r>
            <a:r>
              <a:rPr lang="en-US" sz="2400" b="1" dirty="0" err="1"/>
              <a:t>aq</a:t>
            </a:r>
            <a:r>
              <a:rPr lang="en-US" sz="2400" b="1" dirty="0"/>
              <a:t>) + 2 Ag(s) </a:t>
            </a:r>
            <a:endParaRPr lang="en-US" sz="2400" dirty="0"/>
          </a:p>
          <a:p>
            <a:pPr lvl="0"/>
            <a:r>
              <a:rPr lang="en-US" sz="2400" dirty="0"/>
              <a:t>Note that silver as a product is written in its elemental form, Ag, and Cu(s) becomes an ion, Cu</a:t>
            </a:r>
            <a:r>
              <a:rPr lang="en-US" sz="2400" baseline="30000" dirty="0"/>
              <a:t>2+</a:t>
            </a:r>
            <a:r>
              <a:rPr lang="en-US" sz="2400" dirty="0"/>
              <a:t>, to combine with NO</a:t>
            </a:r>
            <a:r>
              <a:rPr lang="en-US" sz="2400" baseline="-25000" dirty="0"/>
              <a:t>3</a:t>
            </a:r>
            <a:r>
              <a:rPr lang="en-US" sz="2400" baseline="30000" dirty="0"/>
              <a:t>-</a:t>
            </a:r>
            <a:r>
              <a:rPr lang="en-US" sz="2400" dirty="0"/>
              <a:t> to produce Cu(NO</a:t>
            </a:r>
            <a:r>
              <a:rPr lang="en-US" sz="2400" baseline="-25000" dirty="0"/>
              <a:t>3</a:t>
            </a:r>
            <a:r>
              <a:rPr lang="en-US" sz="2400" dirty="0"/>
              <a:t>)</a:t>
            </a:r>
            <a:r>
              <a:rPr lang="en-US" sz="2400" baseline="-25000" dirty="0"/>
              <a:t>2</a:t>
            </a:r>
            <a:r>
              <a:rPr lang="en-US" sz="2400" dirty="0"/>
              <a:t>.</a:t>
            </a:r>
          </a:p>
          <a:p>
            <a:pPr lvl="0"/>
            <a:r>
              <a:rPr lang="en-US" sz="2400" dirty="0"/>
              <a:t>Example: </a:t>
            </a:r>
            <a:r>
              <a:rPr lang="en-US" sz="2400" b="1" dirty="0"/>
              <a:t>Cl</a:t>
            </a:r>
            <a:r>
              <a:rPr lang="en-US" sz="2400" b="1" baseline="-25000" dirty="0"/>
              <a:t>2</a:t>
            </a:r>
            <a:r>
              <a:rPr lang="en-US" sz="2400" b="1" dirty="0"/>
              <a:t>(g) + </a:t>
            </a:r>
            <a:r>
              <a:rPr lang="en-US" sz="2400" b="1" dirty="0" smtClean="0"/>
              <a:t>2NaI </a:t>
            </a:r>
            <a:r>
              <a:rPr lang="en-US" sz="2400" b="1" dirty="0"/>
              <a:t>(</a:t>
            </a:r>
            <a:r>
              <a:rPr lang="en-US" sz="2400" b="1" dirty="0" err="1"/>
              <a:t>aq</a:t>
            </a:r>
            <a:r>
              <a:rPr lang="en-US" sz="2400" b="1" dirty="0"/>
              <a:t>) </a:t>
            </a:r>
            <a:r>
              <a:rPr lang="en-US" sz="2400" b="1" dirty="0">
                <a:sym typeface="Symbol" panose="05050102010706020507" pitchFamily="18" charset="2"/>
              </a:rPr>
              <a:t></a:t>
            </a:r>
            <a:r>
              <a:rPr lang="en-US" sz="2400" b="1" dirty="0"/>
              <a:t> I</a:t>
            </a:r>
            <a:r>
              <a:rPr lang="en-US" sz="2400" b="1" baseline="-25000" dirty="0"/>
              <a:t>2</a:t>
            </a:r>
            <a:r>
              <a:rPr lang="en-US" sz="2400" b="1" dirty="0"/>
              <a:t>(s) + </a:t>
            </a:r>
            <a:r>
              <a:rPr lang="en-US" sz="2400" b="1" dirty="0" smtClean="0"/>
              <a:t>2NaCl(</a:t>
            </a:r>
            <a:r>
              <a:rPr lang="en-US" sz="2400" b="1" dirty="0" err="1" smtClean="0"/>
              <a:t>aq</a:t>
            </a:r>
            <a:r>
              <a:rPr lang="en-US" sz="2400" b="1" dirty="0"/>
              <a:t>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367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0779" b="2839"/>
          <a:stretch/>
        </p:blipFill>
        <p:spPr bwMode="auto">
          <a:xfrm>
            <a:off x="554664" y="500773"/>
            <a:ext cx="7582785" cy="589293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6436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16468</TotalTime>
  <Words>917</Words>
  <Application>Microsoft Office PowerPoint</Application>
  <PresentationFormat>On-screen Show (4:3)</PresentationFormat>
  <Paragraphs>124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Arial Narrow</vt:lpstr>
      <vt:lpstr>Calibri</vt:lpstr>
      <vt:lpstr>Corbel</vt:lpstr>
      <vt:lpstr>Symbol</vt:lpstr>
      <vt:lpstr>Wingdings</vt:lpstr>
      <vt:lpstr>Wingdings 2</vt:lpstr>
      <vt:lpstr>Frame</vt:lpstr>
      <vt:lpstr>Types of Chemical Reactions</vt:lpstr>
      <vt:lpstr>Synthesis</vt:lpstr>
      <vt:lpstr>Combine these elements to form one product (A + B  AB). </vt:lpstr>
      <vt:lpstr>Decomposition</vt:lpstr>
      <vt:lpstr>Decompose these compounds into pure metals and a gas (ABA+B).</vt:lpstr>
      <vt:lpstr>Combustion</vt:lpstr>
      <vt:lpstr>Always produce CO2 and H2O—don’t forget to balance.</vt:lpstr>
      <vt:lpstr>Single Replacement</vt:lpstr>
      <vt:lpstr>PowerPoint Presentation</vt:lpstr>
      <vt:lpstr>Activity Series—Will a reaction occur? </vt:lpstr>
      <vt:lpstr>Single Replacement Reactions (Metals)</vt:lpstr>
      <vt:lpstr>Single Replacement Reactions (Water)</vt:lpstr>
      <vt:lpstr>Single Replacement Reactions (Acids)</vt:lpstr>
      <vt:lpstr>Single Replacement Reactions (Halogens)</vt:lpstr>
      <vt:lpstr>Activity Series—Will a reaction occur? </vt:lpstr>
      <vt:lpstr>Double Replacement</vt:lpstr>
      <vt:lpstr>Double Replacement Products</vt:lpstr>
      <vt:lpstr>Double Replacement Example</vt:lpstr>
      <vt:lpstr>Acid/Base Neutralization </vt:lpstr>
      <vt:lpstr>Solid or Soluble?</vt:lpstr>
    </vt:vector>
  </TitlesOfParts>
  <Company>OPS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Chemical Reactions</dc:title>
  <dc:creator>Rachel Benzoni</dc:creator>
  <cp:lastModifiedBy>Rachel Benzoni</cp:lastModifiedBy>
  <cp:revision>29</cp:revision>
  <dcterms:created xsi:type="dcterms:W3CDTF">2016-03-15T02:17:33Z</dcterms:created>
  <dcterms:modified xsi:type="dcterms:W3CDTF">2017-04-03T14:05:16Z</dcterms:modified>
</cp:coreProperties>
</file>