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71" r:id="rId11"/>
    <p:sldId id="273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>
      <p:cViewPr>
        <p:scale>
          <a:sx n="93" d="100"/>
          <a:sy n="93" d="100"/>
        </p:scale>
        <p:origin x="11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07DDE-2A24-4B90-92E3-03AC1147C5E8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74156-F4EE-40B0-BA1F-338984884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2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C6CEF96B-EEEA-4F6F-8773-C85CC28259F5}" type="slidenum">
              <a:rPr lang="en-US" sz="1000" smtClean="0">
                <a:latin typeface="Times New Roman" pitchFamily="18" charset="0"/>
              </a:rPr>
              <a:pPr/>
              <a:t>2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49775" cy="3413125"/>
          </a:xfrm>
          <a:ln cap="flat"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9731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7DB7-C759-4388-B29D-D83A6FC47C4C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27DB7-C759-4388-B29D-D83A6FC47C4C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5F0EF5-EEB7-42F8-A3FE-C432B9B16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Solutions,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Using Molarity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80962" y="1524000"/>
            <a:ext cx="8743950" cy="4495800"/>
          </a:xfrm>
          <a:prstGeom prst="rect">
            <a:avLst/>
          </a:prstGeom>
        </p:spPr>
        <p:txBody>
          <a:bodyPr lIns="92075" tIns="46038" rIns="92075" bIns="46038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66800" lvl="1" indent="-609600">
              <a:defRPr/>
            </a:pPr>
            <a:r>
              <a:rPr lang="en-US" sz="3600" dirty="0"/>
              <a:t>To what volume should 5.0 g of </a:t>
            </a:r>
            <a:r>
              <a:rPr lang="en-US" sz="3600" dirty="0" err="1"/>
              <a:t>KCl</a:t>
            </a:r>
            <a:r>
              <a:rPr lang="en-US" sz="3600" dirty="0"/>
              <a:t> be diluted in order to prepare a 0.25 M solution? </a:t>
            </a:r>
            <a:r>
              <a:rPr lang="en-US" sz="3600"/>
              <a:t>(</a:t>
            </a:r>
            <a:r>
              <a:rPr lang="en-US" sz="3600" smtClean="0"/>
              <a:t>0.27 </a:t>
            </a:r>
            <a:r>
              <a:rPr lang="en-US" sz="3600" dirty="0"/>
              <a:t>L)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0935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152400" y="304800"/>
            <a:ext cx="7467600" cy="708528"/>
          </a:xfrm>
          <a:prstGeom prst="rect">
            <a:avLst/>
          </a:prstGeom>
        </p:spPr>
        <p:txBody>
          <a:bodyPr wrap="square"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Other units of concentration</a:t>
            </a:r>
            <a:endParaRPr lang="en-US" sz="4000" dirty="0" smtClean="0"/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80962" y="1524000"/>
            <a:ext cx="8743950" cy="5257800"/>
          </a:xfrm>
          <a:prstGeom prst="rect">
            <a:avLst/>
          </a:prstGeom>
        </p:spPr>
        <p:txBody>
          <a:bodyPr lIns="92075" tIns="46038" rIns="92075" bIns="46038">
            <a:normAutofit fontScale="8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66800" lvl="1" indent="-609600">
              <a:defRPr/>
            </a:pPr>
            <a:r>
              <a:rPr lang="en-US" sz="3600" dirty="0" smtClean="0"/>
              <a:t>Percent by mass (mass percent) = g solute/100 g solution</a:t>
            </a:r>
          </a:p>
          <a:p>
            <a:pPr marL="1066800" lvl="1" indent="-609600">
              <a:defRPr/>
            </a:pPr>
            <a:r>
              <a:rPr lang="en-US" sz="3600" dirty="0" smtClean="0"/>
              <a:t>Percent by volume = mL solute/100 mL of solution</a:t>
            </a:r>
          </a:p>
          <a:p>
            <a:pPr marL="1066800" lvl="1" indent="-609600">
              <a:defRPr/>
            </a:pPr>
            <a:r>
              <a:rPr lang="en-US" sz="3600" dirty="0" smtClean="0"/>
              <a:t>Parts per million (</a:t>
            </a:r>
            <a:r>
              <a:rPr lang="en-US" sz="3600" dirty="0"/>
              <a:t>ppm) = 1 milligram of something </a:t>
            </a:r>
            <a:r>
              <a:rPr lang="en-US" sz="3600" b="1" dirty="0"/>
              <a:t>per</a:t>
            </a:r>
            <a:r>
              <a:rPr lang="en-US" sz="3600" dirty="0"/>
              <a:t> liter of water (mg/l) or 1 milligram of something </a:t>
            </a:r>
            <a:r>
              <a:rPr lang="en-US" sz="3600" b="1" dirty="0"/>
              <a:t>per</a:t>
            </a:r>
            <a:r>
              <a:rPr lang="en-US" sz="3600" dirty="0"/>
              <a:t> kilogram soil (</a:t>
            </a:r>
            <a:r>
              <a:rPr lang="en-US" sz="3600" dirty="0" smtClean="0"/>
              <a:t>mg/kg)</a:t>
            </a:r>
          </a:p>
          <a:p>
            <a:pPr marL="1066800" lvl="1" indent="-609600">
              <a:defRPr/>
            </a:pPr>
            <a:r>
              <a:rPr lang="en-US" sz="3600" dirty="0" smtClean="0"/>
              <a:t>Parts per billion (ppb) = </a:t>
            </a:r>
            <a:r>
              <a:rPr lang="en-US" sz="3600" dirty="0"/>
              <a:t>1 </a:t>
            </a:r>
            <a:r>
              <a:rPr lang="en-US" sz="3600" dirty="0" smtClean="0"/>
              <a:t>microgram </a:t>
            </a:r>
            <a:r>
              <a:rPr lang="en-US" sz="3600" dirty="0"/>
              <a:t>of something </a:t>
            </a:r>
            <a:r>
              <a:rPr lang="en-US" sz="3600" b="1" dirty="0"/>
              <a:t>per</a:t>
            </a:r>
            <a:r>
              <a:rPr lang="en-US" sz="3600" dirty="0"/>
              <a:t> liter of water (mg/l) or 1 </a:t>
            </a:r>
            <a:r>
              <a:rPr lang="en-US" sz="3600" dirty="0" smtClean="0"/>
              <a:t>microgram </a:t>
            </a:r>
            <a:r>
              <a:rPr lang="en-US" sz="3600" dirty="0"/>
              <a:t>of something </a:t>
            </a:r>
            <a:r>
              <a:rPr lang="en-US" sz="3600" b="1" dirty="0"/>
              <a:t>per</a:t>
            </a:r>
            <a:r>
              <a:rPr lang="en-US" sz="3600" dirty="0"/>
              <a:t> kilogram soil (</a:t>
            </a:r>
            <a:r>
              <a:rPr lang="en-US" sz="3600" dirty="0" smtClean="0"/>
              <a:t>mg/kg)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18670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Dilution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19878" y="1752600"/>
            <a:ext cx="8743950" cy="3657600"/>
          </a:xfrm>
          <a:prstGeom prst="rect">
            <a:avLst/>
          </a:prstGeom>
        </p:spPr>
        <p:txBody>
          <a:bodyPr lIns="92075" tIns="46038" rIns="92075" bIns="46038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66800" lvl="1" indent="-609600">
              <a:defRPr/>
            </a:pPr>
            <a:r>
              <a:rPr lang="en-US" sz="3600" dirty="0"/>
              <a:t>Often a needed concentration of solution is made by diluting a more concentrated or “stock” solution</a:t>
            </a:r>
            <a:r>
              <a:rPr lang="en-US" sz="3600" dirty="0" smtClean="0"/>
              <a:t>.</a:t>
            </a:r>
          </a:p>
          <a:p>
            <a:pPr marL="457200" lvl="1" indent="0">
              <a:buNone/>
              <a:defRPr/>
            </a:pPr>
            <a:endParaRPr lang="en-US" sz="3600" dirty="0" smtClean="0"/>
          </a:p>
          <a:p>
            <a:pPr marL="1066800" lvl="1" indent="-609600">
              <a:defRPr/>
            </a:pPr>
            <a:r>
              <a:rPr lang="en-US" sz="3600" dirty="0" smtClean="0"/>
              <a:t>We use the equation </a:t>
            </a:r>
            <a:r>
              <a:rPr lang="en-US" sz="3600" b="1" dirty="0"/>
              <a:t>M</a:t>
            </a:r>
            <a:r>
              <a:rPr lang="en-US" sz="3600" b="1" baseline="-25000" dirty="0"/>
              <a:t>1</a:t>
            </a:r>
            <a:r>
              <a:rPr lang="en-US" sz="3600" b="1" dirty="0"/>
              <a:t>V</a:t>
            </a:r>
            <a:r>
              <a:rPr lang="en-US" sz="3600" b="1" baseline="-25000" dirty="0"/>
              <a:t>1</a:t>
            </a:r>
            <a:r>
              <a:rPr lang="en-US" sz="3600" b="1" dirty="0"/>
              <a:t> = M</a:t>
            </a:r>
            <a:r>
              <a:rPr lang="en-US" sz="3600" b="1" baseline="-25000" dirty="0"/>
              <a:t>2</a:t>
            </a:r>
            <a:r>
              <a:rPr lang="en-US" sz="3600" b="1" dirty="0"/>
              <a:t>V</a:t>
            </a:r>
            <a:r>
              <a:rPr lang="en-US" sz="3600" b="1" baseline="-25000" dirty="0"/>
              <a:t>2</a:t>
            </a:r>
            <a:r>
              <a:rPr lang="en-US" sz="3600" b="1" dirty="0"/>
              <a:t> 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83277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Dilution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0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66800" lvl="1" indent="-609600">
              <a:defRPr/>
            </a:pPr>
            <a:r>
              <a:rPr lang="en-US" sz="3600" dirty="0"/>
              <a:t>M</a:t>
            </a:r>
            <a:r>
              <a:rPr lang="en-US" sz="3600" baseline="-25000" dirty="0"/>
              <a:t>1</a:t>
            </a:r>
            <a:r>
              <a:rPr lang="en-US" sz="3600" dirty="0"/>
              <a:t> and V</a:t>
            </a:r>
            <a:r>
              <a:rPr lang="en-US" sz="3600" baseline="-25000" dirty="0"/>
              <a:t>1</a:t>
            </a:r>
            <a:r>
              <a:rPr lang="en-US" sz="3600" dirty="0"/>
              <a:t> are </a:t>
            </a:r>
            <a:r>
              <a:rPr lang="en-US" sz="3600" dirty="0" smtClean="0"/>
              <a:t>the concentrated, </a:t>
            </a:r>
            <a:r>
              <a:rPr lang="en-US" sz="3600" dirty="0"/>
              <a:t>stock molarity and volume. </a:t>
            </a:r>
            <a:endParaRPr lang="en-US" sz="3600" dirty="0" smtClean="0"/>
          </a:p>
          <a:p>
            <a:pPr marL="1066800" lvl="1" indent="-609600">
              <a:defRPr/>
            </a:pPr>
            <a:endParaRPr lang="en-US" sz="3600" dirty="0"/>
          </a:p>
          <a:p>
            <a:pPr marL="1066800" lvl="1" indent="-609600">
              <a:defRPr/>
            </a:pPr>
            <a:r>
              <a:rPr lang="en-US" sz="3600" dirty="0"/>
              <a:t>M</a:t>
            </a:r>
            <a:r>
              <a:rPr lang="en-US" sz="3600" baseline="-25000" dirty="0"/>
              <a:t>2</a:t>
            </a:r>
            <a:r>
              <a:rPr lang="en-US" sz="3600" dirty="0"/>
              <a:t> and V</a:t>
            </a:r>
            <a:r>
              <a:rPr lang="en-US" sz="3600" baseline="-25000" dirty="0"/>
              <a:t>2</a:t>
            </a:r>
            <a:r>
              <a:rPr lang="en-US" sz="3600" dirty="0"/>
              <a:t> are the </a:t>
            </a:r>
            <a:r>
              <a:rPr lang="en-US" sz="3600" dirty="0" smtClean="0"/>
              <a:t>diluted </a:t>
            </a:r>
            <a:r>
              <a:rPr lang="en-US" sz="3600" dirty="0"/>
              <a:t>molarity and volume. </a:t>
            </a:r>
            <a:endParaRPr lang="en-US" sz="3600" dirty="0" smtClean="0"/>
          </a:p>
          <a:p>
            <a:pPr marL="1066800" lvl="1" indent="-609600">
              <a:defRPr/>
            </a:pPr>
            <a:endParaRPr lang="en-US" sz="3600" dirty="0" smtClean="0"/>
          </a:p>
          <a:p>
            <a:pPr marL="1066800" lvl="1" indent="-609600">
              <a:defRPr/>
            </a:pPr>
            <a:r>
              <a:rPr lang="en-US" sz="3600" dirty="0"/>
              <a:t>The volume units have to match each other but can be in mL or L. </a:t>
            </a:r>
          </a:p>
          <a:p>
            <a:pPr marL="1066800" lvl="1" indent="-609600"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601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Using Dilution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687" y="1143000"/>
            <a:ext cx="86106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Arial" pitchFamily="34" charset="0"/>
              <a:buChar char="•"/>
              <a:defRPr/>
            </a:pPr>
            <a:r>
              <a:rPr lang="en-US" sz="3600" dirty="0" smtClean="0"/>
              <a:t>It is helpful to make a chart of the known and unknown variables.</a:t>
            </a:r>
          </a:p>
          <a:p>
            <a:pPr marL="609600" indent="-609600">
              <a:defRPr/>
            </a:pPr>
            <a:endParaRPr lang="en-US" sz="1000" dirty="0" smtClean="0"/>
          </a:p>
          <a:p>
            <a:r>
              <a:rPr lang="en-US" sz="3200" dirty="0"/>
              <a:t>How many milliliters of aqueous 2.00M MgSO</a:t>
            </a:r>
            <a:r>
              <a:rPr lang="en-US" sz="3200" baseline="-25000" dirty="0"/>
              <a:t>4</a:t>
            </a:r>
            <a:r>
              <a:rPr lang="en-US" sz="3200" dirty="0"/>
              <a:t> solution must be diluted with water to prepare 100.0 mL of aqueous 0.400 M MgSO</a:t>
            </a:r>
            <a:r>
              <a:rPr lang="en-US" sz="3200" baseline="-25000" dirty="0"/>
              <a:t>4</a:t>
            </a:r>
            <a:r>
              <a:rPr lang="en-US" sz="3200" dirty="0"/>
              <a:t>? (20.0 mL)</a:t>
            </a:r>
          </a:p>
          <a:p>
            <a:r>
              <a:rPr lang="en-US" sz="3200" dirty="0"/>
              <a:t>	</a:t>
            </a:r>
            <a:endParaRPr lang="en-US" sz="900" dirty="0" smtClean="0"/>
          </a:p>
          <a:p>
            <a:r>
              <a:rPr lang="en-US" sz="3200" dirty="0" smtClean="0"/>
              <a:t>Stock, concentrated: 		</a:t>
            </a:r>
            <a:r>
              <a:rPr lang="en-US" sz="3200" dirty="0" smtClean="0"/>
              <a:t>Final</a:t>
            </a:r>
            <a:r>
              <a:rPr lang="en-US" sz="3200" dirty="0" smtClean="0"/>
              <a:t>, diluted:</a:t>
            </a:r>
          </a:p>
          <a:p>
            <a:r>
              <a:rPr lang="en-US" sz="3200" dirty="0" smtClean="0"/>
              <a:t>M</a:t>
            </a:r>
            <a:r>
              <a:rPr lang="en-US" sz="3200" baseline="-25000" dirty="0" smtClean="0"/>
              <a:t>1</a:t>
            </a:r>
            <a:r>
              <a:rPr lang="en-US" sz="3200" dirty="0"/>
              <a:t>= </a:t>
            </a:r>
            <a:r>
              <a:rPr lang="en-US" sz="3200" dirty="0" smtClean="0"/>
              <a:t>_______     </a:t>
            </a:r>
            <a:r>
              <a:rPr lang="en-US" sz="3200" dirty="0" smtClean="0"/>
              <a:t>			M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</a:t>
            </a:r>
            <a:r>
              <a:rPr lang="en-US" sz="3200" dirty="0" smtClean="0"/>
              <a:t>_______</a:t>
            </a:r>
            <a:endParaRPr lang="en-US" sz="3200" dirty="0" smtClean="0"/>
          </a:p>
          <a:p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/>
              <a:t>= </a:t>
            </a:r>
            <a:r>
              <a:rPr lang="en-US" sz="3200" dirty="0" smtClean="0"/>
              <a:t>_______</a:t>
            </a:r>
            <a:r>
              <a:rPr lang="en-US" sz="3200" dirty="0" smtClean="0"/>
              <a:t>				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</a:t>
            </a:r>
            <a:r>
              <a:rPr lang="en-US" sz="3200" dirty="0" smtClean="0"/>
              <a:t>_______</a:t>
            </a:r>
            <a:endParaRPr lang="en-US" sz="3200" dirty="0"/>
          </a:p>
          <a:p>
            <a:r>
              <a:rPr lang="en-US" sz="3200" dirty="0"/>
              <a:t>	          </a:t>
            </a:r>
          </a:p>
        </p:txBody>
      </p:sp>
    </p:spTree>
    <p:extLst>
      <p:ext uri="{BB962C8B-B14F-4D97-AF65-F5344CB8AC3E}">
        <p14:creationId xmlns:p14="http://schemas.microsoft.com/office/powerpoint/2010/main" val="37717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304800"/>
            <a:ext cx="6324600" cy="701675"/>
          </a:xfrm>
        </p:spPr>
        <p:txBody>
          <a:bodyPr lIns="92075" tIns="46038" rIns="92075" bIns="46038" anchor="t" anchorCtr="1">
            <a:spAutoFit/>
          </a:bodyPr>
          <a:lstStyle/>
          <a:p>
            <a:pPr eaLnBrk="1" hangingPunct="1">
              <a:defRPr/>
            </a:pPr>
            <a:r>
              <a:rPr lang="en-US" sz="4000" dirty="0" smtClean="0"/>
              <a:t>Concentration</a:t>
            </a:r>
          </a:p>
        </p:txBody>
      </p:sp>
      <p:sp>
        <p:nvSpPr>
          <p:cNvPr id="159747" name="Rectangle 3"/>
          <p:cNvSpPr>
            <a:spLocks noGrp="1" noRot="1" noChangeArrowheads="1"/>
          </p:cNvSpPr>
          <p:nvPr>
            <p:ph sz="quarter" idx="13"/>
          </p:nvPr>
        </p:nvSpPr>
        <p:spPr>
          <a:xfrm>
            <a:off x="76200" y="1371600"/>
            <a:ext cx="8743950" cy="5486400"/>
          </a:xfrm>
        </p:spPr>
        <p:txBody>
          <a:bodyPr lIns="92075" tIns="46038" rIns="92075" bIns="46038">
            <a:normAutofit/>
          </a:bodyPr>
          <a:lstStyle/>
          <a:p>
            <a:pPr marL="1066800" lvl="1" indent="-609600" eaLnBrk="1" hangingPunct="1">
              <a:defRPr/>
            </a:pPr>
            <a:r>
              <a:rPr lang="en-US" sz="3200" dirty="0">
                <a:solidFill>
                  <a:schemeClr val="tx1"/>
                </a:solidFill>
              </a:rPr>
              <a:t>A measure of the </a:t>
            </a:r>
            <a:r>
              <a:rPr lang="en-US" sz="3200" u="sng" dirty="0">
                <a:solidFill>
                  <a:schemeClr val="tx1"/>
                </a:solidFill>
              </a:rPr>
              <a:t>amount of </a:t>
            </a:r>
            <a:r>
              <a:rPr lang="en-US" sz="3200" u="sng" dirty="0" smtClean="0">
                <a:solidFill>
                  <a:schemeClr val="tx1"/>
                </a:solidFill>
              </a:rPr>
              <a:t>solute</a:t>
            </a:r>
            <a:r>
              <a:rPr lang="en-US" sz="3200" dirty="0" smtClean="0">
                <a:solidFill>
                  <a:schemeClr val="tx1"/>
                </a:solidFill>
              </a:rPr>
              <a:t> that </a:t>
            </a:r>
            <a:r>
              <a:rPr lang="en-US" sz="3200" dirty="0">
                <a:solidFill>
                  <a:schemeClr val="tx1"/>
                </a:solidFill>
              </a:rPr>
              <a:t>is dissolved in a </a:t>
            </a:r>
            <a:r>
              <a:rPr lang="en-US" sz="3200" u="sng" dirty="0">
                <a:solidFill>
                  <a:schemeClr val="tx1"/>
                </a:solidFill>
              </a:rPr>
              <a:t>given quantity of solvent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</a:p>
          <a:p>
            <a:pPr marL="1371600" lvl="2" indent="-457200" eaLnBrk="1" hangingPunct="1">
              <a:defRPr/>
            </a:pPr>
            <a:r>
              <a:rPr lang="en-US" sz="3200" dirty="0">
                <a:solidFill>
                  <a:schemeClr val="tx1"/>
                </a:solidFill>
              </a:rPr>
              <a:t>A </a:t>
            </a:r>
            <a:r>
              <a:rPr lang="en-US" sz="3200" u="sng" dirty="0">
                <a:solidFill>
                  <a:schemeClr val="tx1"/>
                </a:solidFill>
              </a:rPr>
              <a:t>dilute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solution </a:t>
            </a:r>
            <a:r>
              <a:rPr lang="en-US" sz="3200" dirty="0">
                <a:solidFill>
                  <a:schemeClr val="tx1"/>
                </a:solidFill>
              </a:rPr>
              <a:t>is one that contains a </a:t>
            </a:r>
            <a:r>
              <a:rPr lang="en-US" sz="3200" b="1" dirty="0" smtClean="0">
                <a:solidFill>
                  <a:schemeClr val="tx1"/>
                </a:solidFill>
              </a:rPr>
              <a:t>small amount </a:t>
            </a:r>
            <a:r>
              <a:rPr lang="en-US" sz="3200" dirty="0" smtClean="0">
                <a:solidFill>
                  <a:schemeClr val="tx1"/>
                </a:solidFill>
              </a:rPr>
              <a:t>of </a:t>
            </a:r>
            <a:r>
              <a:rPr lang="en-US" sz="3200" dirty="0">
                <a:solidFill>
                  <a:schemeClr val="tx1"/>
                </a:solidFill>
              </a:rPr>
              <a:t>solute. </a:t>
            </a:r>
          </a:p>
          <a:p>
            <a:pPr marL="1371600" lvl="2" indent="-457200" eaLnBrk="1" hangingPunct="1">
              <a:lnSpc>
                <a:spcPct val="110000"/>
              </a:lnSpc>
              <a:defRPr/>
            </a:pPr>
            <a:r>
              <a:rPr lang="en-US" sz="3200" dirty="0">
                <a:solidFill>
                  <a:schemeClr val="tx1"/>
                </a:solidFill>
              </a:rPr>
              <a:t>A </a:t>
            </a:r>
            <a:r>
              <a:rPr lang="en-US" sz="3200" u="sng" dirty="0">
                <a:solidFill>
                  <a:schemeClr val="tx1"/>
                </a:solidFill>
              </a:rPr>
              <a:t>concentrated</a:t>
            </a:r>
            <a:r>
              <a:rPr lang="en-US" sz="3200" dirty="0">
                <a:solidFill>
                  <a:schemeClr val="tx1"/>
                </a:solidFill>
              </a:rPr>
              <a:t> solution contains a </a:t>
            </a:r>
            <a:r>
              <a:rPr lang="en-US" sz="3200" b="1" dirty="0">
                <a:solidFill>
                  <a:schemeClr val="tx1"/>
                </a:solidFill>
              </a:rPr>
              <a:t>large amount </a:t>
            </a:r>
            <a:r>
              <a:rPr lang="en-US" sz="3200" dirty="0">
                <a:solidFill>
                  <a:schemeClr val="tx1"/>
                </a:solidFill>
              </a:rPr>
              <a:t>of solute.</a:t>
            </a:r>
          </a:p>
          <a:p>
            <a:pPr marL="1371600" lvl="2" indent="-457200" eaLnBrk="1" hangingPunct="1">
              <a:spcBef>
                <a:spcPts val="0"/>
              </a:spcBef>
              <a:defRPr/>
            </a:pPr>
            <a:r>
              <a:rPr lang="en-US" sz="3200" dirty="0">
                <a:solidFill>
                  <a:schemeClr val="tx1"/>
                </a:solidFill>
              </a:rPr>
              <a:t>When a concentrated solution is diluted, the </a:t>
            </a:r>
            <a:r>
              <a:rPr lang="en-US" sz="3200" u="sng" dirty="0">
                <a:solidFill>
                  <a:schemeClr val="tx1"/>
                </a:solidFill>
              </a:rPr>
              <a:t>amount of solute </a:t>
            </a:r>
            <a:r>
              <a:rPr lang="en-US" sz="3200" dirty="0">
                <a:solidFill>
                  <a:schemeClr val="tx1"/>
                </a:solidFill>
              </a:rPr>
              <a:t>doesn’t change.  </a:t>
            </a:r>
            <a:r>
              <a:rPr lang="en-US" sz="3200" b="1" dirty="0">
                <a:solidFill>
                  <a:schemeClr val="tx1"/>
                </a:solidFill>
                <a:latin typeface="Arial Narrow" pitchFamily="34" charset="0"/>
              </a:rPr>
              <a:t>	</a:t>
            </a:r>
            <a:r>
              <a:rPr lang="en-US" sz="32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205459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oncentrat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63804"/>
            <a:ext cx="759542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55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52401" y="609600"/>
            <a:ext cx="891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Concentrated and dilute  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qualitative</a:t>
            </a:r>
            <a:r>
              <a:rPr lang="en-US" dirty="0"/>
              <a:t> descriptions. There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quantitative</a:t>
            </a:r>
            <a:r>
              <a:rPr lang="en-US" dirty="0" smtClean="0"/>
              <a:t> description.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1" y="2057400"/>
            <a:ext cx="84582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defRPr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Molarity, M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3600" dirty="0">
                <a:latin typeface="Arial Narrow" pitchFamily="34" charset="0"/>
              </a:rPr>
              <a:t>= moles of solute              </a:t>
            </a:r>
            <a:r>
              <a:rPr lang="en-US" sz="3600" dirty="0" err="1">
                <a:latin typeface="Arial Narrow" pitchFamily="34" charset="0"/>
              </a:rPr>
              <a:t>mol</a:t>
            </a:r>
            <a:endParaRPr lang="en-US" sz="3600" dirty="0">
              <a:latin typeface="Arial Narrow" pitchFamily="34" charset="0"/>
            </a:endParaRPr>
          </a:p>
          <a:p>
            <a:pPr marL="1066800" lvl="1" indent="-609600">
              <a:defRPr/>
            </a:pPr>
            <a:r>
              <a:rPr lang="en-US" sz="3600" dirty="0">
                <a:latin typeface="Arial Narrow" pitchFamily="34" charset="0"/>
              </a:rPr>
              <a:t>                  </a:t>
            </a:r>
            <a:r>
              <a:rPr lang="en-US" sz="3600" dirty="0" smtClean="0">
                <a:latin typeface="Arial Narrow" pitchFamily="34" charset="0"/>
              </a:rPr>
              <a:t>liters </a:t>
            </a:r>
            <a:r>
              <a:rPr lang="en-US" sz="3600" dirty="0">
                <a:latin typeface="Arial Narrow" pitchFamily="34" charset="0"/>
              </a:rPr>
              <a:t>of solution                L</a:t>
            </a:r>
          </a:p>
          <a:p>
            <a:pPr marL="1066800" lvl="1" indent="-609600">
              <a:buClr>
                <a:srgbClr val="FFFF00"/>
              </a:buClr>
              <a:buSzPct val="110000"/>
              <a:buFontTx/>
              <a:buChar char="•"/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marL="914400" lvl="1" indent="-457200">
              <a:buClr>
                <a:srgbClr val="FFFF00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3600" dirty="0">
                <a:latin typeface="Arial Narrow" pitchFamily="34" charset="0"/>
              </a:rPr>
              <a:t>Abbreviated with a capital M, such as 6.0 M</a:t>
            </a:r>
          </a:p>
          <a:p>
            <a:pPr marL="914400" lvl="1" indent="-457200">
              <a:buClr>
                <a:srgbClr val="FFFF00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3600" dirty="0">
                <a:latin typeface="Arial Narrow" pitchFamily="34" charset="0"/>
              </a:rPr>
              <a:t>The most widely used concentration unit in chemistry.</a:t>
            </a:r>
          </a:p>
          <a:p>
            <a:pPr marL="914400" lvl="1" indent="-457200">
              <a:buClr>
                <a:srgbClr val="FFFF00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3600" dirty="0">
                <a:latin typeface="Arial Narrow" pitchFamily="34" charset="0"/>
              </a:rPr>
              <a:t>Brackets around a compound indicate molarity. [</a:t>
            </a:r>
            <a:r>
              <a:rPr lang="en-US" sz="3600" dirty="0" err="1">
                <a:latin typeface="Arial Narrow" pitchFamily="34" charset="0"/>
              </a:rPr>
              <a:t>HCl</a:t>
            </a:r>
            <a:r>
              <a:rPr lang="en-US" sz="3600" dirty="0">
                <a:latin typeface="Arial Narrow" pitchFamily="34" charset="0"/>
              </a:rPr>
              <a:t>]</a:t>
            </a:r>
          </a:p>
          <a:p>
            <a:pPr marL="1066800" lvl="1" indent="-609600">
              <a:buClr>
                <a:srgbClr val="FFFF00"/>
              </a:buClr>
              <a:buSzPct val="110000"/>
              <a:buFontTx/>
              <a:buChar char="•"/>
              <a:defRPr/>
            </a:pPr>
            <a:endParaRPr lang="en-US" b="1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2743200" y="2667000"/>
            <a:ext cx="2743200" cy="95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6705600" y="2679469"/>
            <a:ext cx="914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Using Molarity</a:t>
            </a: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76200" y="1371600"/>
            <a:ext cx="8743950" cy="4800600"/>
          </a:xfrm>
          <a:prstGeom prst="rect">
            <a:avLst/>
          </a:prstGeom>
        </p:spPr>
        <p:txBody>
          <a:bodyPr lIns="92075" tIns="46038" rIns="92075" bIns="46038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66800" lvl="1" indent="-609600">
              <a:defRPr/>
            </a:pPr>
            <a:r>
              <a:rPr lang="en-US" sz="3600" dirty="0">
                <a:solidFill>
                  <a:schemeClr val="tx1"/>
                </a:solidFill>
              </a:rPr>
              <a:t>Rearrange the molarity equation to solve for each of the variables.</a:t>
            </a:r>
          </a:p>
          <a:p>
            <a:pPr marL="914400" lvl="2" indent="0">
              <a:buNone/>
              <a:defRPr/>
            </a:pPr>
            <a:r>
              <a:rPr lang="en-US" sz="3600" dirty="0">
                <a:solidFill>
                  <a:schemeClr val="tx1"/>
                </a:solidFill>
              </a:rPr>
              <a:t>M = </a:t>
            </a:r>
          </a:p>
          <a:p>
            <a:pPr marL="914400" lvl="2" indent="0">
              <a:buNone/>
              <a:defRPr/>
            </a:pPr>
            <a:endParaRPr lang="en-US" sz="3600" dirty="0">
              <a:solidFill>
                <a:schemeClr val="tx1"/>
              </a:solidFill>
            </a:endParaRPr>
          </a:p>
          <a:p>
            <a:pPr marL="914400" lvl="2" indent="0">
              <a:buNone/>
              <a:defRPr/>
            </a:pPr>
            <a:r>
              <a:rPr lang="en-US" sz="3600" dirty="0" err="1">
                <a:solidFill>
                  <a:schemeClr val="tx1"/>
                </a:solidFill>
              </a:rPr>
              <a:t>mol</a:t>
            </a:r>
            <a:r>
              <a:rPr lang="en-US" sz="3600" dirty="0">
                <a:solidFill>
                  <a:schemeClr val="tx1"/>
                </a:solidFill>
              </a:rPr>
              <a:t> = </a:t>
            </a:r>
          </a:p>
          <a:p>
            <a:pPr marL="914400" lvl="2" indent="0">
              <a:buNone/>
              <a:defRPr/>
            </a:pPr>
            <a:endParaRPr lang="en-US" sz="3600" dirty="0">
              <a:solidFill>
                <a:schemeClr val="tx1"/>
              </a:solidFill>
            </a:endParaRPr>
          </a:p>
          <a:p>
            <a:pPr marL="914400" lvl="2" indent="0">
              <a:buNone/>
              <a:defRPr/>
            </a:pPr>
            <a:r>
              <a:rPr lang="en-US" sz="3600" dirty="0">
                <a:solidFill>
                  <a:schemeClr val="tx1"/>
                </a:solidFill>
              </a:rPr>
              <a:t>L =   		</a:t>
            </a:r>
          </a:p>
        </p:txBody>
      </p:sp>
    </p:spTree>
    <p:extLst>
      <p:ext uri="{BB962C8B-B14F-4D97-AF65-F5344CB8AC3E}">
        <p14:creationId xmlns:p14="http://schemas.microsoft.com/office/powerpoint/2010/main" val="85264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Using Molarity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76200" y="1600200"/>
            <a:ext cx="8743950" cy="4114800"/>
          </a:xfrm>
          <a:prstGeom prst="rect">
            <a:avLst/>
          </a:prstGeom>
        </p:spPr>
        <p:txBody>
          <a:bodyPr lIns="92075" tIns="46038" rIns="92075" bIns="46038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66800" lvl="1" indent="-609600">
              <a:defRPr/>
            </a:pPr>
            <a:r>
              <a:rPr lang="en-US" sz="3600" dirty="0">
                <a:solidFill>
                  <a:schemeClr val="tx1"/>
                </a:solidFill>
              </a:rPr>
              <a:t>Sometimes the mass unit given in the problem is grams. </a:t>
            </a:r>
          </a:p>
          <a:p>
            <a:pPr marL="1066800" lvl="1" indent="-609600">
              <a:defRPr/>
            </a:pPr>
            <a:r>
              <a:rPr lang="en-US" sz="3600" dirty="0">
                <a:solidFill>
                  <a:schemeClr val="tx1"/>
                </a:solidFill>
              </a:rPr>
              <a:t>Before we can use the molarity equation, we’ll need to change it to moles.</a:t>
            </a:r>
          </a:p>
          <a:p>
            <a:pPr marL="1066800" lvl="1" indent="-609600">
              <a:defRPr/>
            </a:pPr>
            <a:r>
              <a:rPr lang="en-US" sz="3600" dirty="0">
                <a:solidFill>
                  <a:schemeClr val="tx1"/>
                </a:solidFill>
              </a:rPr>
              <a:t>Change 6.8 g </a:t>
            </a:r>
            <a:r>
              <a:rPr lang="en-US" sz="3600" dirty="0" err="1">
                <a:solidFill>
                  <a:schemeClr val="tx1"/>
                </a:solidFill>
              </a:rPr>
              <a:t>NaCl</a:t>
            </a:r>
            <a:r>
              <a:rPr lang="en-US" sz="3600" dirty="0">
                <a:solidFill>
                  <a:schemeClr val="tx1"/>
                </a:solidFill>
              </a:rPr>
              <a:t> to moles. </a:t>
            </a:r>
            <a:r>
              <a:rPr lang="en-US" sz="36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935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Using Molarity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0" y="1524000"/>
            <a:ext cx="9144000" cy="4876800"/>
          </a:xfrm>
          <a:prstGeom prst="rect">
            <a:avLst/>
          </a:prstGeom>
        </p:spPr>
        <p:txBody>
          <a:bodyPr lIns="92075" tIns="46038" rIns="92075" bIns="46038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66800" lvl="1" indent="-609600">
              <a:defRPr/>
            </a:pPr>
            <a:r>
              <a:rPr lang="en-US" sz="3600" dirty="0">
                <a:solidFill>
                  <a:schemeClr val="tx1"/>
                </a:solidFill>
              </a:rPr>
              <a:t>Sometimes the volume unit given in the problem is </a:t>
            </a:r>
            <a:r>
              <a:rPr lang="en-US" sz="3600" dirty="0" err="1">
                <a:solidFill>
                  <a:schemeClr val="tx1"/>
                </a:solidFill>
              </a:rPr>
              <a:t>mL.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</a:p>
          <a:p>
            <a:pPr marL="1066800" lvl="1" indent="-609600">
              <a:defRPr/>
            </a:pPr>
            <a:r>
              <a:rPr lang="en-US" sz="3600" dirty="0">
                <a:solidFill>
                  <a:schemeClr val="tx1"/>
                </a:solidFill>
              </a:rPr>
              <a:t>Before we can use the molarity equation, we’ll need to change it to </a:t>
            </a:r>
            <a:r>
              <a:rPr lang="en-US" sz="3600" dirty="0" smtClean="0">
                <a:solidFill>
                  <a:schemeClr val="tx1"/>
                </a:solidFill>
              </a:rPr>
              <a:t>Liters.</a:t>
            </a:r>
          </a:p>
          <a:p>
            <a:pPr marL="1066800" lvl="1" indent="-60960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1 mL = 10</a:t>
            </a:r>
            <a:r>
              <a:rPr lang="en-US" sz="3600" baseline="30000" dirty="0" smtClean="0">
                <a:solidFill>
                  <a:schemeClr val="tx1"/>
                </a:solidFill>
              </a:rPr>
              <a:t>-3</a:t>
            </a:r>
            <a:r>
              <a:rPr lang="en-US" sz="3600" dirty="0" smtClean="0">
                <a:solidFill>
                  <a:schemeClr val="tx1"/>
                </a:solidFill>
              </a:rPr>
              <a:t> L</a:t>
            </a:r>
          </a:p>
          <a:p>
            <a:pPr marL="1066800" lvl="1" indent="-60960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Change 135 mL into L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Practice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80962" y="1524000"/>
            <a:ext cx="8743950" cy="4495800"/>
          </a:xfrm>
          <a:prstGeom prst="rect">
            <a:avLst/>
          </a:prstGeom>
        </p:spPr>
        <p:txBody>
          <a:bodyPr lIns="92075" tIns="46038" rIns="92075" bIns="46038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66800" lvl="1" indent="-609600">
              <a:defRPr/>
            </a:pPr>
            <a:r>
              <a:rPr lang="en-US" sz="3600" dirty="0"/>
              <a:t>What is the molarity of a solution in which 10.0 g of AgNO</a:t>
            </a:r>
            <a:r>
              <a:rPr lang="en-US" sz="3600" baseline="-25000" dirty="0"/>
              <a:t>3</a:t>
            </a:r>
            <a:r>
              <a:rPr lang="en-US" sz="3600" dirty="0"/>
              <a:t> is dissolved in 500. mL of solution? 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89892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152400" y="304800"/>
            <a:ext cx="6324600" cy="708528"/>
          </a:xfrm>
          <a:prstGeom prst="rect">
            <a:avLst/>
          </a:prstGeom>
        </p:spPr>
        <p:txBody>
          <a:bodyPr lIns="92075" tIns="46038" rIns="92075" bIns="46038" anchor="t" anchorCtr="1">
            <a:sp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dirty="0" smtClean="0"/>
              <a:t>Using Molarity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80962" y="1524000"/>
            <a:ext cx="8743950" cy="4495800"/>
          </a:xfrm>
          <a:prstGeom prst="rect">
            <a:avLst/>
          </a:prstGeom>
        </p:spPr>
        <p:txBody>
          <a:bodyPr lIns="92075" tIns="46038" rIns="92075" bIns="46038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66800" lvl="1" indent="-609600">
              <a:defRPr/>
            </a:pPr>
            <a:r>
              <a:rPr lang="en-US" sz="3600" dirty="0"/>
              <a:t>How many grams of CuSO</a:t>
            </a:r>
            <a:r>
              <a:rPr lang="en-US" sz="3600" baseline="-25000" dirty="0"/>
              <a:t>4</a:t>
            </a:r>
            <a:r>
              <a:rPr lang="en-US" sz="3600" dirty="0"/>
              <a:t> • 5 H</a:t>
            </a:r>
            <a:r>
              <a:rPr lang="en-US" sz="3600" baseline="-25000" dirty="0"/>
              <a:t>2</a:t>
            </a:r>
            <a:r>
              <a:rPr lang="en-US" sz="3600" dirty="0"/>
              <a:t>O are needed to prepare 100. mL of a 0.10 M solution? (2.5 g)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28417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1635</TotalTime>
  <Words>477</Words>
  <Application>Microsoft Office PowerPoint</Application>
  <PresentationFormat>On-screen Show (4:3)</PresentationFormat>
  <Paragraphs>60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Georgia</vt:lpstr>
      <vt:lpstr>Times New Roman</vt:lpstr>
      <vt:lpstr>Trebuchet MS</vt:lpstr>
      <vt:lpstr>Slipstream</vt:lpstr>
      <vt:lpstr>Solutions, Cont.</vt:lpstr>
      <vt:lpstr>Concentration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Rachel Benzoni</cp:lastModifiedBy>
  <cp:revision>34</cp:revision>
  <dcterms:created xsi:type="dcterms:W3CDTF">2011-04-02T15:54:56Z</dcterms:created>
  <dcterms:modified xsi:type="dcterms:W3CDTF">2017-02-16T14:01:25Z</dcterms:modified>
</cp:coreProperties>
</file>