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70" r:id="rId12"/>
    <p:sldId id="272" r:id="rId13"/>
    <p:sldId id="273" r:id="rId14"/>
    <p:sldId id="274" r:id="rId15"/>
    <p:sldId id="276" r:id="rId16"/>
    <p:sldId id="282" r:id="rId17"/>
    <p:sldId id="313" r:id="rId18"/>
    <p:sldId id="314" r:id="rId19"/>
    <p:sldId id="315" r:id="rId20"/>
    <p:sldId id="308" r:id="rId21"/>
    <p:sldId id="309" r:id="rId22"/>
    <p:sldId id="312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DFB56-83D7-4A43-80FF-980DF5F264D4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EB92-6F06-4C4F-9E62-37D270BD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DAC2C-4F54-4850-AEFD-16B4E24DDE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7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0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805-9353-4E29-984F-498DDC7A61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3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DAC2C-4F54-4850-AEFD-16B4E24DDE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6753-CEB1-4ACD-8FB4-F7D2A7767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Liquids, Solids, and Thermochemistry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5327"/>
            <a:ext cx="8229600" cy="3577301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3000" b="1" cap="none" dirty="0" smtClean="0">
                <a:solidFill>
                  <a:srgbClr val="000000"/>
                </a:solidFill>
                <a:latin typeface="+mj-lt"/>
                <a:cs typeface="Helvetica"/>
              </a:rPr>
              <a:t>Essential questions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600" cap="none" dirty="0" smtClean="0">
                <a:latin typeface="+mj-lt"/>
              </a:rPr>
              <a:t>What is energy?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600" cap="none" dirty="0" smtClean="0">
                <a:latin typeface="+mj-lt"/>
              </a:rPr>
              <a:t>How do potential and kinetic energy differ?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600" cap="none" dirty="0" smtClean="0">
                <a:latin typeface="+mj-lt"/>
              </a:rPr>
              <a:t>How can chemical potential energy be related to the heat lost or gained in chemical reactions?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600" cap="none" dirty="0" smtClean="0">
                <a:latin typeface="+mj-lt"/>
              </a:rPr>
              <a:t>How is the amount of heat absorbed or released by a substance calculated as its temperature changes?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800" b="1" cap="none" dirty="0" smtClean="0">
                <a:solidFill>
                  <a:srgbClr val="000000"/>
                </a:solidFill>
                <a:latin typeface="+mj-lt"/>
                <a:cs typeface="Helvetica"/>
              </a:rPr>
              <a:t>Vocabulary</a:t>
            </a:r>
            <a:endParaRPr lang="en-US" sz="1900" cap="none" dirty="0" smtClean="0">
              <a:latin typeface="+mj-l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59" y="4567589"/>
            <a:ext cx="3264131" cy="13593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energy</a:t>
            </a:r>
          </a:p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law of conservation of energy</a:t>
            </a:r>
          </a:p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chemical potential </a:t>
            </a:r>
            <a:r>
              <a:rPr lang="en-US" sz="2000" dirty="0" smtClean="0">
                <a:latin typeface="+mj-lt"/>
              </a:rPr>
              <a:t>energy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301" y="4567589"/>
            <a:ext cx="2702560" cy="17953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heat</a:t>
            </a:r>
            <a:endParaRPr lang="en-US" sz="2000" dirty="0">
              <a:latin typeface="+mj-lt"/>
            </a:endParaRPr>
          </a:p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calorie</a:t>
            </a:r>
          </a:p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joule</a:t>
            </a:r>
          </a:p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specific heat</a:t>
            </a:r>
          </a:p>
          <a:p>
            <a:pPr marL="342900" indent="-342900">
              <a:spcBef>
                <a:spcPts val="480"/>
              </a:spcBef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Energy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6560" y="1099224"/>
            <a:ext cx="8077200" cy="29647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US" sz="2200" b="1" dirty="0">
              <a:latin typeface="Tw Cen MT" panose="020B0602020104020603" pitchFamily="34" charset="0"/>
              <a:cs typeface="Helvetica"/>
            </a:endParaRPr>
          </a:p>
        </p:txBody>
      </p:sp>
      <p:pic>
        <p:nvPicPr>
          <p:cNvPr id="8" name="Picture 16" descr="C15-04A-87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1" y="87108"/>
            <a:ext cx="3115739" cy="24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0" y="1853976"/>
            <a:ext cx="8073746" cy="3424107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Ability to do work or produce heat</a:t>
            </a:r>
          </a:p>
          <a:p>
            <a:r>
              <a:rPr lang="en-US" sz="2800" b="1" cap="none" dirty="0" smtClean="0"/>
              <a:t>Potential energy </a:t>
            </a:r>
            <a:r>
              <a:rPr lang="en-US" sz="2800" cap="none" dirty="0" smtClean="0"/>
              <a:t>= energy of position or composition (what something is made of)</a:t>
            </a:r>
          </a:p>
          <a:p>
            <a:pPr lvl="1"/>
            <a:r>
              <a:rPr lang="en-US" sz="2400" b="1" cap="none" dirty="0" smtClean="0">
                <a:latin typeface="+mj-lt"/>
                <a:cs typeface="Helvetica"/>
              </a:rPr>
              <a:t>Chemical potential energy: </a:t>
            </a:r>
            <a:r>
              <a:rPr lang="en-US" sz="2400" cap="none" dirty="0" smtClean="0">
                <a:latin typeface="+mj-lt"/>
                <a:cs typeface="Helvetica"/>
              </a:rPr>
              <a:t>energy stored in a substance because of its composition.</a:t>
            </a:r>
          </a:p>
          <a:p>
            <a:r>
              <a:rPr lang="en-US" sz="2800" b="1" cap="none" dirty="0" smtClean="0"/>
              <a:t>Kinetic energy </a:t>
            </a:r>
            <a:r>
              <a:rPr lang="en-US" sz="2800" cap="none" dirty="0" smtClean="0"/>
              <a:t>= energy of motion.</a:t>
            </a:r>
          </a:p>
          <a:p>
            <a:r>
              <a:rPr lang="en-US" sz="2800" cap="none" dirty="0" smtClean="0"/>
              <a:t>Law of Conservation of Energy: energy is never created or destroyed, it is only transferred</a:t>
            </a:r>
          </a:p>
        </p:txBody>
      </p:sp>
    </p:spTree>
    <p:extLst>
      <p:ext uri="{BB962C8B-B14F-4D97-AF65-F5344CB8AC3E}">
        <p14:creationId xmlns:p14="http://schemas.microsoft.com/office/powerpoint/2010/main" val="22498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Energy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Heat, </a:t>
            </a:r>
            <a:r>
              <a:rPr lang="en-US" cap="none" dirty="0" smtClean="0"/>
              <a:t>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983371"/>
            <a:ext cx="7993306" cy="342410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cap="none" dirty="0" smtClean="0">
                <a:latin typeface="+mj-lt"/>
              </a:rPr>
              <a:t>Flows from a warmer object to a cooler object.</a:t>
            </a:r>
          </a:p>
          <a:p>
            <a:pPr>
              <a:spcAft>
                <a:spcPts val="600"/>
              </a:spcAft>
            </a:pPr>
            <a:r>
              <a:rPr lang="en-US" sz="3200" cap="none" dirty="0" smtClean="0">
                <a:latin typeface="+mj-lt"/>
                <a:cs typeface="Helvetica"/>
              </a:rPr>
              <a:t>Units for measuring heat</a:t>
            </a:r>
          </a:p>
          <a:p>
            <a:pPr lvl="1">
              <a:spcAft>
                <a:spcPts val="600"/>
              </a:spcAft>
            </a:pPr>
            <a:r>
              <a:rPr lang="en-US" sz="2800" b="1" cap="none" dirty="0">
                <a:latin typeface="+mj-lt"/>
                <a:cs typeface="Helvetica"/>
              </a:rPr>
              <a:t>c</a:t>
            </a:r>
            <a:r>
              <a:rPr lang="en-US" sz="2800" b="1" cap="none" dirty="0" smtClean="0">
                <a:latin typeface="+mj-lt"/>
                <a:cs typeface="Helvetica"/>
              </a:rPr>
              <a:t>alorie (</a:t>
            </a:r>
            <a:r>
              <a:rPr lang="en-US" sz="2800" b="1" cap="none" dirty="0" err="1" smtClean="0">
                <a:latin typeface="+mj-lt"/>
                <a:cs typeface="Helvetica"/>
              </a:rPr>
              <a:t>cal</a:t>
            </a:r>
            <a:r>
              <a:rPr lang="en-US" sz="2800" b="1" cap="none" dirty="0" smtClean="0">
                <a:latin typeface="+mj-lt"/>
                <a:cs typeface="Helvetica"/>
              </a:rPr>
              <a:t>)</a:t>
            </a:r>
            <a:r>
              <a:rPr lang="en-US" sz="2800" cap="none" dirty="0" smtClean="0">
                <a:latin typeface="+mj-lt"/>
                <a:cs typeface="Helvetica"/>
              </a:rPr>
              <a:t>, amount of energy required to raise the temperature of 1 g of water 1</a:t>
            </a:r>
            <a:r>
              <a:rPr lang="en-US" sz="2800" cap="none" dirty="0" smtClean="0">
                <a:latin typeface="+mj-lt"/>
                <a:cs typeface="Helvetica"/>
                <a:sym typeface="Symbol" panose="05050102010706020507" pitchFamily="18" charset="2"/>
              </a:rPr>
              <a:t>C</a:t>
            </a:r>
            <a:r>
              <a:rPr lang="en-US" sz="2800" cap="none" dirty="0" smtClean="0">
                <a:latin typeface="+mj-lt"/>
                <a:cs typeface="Helvetica"/>
              </a:rPr>
              <a:t>.</a:t>
            </a:r>
          </a:p>
          <a:p>
            <a:pPr lvl="2"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The energy content of food is measured in Calories, or 1000 calories (kilocalorie).</a:t>
            </a:r>
          </a:p>
          <a:p>
            <a:pPr lvl="1">
              <a:spcAft>
                <a:spcPts val="600"/>
              </a:spcAft>
            </a:pPr>
            <a:r>
              <a:rPr lang="en-US" sz="2800" b="1" cap="none" dirty="0" smtClean="0">
                <a:latin typeface="+mj-lt"/>
              </a:rPr>
              <a:t>Joule (J)</a:t>
            </a:r>
            <a:r>
              <a:rPr lang="en-US" sz="2800" cap="none" dirty="0" smtClean="0">
                <a:latin typeface="+mj-lt"/>
              </a:rPr>
              <a:t>, SI unit of heat &amp; energy (</a:t>
            </a:r>
            <a:r>
              <a:rPr lang="en-US" sz="2400" cap="none" dirty="0" smtClean="0">
                <a:latin typeface="+mj-lt"/>
              </a:rPr>
              <a:t>4.184 J=1 </a:t>
            </a:r>
            <a:r>
              <a:rPr lang="en-US" sz="2400" cap="none" dirty="0" err="1" smtClean="0">
                <a:latin typeface="+mj-lt"/>
              </a:rPr>
              <a:t>cal</a:t>
            </a:r>
            <a:r>
              <a:rPr lang="en-US" sz="2400" cap="none" dirty="0" smtClean="0">
                <a:latin typeface="+mj-lt"/>
              </a:rPr>
              <a:t>)</a:t>
            </a:r>
            <a:endParaRPr lang="en-US" sz="24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813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Energy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endParaRPr lang="en-US" sz="2200" b="1" dirty="0" smtClean="0"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7685" y="1706336"/>
            <a:ext cx="3690945" cy="1075545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+mj-lt"/>
                <a:cs typeface="Helvetica Light"/>
              </a:rPr>
              <a:t>A </a:t>
            </a:r>
            <a:r>
              <a:rPr lang="en-US" sz="2400" dirty="0">
                <a:latin typeface="+mj-lt"/>
                <a:cs typeface="Helvetica Light"/>
              </a:rPr>
              <a:t>breakfast of cereal, orange juice, and milk might contain 230 </a:t>
            </a:r>
            <a:r>
              <a:rPr lang="en-US" sz="2400" dirty="0" smtClean="0">
                <a:latin typeface="+mj-lt"/>
                <a:cs typeface="Helvetica Light"/>
              </a:rPr>
              <a:t>nutritional Calories</a:t>
            </a:r>
            <a:r>
              <a:rPr lang="en-US" sz="2400" dirty="0">
                <a:latin typeface="+mj-lt"/>
                <a:cs typeface="Helvetica Light"/>
              </a:rPr>
              <a:t>. Express this energy in joules.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0346"/>
              </p:ext>
            </p:extLst>
          </p:nvPr>
        </p:nvGraphicFramePr>
        <p:xfrm>
          <a:off x="565049" y="3395981"/>
          <a:ext cx="373358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581"/>
              </a:tblGrid>
              <a:tr h="2138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KNOWN</a:t>
                      </a:r>
                      <a:endParaRPr lang="en-US" sz="2000" dirty="0">
                        <a:solidFill>
                          <a:srgbClr val="FF0337"/>
                        </a:solidFill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3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amount of energy = 230 Calories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9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UNKNOWN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amount of energy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 ? 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94044" y="1786346"/>
                <a:ext cx="4280368" cy="1525867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230 </a:t>
                </a:r>
                <a:r>
                  <a:rPr lang="en-US" sz="2000" strike="sngStrike" dirty="0">
                    <a:latin typeface="+mj-lt"/>
                    <a:cs typeface="Helvetica" panose="020B0604020202020204" pitchFamily="34" charset="0"/>
                  </a:rPr>
                  <a:t>Calories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  <a:cs typeface="Helvetica" panose="020B0604020202020204" pitchFamily="34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  <a:cs typeface="Helvetica" panose="020B0604020202020204" pitchFamily="34" charset="0"/>
                          </a:rPr>
                          <m:t>cal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  <a:cs typeface="Helvetica" panose="020B0604020202020204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000" strike="sngStrike" dirty="0">
                            <a:latin typeface="+mj-lt"/>
                            <a:cs typeface="Helvetica" panose="020B0604020202020204" pitchFamily="34" charset="0"/>
                          </a:rPr>
                          <m:t>Calorie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= 230000 </a:t>
                </a:r>
                <a:r>
                  <a:rPr lang="en-US" sz="2000" dirty="0" err="1">
                    <a:latin typeface="+mj-lt"/>
                    <a:cs typeface="Helvetica" panose="020B0604020202020204" pitchFamily="34" charset="0"/>
                  </a:rPr>
                  <a:t>cal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 smtClean="0">
                  <a:solidFill>
                    <a:srgbClr val="FF0337"/>
                  </a:solidFill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latin typeface="+mj-lt"/>
                    <a:cs typeface="Helvetica" panose="020B0604020202020204" pitchFamily="34" charset="0"/>
                  </a:rPr>
                  <a:t>230000 </a:t>
                </a:r>
                <a:r>
                  <a:rPr lang="en-US" sz="2000" strike="sngStrike" dirty="0" err="1">
                    <a:latin typeface="+mj-lt"/>
                    <a:cs typeface="Helvetica" panose="020B0604020202020204" pitchFamily="34" charset="0"/>
                  </a:rPr>
                  <a:t>cal</a:t>
                </a:r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  <a:cs typeface="Helvetica" panose="020B0604020202020204" pitchFamily="34" charset="0"/>
                          </a:rPr>
                          <m:t>4.184 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  <a:cs typeface="Helvetica" panose="020B0604020202020204" pitchFamily="34" charset="0"/>
                          </a:rPr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  <a:cs typeface="Helvetica" panose="020B0604020202020204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000" strike="sngStrike" dirty="0">
                            <a:latin typeface="+mj-lt"/>
                            <a:cs typeface="Helvetica" panose="020B0604020202020204" pitchFamily="34" charset="0"/>
                          </a:rPr>
                          <m:t>cal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cs typeface="Helvetica" panose="020B0604020202020204" pitchFamily="34" charset="0"/>
                  </a:rPr>
                  <a:t>= </a:t>
                </a:r>
                <a:r>
                  <a:rPr lang="en-US" sz="2000" b="1" dirty="0" smtClean="0">
                    <a:latin typeface="+mj-lt"/>
                    <a:cs typeface="Helvetica" panose="020B0604020202020204" pitchFamily="34" charset="0"/>
                  </a:rPr>
                  <a:t>960000 </a:t>
                </a:r>
                <a:r>
                  <a:rPr lang="en-US" sz="2000" b="1" dirty="0">
                    <a:latin typeface="+mj-lt"/>
                    <a:cs typeface="Helvetica" panose="020B0604020202020204" pitchFamily="34" charset="0"/>
                  </a:rPr>
                  <a:t>J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44" y="1786346"/>
                <a:ext cx="4280368" cy="1525867"/>
              </a:xfrm>
              <a:prstGeom prst="rect">
                <a:avLst/>
              </a:prstGeom>
              <a:blipFill rotWithShape="0">
                <a:blip r:embed="rId8"/>
                <a:stretch>
                  <a:fillRect l="-356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0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Energy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40" y="677528"/>
            <a:ext cx="2455091" cy="58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Specific Heat, </a:t>
            </a:r>
            <a:r>
              <a:rPr lang="en-US" cap="none" dirty="0" smtClean="0"/>
              <a:t>c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4"/>
            <a:ext cx="3829520" cy="113586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cap="none" dirty="0" smtClean="0">
                <a:cs typeface="Helvetica"/>
              </a:rPr>
              <a:t>Amount of heat required to raise 1 g of a specific substance 1</a:t>
            </a:r>
            <a:r>
              <a:rPr lang="en-US" sz="2400" cap="none" dirty="0" smtClean="0">
                <a:cs typeface="Helvetica"/>
                <a:sym typeface="Symbol" panose="05050102010706020507" pitchFamily="18" charset="2"/>
              </a:rPr>
              <a:t>C</a:t>
            </a:r>
            <a:r>
              <a:rPr lang="en-US" sz="2400" cap="none" dirty="0" smtClean="0">
                <a:cs typeface="Helvetica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9306" y="3340482"/>
            <a:ext cx="1896035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Some objects require more heat than others to raise their temperatures.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4807324" y="1949824"/>
            <a:ext cx="1344705" cy="13906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4807324" y="4817810"/>
            <a:ext cx="1351429" cy="1448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4924" y="4691341"/>
            <a:ext cx="45720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	</a:t>
            </a:r>
            <a:r>
              <a:rPr lang="en-US" sz="2000" dirty="0" smtClean="0"/>
              <a:t>q = heat absorbed/lost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m = mass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c = specific heat of substance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T =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final</a:t>
            </a:r>
            <a:r>
              <a:rPr lang="en-US" sz="2000" dirty="0" smtClean="0"/>
              <a:t> –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initial</a:t>
            </a:r>
            <a:endParaRPr lang="en-US" sz="20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727263" y="4288389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q = m x c x </a:t>
            </a:r>
            <a:r>
              <a:rPr lang="en-US" sz="3200" dirty="0">
                <a:latin typeface="Symbol" panose="05050102010706020507" pitchFamily="18" charset="2"/>
              </a:rPr>
              <a:t>D</a:t>
            </a:r>
            <a:r>
              <a:rPr lang="en-US" sz="32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588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Energy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1137" y="1821629"/>
            <a:ext cx="4277001" cy="2057400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  <a:cs typeface="Helvetica Light"/>
              </a:rPr>
              <a:t>The </a:t>
            </a:r>
            <a:r>
              <a:rPr lang="en-US" sz="2000" dirty="0">
                <a:latin typeface="+mj-lt"/>
                <a:cs typeface="Helvetica Light"/>
              </a:rPr>
              <a:t>temperature of a sample of iron with a mass of 10.0 g changed from 50.4°C to 25.0°C with the release of </a:t>
            </a:r>
            <a:r>
              <a:rPr lang="en-US" sz="2000" dirty="0" smtClean="0">
                <a:latin typeface="+mj-lt"/>
                <a:cs typeface="Helvetica Light"/>
              </a:rPr>
              <a:t>114 J. What </a:t>
            </a:r>
            <a:r>
              <a:rPr lang="en-US" sz="2000" dirty="0">
                <a:latin typeface="+mj-lt"/>
                <a:cs typeface="Helvetica Light"/>
              </a:rPr>
              <a:t>is the specific heat of iron?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26838"/>
              </p:ext>
            </p:extLst>
          </p:nvPr>
        </p:nvGraphicFramePr>
        <p:xfrm>
          <a:off x="324028" y="3873889"/>
          <a:ext cx="4207150" cy="185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150"/>
              </a:tblGrid>
              <a:tr h="3722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KNOWN</a:t>
                      </a:r>
                      <a:endParaRPr lang="en-US" sz="1800" dirty="0">
                        <a:solidFill>
                          <a:srgbClr val="FF0337"/>
                        </a:solidFill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energy released = 114 J    T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 = 50.4°C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mass of iron = 10.0 g Fe 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800" baseline="-25000" dirty="0" err="1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 = 25.0°C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UNKNOWN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specific heat of iron, c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= </a:t>
                      </a:r>
                      <a:r>
                        <a:rPr lang="en-US" sz="1800" b="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? J/(g•°C)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9060" y="1431705"/>
                <a:ext cx="3872752" cy="4297843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 smtClean="0">
                    <a:latin typeface="+mj-lt"/>
                  </a:rPr>
                  <a:t>Δ</a:t>
                </a:r>
                <a:r>
                  <a:rPr lang="en-US" sz="2000" i="1" dirty="0" smtClean="0">
                    <a:latin typeface="+mj-lt"/>
                  </a:rPr>
                  <a:t>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= </a:t>
                </a:r>
                <a:r>
                  <a:rPr lang="en-US" sz="2000" dirty="0" smtClean="0">
                    <a:latin typeface="+mj-lt"/>
                  </a:rPr>
                  <a:t>50.4°C – 25.0°C </a:t>
                </a:r>
                <a:r>
                  <a:rPr lang="en-US" sz="2000" dirty="0">
                    <a:latin typeface="+mj-lt"/>
                  </a:rPr>
                  <a:t>= 25.4°C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 smtClean="0">
                  <a:solidFill>
                    <a:srgbClr val="FF0337"/>
                  </a:solidFill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i="1" dirty="0">
                    <a:latin typeface="+mj-lt"/>
                  </a:rPr>
                  <a:t>q </a:t>
                </a:r>
                <a:r>
                  <a:rPr lang="en-US" sz="2000" dirty="0">
                    <a:latin typeface="+mj-lt"/>
                  </a:rPr>
                  <a:t>= </a:t>
                </a:r>
                <a:r>
                  <a:rPr lang="en-US" sz="2000" i="1" dirty="0">
                    <a:latin typeface="+mj-lt"/>
                  </a:rPr>
                  <a:t>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× </a:t>
                </a:r>
                <a:r>
                  <a:rPr lang="en-US" sz="2000" b="1" dirty="0" smtClean="0">
                    <a:latin typeface="+mj-lt"/>
                  </a:rPr>
                  <a:t>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× </a:t>
                </a:r>
                <a:r>
                  <a:rPr lang="el-GR" sz="2000" dirty="0">
                    <a:latin typeface="+mj-lt"/>
                  </a:rPr>
                  <a:t>Δ</a:t>
                </a:r>
                <a:r>
                  <a:rPr lang="en-US" sz="2000" i="1" dirty="0">
                    <a:latin typeface="+mj-lt"/>
                  </a:rPr>
                  <a:t>T</a:t>
                </a:r>
                <a:r>
                  <a:rPr lang="en-US" sz="2000" dirty="0">
                    <a:latin typeface="+mj-lt"/>
                  </a:rPr>
                  <a:t> </a:t>
                </a:r>
                <a:endParaRPr lang="en-US" sz="2000" dirty="0" smtClean="0"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:endParaRPr lang="en-US" sz="2000" dirty="0"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/>
                          <m:t>m</m:t>
                        </m:r>
                        <m:r>
                          <m:rPr>
                            <m:nor/>
                          </m:rPr>
                          <a:rPr lang="en-US" sz="2000" dirty="0"/>
                          <m:t> × </m:t>
                        </m:r>
                        <m:r>
                          <m:rPr>
                            <m:nor/>
                          </m:rPr>
                          <a:rPr lang="en-US" sz="2000" b="1" dirty="0"/>
                          <m:t>c</m:t>
                        </m:r>
                        <m:r>
                          <m:rPr>
                            <m:nor/>
                          </m:rPr>
                          <a:rPr lang="en-US" sz="2000" dirty="0"/>
                          <m:t> × </m:t>
                        </m:r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  <m:r>
                          <m:rPr>
                            <m:nor/>
                          </m:rPr>
                          <a:rPr lang="en-US" sz="2000" i="1" dirty="0"/>
                          <m:t>T</m:t>
                        </m:r>
                        <m:r>
                          <m:rPr>
                            <m:nor/>
                          </m:rPr>
                          <a:rPr lang="en-US" sz="2000" dirty="0"/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000" dirty="0">
                            <a:latin typeface="+mj-lt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</a:rPr>
                          <m:t>q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000" dirty="0">
                            <a:latin typeface="+mj-lt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</a:p>
              <a:p>
                <a:pPr algn="ctr">
                  <a:spcAft>
                    <a:spcPts val="600"/>
                  </a:spcAft>
                </a:pPr>
                <a:endParaRPr lang="en-US" sz="2000" dirty="0" smtClean="0"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dirty="0" smtClean="0">
                    <a:latin typeface="+mj-lt"/>
                  </a:rPr>
                  <a:t>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114 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(10.0 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)(25.4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°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>
                  <a:solidFill>
                    <a:srgbClr val="FF0000"/>
                  </a:solidFill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dirty="0">
                    <a:latin typeface="+mj-lt"/>
                  </a:rPr>
                  <a:t>c = 0.449 J/(g•°C) </a:t>
                </a:r>
              </a:p>
              <a:p>
                <a:pPr algn="ctr">
                  <a:spcAft>
                    <a:spcPts val="600"/>
                  </a:spcAft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060" y="1431705"/>
                <a:ext cx="3872752" cy="4297843"/>
              </a:xfrm>
              <a:prstGeom prst="rect">
                <a:avLst/>
              </a:prstGeom>
              <a:blipFill rotWithShape="0">
                <a:blip r:embed="rId3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0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Heat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57872" y="930728"/>
            <a:ext cx="3616960" cy="2058428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  <a:cs typeface="Helvetica Light"/>
              </a:rPr>
              <a:t>A </a:t>
            </a:r>
            <a:r>
              <a:rPr lang="en-US" sz="2000" dirty="0">
                <a:latin typeface="+mj-lt"/>
                <a:cs typeface="Helvetica Light"/>
              </a:rPr>
              <a:t>piece of metal with a mass of 4.68 g absorbs 256 J </a:t>
            </a:r>
            <a:r>
              <a:rPr lang="en-US" sz="2000" dirty="0" smtClean="0">
                <a:latin typeface="+mj-lt"/>
                <a:cs typeface="Helvetica Light"/>
              </a:rPr>
              <a:t>of heat </a:t>
            </a:r>
            <a:r>
              <a:rPr lang="en-US" sz="2000" dirty="0">
                <a:latin typeface="+mj-lt"/>
                <a:cs typeface="Helvetica Light"/>
              </a:rPr>
              <a:t>when its temperature increases by 182°C. What is the specific heat of the metal? Could the metal be one of the alkaline earth metals listed in Table </a:t>
            </a:r>
            <a:r>
              <a:rPr lang="en-US" sz="2000" dirty="0" smtClean="0">
                <a:latin typeface="+mj-lt"/>
                <a:cs typeface="Helvetica Light"/>
              </a:rPr>
              <a:t>2?</a:t>
            </a:r>
            <a:endParaRPr lang="en-US" sz="2000" dirty="0">
              <a:latin typeface="+mj-lt"/>
              <a:cs typeface="Helvetica Ligh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011793"/>
              </p:ext>
            </p:extLst>
          </p:nvPr>
        </p:nvGraphicFramePr>
        <p:xfrm>
          <a:off x="305344" y="3235217"/>
          <a:ext cx="376863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634"/>
              </a:tblGrid>
              <a:tr h="1609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KNOWN</a:t>
                      </a:r>
                      <a:endParaRPr lang="en-US" sz="1800" dirty="0">
                        <a:solidFill>
                          <a:srgbClr val="FF0337"/>
                        </a:solidFill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mass of metal,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 = 4.68 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quantity of heat absorbed,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q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 = 256 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Δ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 = 182°C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UNKNOWN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specific heat, c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cs typeface="Helvetica" panose="020B0604020202020204" pitchFamily="34" charset="0"/>
                        </a:rPr>
                        <a:t>=</a:t>
                      </a:r>
                      <a:r>
                        <a:rPr lang="en-US" sz="1800" b="0" dirty="0" smtClean="0">
                          <a:solidFill>
                            <a:srgbClr val="FF0337"/>
                          </a:solidFill>
                          <a:latin typeface="+mj-lt"/>
                          <a:cs typeface="Helvetica" panose="020B0604020202020204" pitchFamily="34" charset="0"/>
                        </a:rPr>
                        <a:t> ? J/(g•°C)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59925" y="1355271"/>
                <a:ext cx="2305578" cy="5057282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i="1" dirty="0" smtClean="0">
                    <a:latin typeface="+mj-lt"/>
                  </a:rPr>
                  <a:t>q</a:t>
                </a:r>
                <a:r>
                  <a:rPr lang="en-US" sz="2000" dirty="0" smtClean="0">
                    <a:latin typeface="+mj-lt"/>
                  </a:rPr>
                  <a:t> = </a:t>
                </a:r>
                <a:r>
                  <a:rPr lang="en-US" sz="2000" i="1" dirty="0"/>
                  <a:t>m</a:t>
                </a:r>
                <a:r>
                  <a:rPr lang="en-US" sz="2000" dirty="0"/>
                  <a:t> × </a:t>
                </a:r>
                <a:r>
                  <a:rPr lang="en-US" sz="2000" b="1" dirty="0"/>
                  <a:t>c</a:t>
                </a:r>
                <a:r>
                  <a:rPr lang="en-US" sz="2000" dirty="0"/>
                  <a:t> × </a:t>
                </a:r>
                <a:r>
                  <a:rPr lang="el-GR" sz="2000" dirty="0"/>
                  <a:t>Δ</a:t>
                </a:r>
                <a:r>
                  <a:rPr lang="en-US" sz="2000" i="1" dirty="0"/>
                  <a:t>T</a:t>
                </a:r>
                <a:r>
                  <a:rPr lang="en-US" sz="2000" dirty="0"/>
                  <a:t> </a:t>
                </a:r>
              </a:p>
              <a:p>
                <a:pPr algn="ctr">
                  <a:spcAft>
                    <a:spcPts val="600"/>
                  </a:spcAft>
                </a:pPr>
                <a:endParaRPr lang="en-US" sz="2000" b="1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2000" b="1" i="1" dirty="0" smtClean="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+mj-lt"/>
                          </a:rPr>
                          <m:t>q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+mj-lt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+mj-lt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+mj-lt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FF0337"/>
                  </a:solidFill>
                  <a:latin typeface="+mj-lt"/>
                </a:endParaRPr>
              </a:p>
              <a:p>
                <a:pPr algn="ctr">
                  <a:spcAft>
                    <a:spcPts val="600"/>
                  </a:spcAft>
                </a:pPr>
                <a:endParaRPr lang="en-US" sz="2000" dirty="0">
                  <a:solidFill>
                    <a:srgbClr val="FF0337"/>
                  </a:solidFill>
                  <a:latin typeface="+mj-lt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b="1" dirty="0">
                    <a:latin typeface="+mj-lt"/>
                  </a:rPr>
                  <a:t>c</a:t>
                </a:r>
                <a:r>
                  <a:rPr lang="en-US" sz="2000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256 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+mj-lt"/>
                            <a:cs typeface="Helvetica" panose="020B0604020202020204" pitchFamily="34" charset="0"/>
                          </a:rPr>
                          <m:t>J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(4.68 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)(182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°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 smtClean="0">
                  <a:latin typeface="+mj-lt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+mj-lt"/>
                  </a:rPr>
                  <a:t> </a:t>
                </a:r>
                <a:endParaRPr lang="en-US" sz="2000" dirty="0" smtClean="0">
                  <a:latin typeface="+mj-lt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b="1" dirty="0">
                    <a:latin typeface="+mj-lt"/>
                  </a:rPr>
                  <a:t>c </a:t>
                </a:r>
                <a:r>
                  <a:rPr lang="en-US" sz="2000" dirty="0" smtClean="0">
                    <a:latin typeface="+mj-lt"/>
                  </a:rPr>
                  <a:t>= </a:t>
                </a:r>
                <a:r>
                  <a:rPr lang="en-US" sz="2000" b="1" dirty="0">
                    <a:latin typeface="+mj-lt"/>
                  </a:rPr>
                  <a:t>0.301 J/(g•°C) </a:t>
                </a:r>
              </a:p>
              <a:p>
                <a:pPr>
                  <a:spcAft>
                    <a:spcPts val="600"/>
                  </a:spcAft>
                </a:pPr>
                <a:endParaRPr lang="en-US" sz="2000" b="1" dirty="0" smtClean="0"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b="1" dirty="0" smtClean="0">
                    <a:latin typeface="+mj-lt"/>
                  </a:rPr>
                  <a:t>Table </a:t>
                </a:r>
                <a:r>
                  <a:rPr lang="en-US" sz="2000" b="1" dirty="0">
                    <a:latin typeface="+mj-lt"/>
                  </a:rPr>
                  <a:t>2 </a:t>
                </a:r>
                <a:r>
                  <a:rPr lang="en-US" sz="2000" dirty="0">
                    <a:latin typeface="+mj-lt"/>
                  </a:rPr>
                  <a:t>indicates that the metal could be strontium.</a:t>
                </a:r>
              </a:p>
              <a:p>
                <a:pPr algn="ctr">
                  <a:spcAft>
                    <a:spcPts val="600"/>
                  </a:spcAft>
                </a:pPr>
                <a:endParaRPr lang="en-US" sz="2000" dirty="0" smtClean="0">
                  <a:solidFill>
                    <a:srgbClr val="FF0337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25" y="1355271"/>
                <a:ext cx="2305578" cy="5057282"/>
              </a:xfrm>
              <a:prstGeom prst="rect">
                <a:avLst/>
              </a:prstGeom>
              <a:blipFill rotWithShape="0">
                <a:blip r:embed="rId5"/>
                <a:stretch>
                  <a:fillRect l="-6614" t="-602" r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03" y="1031407"/>
            <a:ext cx="2278497" cy="549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Thermochemical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Equations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36" y="3281954"/>
            <a:ext cx="6131089" cy="322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332" y="1852743"/>
            <a:ext cx="3829520" cy="34241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cap="none" dirty="0" smtClean="0">
                <a:cs typeface="Helvetica"/>
              </a:rPr>
              <a:t>Molar enthalpy (heat) of vaporization </a:t>
            </a:r>
            <a:r>
              <a:rPr lang="en-US" sz="2200" cap="none" dirty="0" smtClean="0">
                <a:cs typeface="Helvetica"/>
              </a:rPr>
              <a:t>= heat required to </a:t>
            </a:r>
            <a:r>
              <a:rPr lang="en-US" sz="2200" i="1" cap="none" dirty="0" smtClean="0">
                <a:cs typeface="Helvetica"/>
              </a:rPr>
              <a:t>vaporize</a:t>
            </a:r>
            <a:r>
              <a:rPr lang="en-US" sz="2200" cap="none" dirty="0" smtClean="0">
                <a:cs typeface="Helvetica"/>
              </a:rPr>
              <a:t> 1 </a:t>
            </a:r>
            <a:r>
              <a:rPr lang="en-US" sz="2200" cap="none" dirty="0" err="1" smtClean="0">
                <a:cs typeface="Helvetica"/>
              </a:rPr>
              <a:t>mol</a:t>
            </a:r>
            <a:r>
              <a:rPr lang="en-US" sz="2200" cap="none" dirty="0" smtClean="0">
                <a:cs typeface="Helvetica"/>
              </a:rPr>
              <a:t> of a liquid substance.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57475" y="1852743"/>
            <a:ext cx="3829050" cy="34241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cap="none" dirty="0" smtClean="0">
                <a:latin typeface="+mj-lt"/>
                <a:cs typeface="Helvetica"/>
              </a:rPr>
              <a:t>Molar enthalpy (heat) of fusion </a:t>
            </a:r>
            <a:r>
              <a:rPr lang="en-US" sz="2200" cap="none" dirty="0" smtClean="0">
                <a:latin typeface="+mj-lt"/>
                <a:cs typeface="Helvetica"/>
              </a:rPr>
              <a:t>= heat required to </a:t>
            </a:r>
            <a:r>
              <a:rPr lang="en-US" sz="2200" i="1" cap="none" dirty="0" smtClean="0">
                <a:latin typeface="+mj-lt"/>
                <a:cs typeface="Helvetica"/>
              </a:rPr>
              <a:t>melt</a:t>
            </a:r>
            <a:r>
              <a:rPr lang="en-US" sz="2200" cap="none" dirty="0" smtClean="0">
                <a:latin typeface="+mj-lt"/>
                <a:cs typeface="Helvetica"/>
              </a:rPr>
              <a:t> 1 </a:t>
            </a:r>
            <a:r>
              <a:rPr lang="en-US" sz="2200" cap="none" dirty="0" err="1" smtClean="0">
                <a:latin typeface="+mj-lt"/>
                <a:cs typeface="Helvetica"/>
              </a:rPr>
              <a:t>mol</a:t>
            </a:r>
            <a:r>
              <a:rPr lang="en-US" sz="2200" cap="none" dirty="0" smtClean="0">
                <a:latin typeface="+mj-lt"/>
                <a:cs typeface="Helvetica"/>
              </a:rPr>
              <a:t> of a solid substance.</a:t>
            </a:r>
            <a:endParaRPr lang="en-US" sz="2200" cap="none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14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Thermochemical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Equations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 pitchFamily="34" charset="0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2" y="1689799"/>
            <a:ext cx="6715374" cy="45534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Heat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48535" y="800099"/>
            <a:ext cx="6519205" cy="2058428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  <a:cs typeface="Helvetica Light"/>
              </a:rPr>
              <a:t>Draw and label a heating curve for a 0.5 </a:t>
            </a:r>
            <a:r>
              <a:rPr lang="en-US" sz="2000" dirty="0" err="1" smtClean="0">
                <a:latin typeface="+mj-lt"/>
                <a:cs typeface="Helvetica Light"/>
              </a:rPr>
              <a:t>mol</a:t>
            </a:r>
            <a:r>
              <a:rPr lang="en-US" sz="2000" dirty="0" smtClean="0">
                <a:latin typeface="+mj-lt"/>
                <a:cs typeface="Helvetica Light"/>
              </a:rPr>
              <a:t> sample of acetic acid that is heated from </a:t>
            </a:r>
            <a:r>
              <a:rPr lang="en-US" sz="2000" b="1" dirty="0" smtClean="0">
                <a:latin typeface="+mj-lt"/>
                <a:cs typeface="Helvetica Light"/>
              </a:rPr>
              <a:t>0</a:t>
            </a:r>
            <a:r>
              <a:rPr lang="en-US" sz="2000" b="1" dirty="0" smtClean="0"/>
              <a:t>°C </a:t>
            </a:r>
            <a:r>
              <a:rPr lang="en-US" sz="2000" dirty="0"/>
              <a:t>to </a:t>
            </a:r>
            <a:r>
              <a:rPr lang="en-US" sz="2000" b="1" dirty="0" smtClean="0"/>
              <a:t>130°C. </a:t>
            </a:r>
            <a:r>
              <a:rPr lang="en-US" sz="2000" dirty="0" smtClean="0"/>
              <a:t>Use </a:t>
            </a:r>
            <a:r>
              <a:rPr lang="en-US" sz="2000" b="1" dirty="0" smtClean="0"/>
              <a:t>Table 4</a:t>
            </a:r>
            <a:r>
              <a:rPr lang="en-US" sz="2000" dirty="0" smtClean="0"/>
              <a:t> as a reference.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Specific heat: </a:t>
            </a:r>
            <a:r>
              <a:rPr lang="en-US" sz="2000" dirty="0" smtClean="0"/>
              <a:t>2.043 J/(g</a:t>
            </a:r>
            <a:r>
              <a:rPr lang="en-US" sz="2000" dirty="0" smtClean="0">
                <a:sym typeface="Symbol" panose="05050102010706020507" pitchFamily="18" charset="2"/>
              </a:rPr>
              <a:t></a:t>
            </a:r>
            <a:r>
              <a:rPr lang="en-US" sz="2000" dirty="0"/>
              <a:t>°</a:t>
            </a:r>
            <a:r>
              <a:rPr lang="en-US" sz="2000" dirty="0" smtClean="0"/>
              <a:t>C)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cs typeface="Helvetica Light"/>
              </a:rPr>
              <a:t>Melting point: </a:t>
            </a:r>
            <a:r>
              <a:rPr lang="en-US" sz="2000" dirty="0" smtClean="0"/>
              <a:t>16.6 </a:t>
            </a:r>
            <a:r>
              <a:rPr lang="en-US" sz="2000" dirty="0"/>
              <a:t>°C </a:t>
            </a:r>
            <a:r>
              <a:rPr lang="en-US" sz="2000" dirty="0" smtClean="0">
                <a:latin typeface="+mj-lt"/>
                <a:cs typeface="Helvetica Light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Boiling point: </a:t>
            </a:r>
            <a:r>
              <a:rPr lang="en-US" sz="2000" dirty="0" smtClean="0"/>
              <a:t>118.1°C</a:t>
            </a:r>
            <a:endParaRPr lang="en-US" sz="2000" dirty="0">
              <a:latin typeface="+mj-lt"/>
              <a:cs typeface="Helvetica Ligh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48" y="3207448"/>
            <a:ext cx="6816361" cy="359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Liquids and Solids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786652" y="1125328"/>
            <a:ext cx="7900147" cy="297942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u="sng" cap="none" dirty="0" smtClean="0">
                <a:solidFill>
                  <a:srgbClr val="000000"/>
                </a:solidFill>
                <a:latin typeface="+mj-lt"/>
                <a:cs typeface="Helvetica"/>
              </a:rPr>
              <a:t>Essential questions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How do the </a:t>
            </a:r>
            <a:r>
              <a:rPr lang="en-US" sz="2400" b="1" cap="none" dirty="0" smtClean="0">
                <a:latin typeface="+mj-lt"/>
              </a:rPr>
              <a:t>arrangements</a:t>
            </a:r>
            <a:r>
              <a:rPr lang="en-US" sz="2400" cap="none" dirty="0" smtClean="0">
                <a:latin typeface="+mj-lt"/>
              </a:rPr>
              <a:t> of particles in liquids and solids differ?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What are the factors that affect </a:t>
            </a:r>
            <a:r>
              <a:rPr lang="en-US" sz="2400" u="sng" cap="none" dirty="0" smtClean="0">
                <a:latin typeface="+mj-lt"/>
              </a:rPr>
              <a:t>viscosity</a:t>
            </a:r>
            <a:r>
              <a:rPr lang="en-US" sz="2400" cap="none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US" sz="2800" b="1" cap="none" dirty="0" smtClean="0">
              <a:solidFill>
                <a:srgbClr val="000000"/>
              </a:solidFill>
              <a:latin typeface="+mj-lt"/>
              <a:cs typeface="Helvetica"/>
            </a:endParaRPr>
          </a:p>
          <a:p>
            <a:pPr marL="0" indent="0">
              <a:buNone/>
            </a:pPr>
            <a:r>
              <a:rPr lang="en-US" sz="2800" b="1" cap="none" dirty="0" smtClean="0">
                <a:solidFill>
                  <a:srgbClr val="000000"/>
                </a:solidFill>
                <a:latin typeface="+mj-lt"/>
                <a:cs typeface="Helvetica"/>
              </a:rPr>
              <a:t>Vocabulary</a:t>
            </a:r>
            <a:endParaRPr lang="en-US" sz="2400" cap="none" dirty="0" smtClean="0">
              <a:latin typeface="+mj-lt"/>
              <a:cs typeface="Helvetica Light"/>
            </a:endParaRPr>
          </a:p>
          <a:p>
            <a:pPr marL="0" indent="0">
              <a:buNone/>
            </a:pPr>
            <a:endParaRPr lang="en-US" sz="2800" cap="none" dirty="0">
              <a:latin typeface="+mj-l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652" y="4744312"/>
            <a:ext cx="2735533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viscosity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surface tension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surfactant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0506" y="4744312"/>
            <a:ext cx="273553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allotrope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amorphous solid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0371" y="4744312"/>
            <a:ext cx="273553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crystalline </a:t>
            </a:r>
            <a:r>
              <a:rPr lang="en-US" sz="2400" dirty="0">
                <a:latin typeface="+mj-lt"/>
              </a:rPr>
              <a:t>solid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unit </a:t>
            </a:r>
            <a:r>
              <a:rPr lang="en-US" sz="2400" dirty="0" smtClean="0">
                <a:latin typeface="+mj-lt"/>
              </a:rPr>
              <a:t>cell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7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Phase Changes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595993" y="1187802"/>
            <a:ext cx="8229600" cy="29112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cap="none" dirty="0" smtClean="0">
                <a:solidFill>
                  <a:srgbClr val="000000"/>
                </a:solidFill>
                <a:latin typeface="+mj-lt"/>
                <a:cs typeface="Helvetica"/>
              </a:rPr>
              <a:t>Essential questions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How can the addition and removal of energy cause a phase change?</a:t>
            </a:r>
          </a:p>
          <a:p>
            <a:pPr>
              <a:spcBef>
                <a:spcPts val="432"/>
              </a:spcBef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What is a phase diagram?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w Cen MT" panose="020B0602020104020603" pitchFamily="34" charset="0"/>
                <a:cs typeface="Helvetica"/>
              </a:rPr>
              <a:t>Vocabulary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838" y="3998504"/>
            <a:ext cx="2735533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melting 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vaporization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evaporation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vapor </a:t>
            </a:r>
            <a:r>
              <a:rPr lang="en-US" sz="2000" dirty="0" smtClean="0">
                <a:latin typeface="+mj-lt"/>
              </a:rPr>
              <a:t>pressure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371" y="3981548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boiling </a:t>
            </a:r>
            <a:r>
              <a:rPr lang="en-US" sz="2000" dirty="0">
                <a:latin typeface="+mj-lt"/>
              </a:rPr>
              <a:t>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freezing 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condensation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904" y="3993161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deposition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phase diagram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triple point</a:t>
            </a:r>
          </a:p>
        </p:txBody>
      </p:sp>
    </p:spTree>
    <p:extLst>
      <p:ext uri="{BB962C8B-B14F-4D97-AF65-F5344CB8AC3E}">
        <p14:creationId xmlns:p14="http://schemas.microsoft.com/office/powerpoint/2010/main" val="34806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13-14C-82837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3" y="1674618"/>
            <a:ext cx="7775057" cy="43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578" y="371091"/>
            <a:ext cx="5404757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Heat</a:t>
            </a:r>
            <a:r>
              <a:rPr lang="en-US" sz="2400" dirty="0"/>
              <a:t> = the transfer of energy from an object at a higher temperature to an object at a lower temperature.</a:t>
            </a:r>
          </a:p>
        </p:txBody>
      </p:sp>
    </p:spTree>
    <p:extLst>
      <p:ext uri="{BB962C8B-B14F-4D97-AF65-F5344CB8AC3E}">
        <p14:creationId xmlns:p14="http://schemas.microsoft.com/office/powerpoint/2010/main" val="8089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82086"/>
            <a:ext cx="7772870" cy="3424107"/>
          </a:xfrm>
        </p:spPr>
        <p:txBody>
          <a:bodyPr>
            <a:noAutofit/>
          </a:bodyPr>
          <a:lstStyle/>
          <a:p>
            <a:r>
              <a:rPr lang="en-US" sz="2200" cap="none" dirty="0"/>
              <a:t>You have been given an envelope with a bunch of vocabulary words.</a:t>
            </a:r>
          </a:p>
          <a:p>
            <a:r>
              <a:rPr lang="en-US" sz="2200" cap="none" dirty="0"/>
              <a:t>Your task is to figure out how all of these words are related…some will be easy, some will be more difficult. </a:t>
            </a:r>
          </a:p>
          <a:p>
            <a:r>
              <a:rPr lang="en-US" sz="2200" cap="none" dirty="0"/>
              <a:t>You may use ONLY the glossary in the back of the book to look up definitions…no peeking anywhere else in the book!</a:t>
            </a:r>
          </a:p>
          <a:p>
            <a:r>
              <a:rPr lang="en-US" sz="2200" cap="none" dirty="0"/>
              <a:t>Once you think you have the right arrangement, see the teacher.</a:t>
            </a:r>
          </a:p>
          <a:p>
            <a:r>
              <a:rPr lang="en-US" sz="2200" cap="none" dirty="0"/>
              <a:t>Once I have approved your arrangement, write 1-2 paragraphs that include ALL of the vocabulary words and how they are related. This is your exit slip.</a:t>
            </a:r>
          </a:p>
        </p:txBody>
      </p:sp>
    </p:spTree>
    <p:extLst>
      <p:ext uri="{BB962C8B-B14F-4D97-AF65-F5344CB8AC3E}">
        <p14:creationId xmlns:p14="http://schemas.microsoft.com/office/powerpoint/2010/main" val="120493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80" y="0"/>
            <a:ext cx="7773338" cy="873398"/>
          </a:xfrm>
        </p:spPr>
        <p:txBody>
          <a:bodyPr/>
          <a:lstStyle/>
          <a:p>
            <a:r>
              <a:rPr lang="en-US" dirty="0" smtClean="0"/>
              <a:t>Phase Diagrams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Phase Changes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pic>
        <p:nvPicPr>
          <p:cNvPr id="7" name="Picture 6" descr="C13-17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9" y="759603"/>
            <a:ext cx="7438028" cy="57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Phase Changes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pic>
        <p:nvPicPr>
          <p:cNvPr id="10" name="Picture 9" descr="p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8" y="1276722"/>
            <a:ext cx="8110915" cy="46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Liquids and Solids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cap="none" dirty="0"/>
              <a:t>Molecules closely packed in a fixed volume, but not in a fixed </a:t>
            </a:r>
            <a:r>
              <a:rPr lang="en-US" sz="2800" cap="none" dirty="0" smtClean="0"/>
              <a:t>position.</a:t>
            </a:r>
            <a:endParaRPr lang="en-US" sz="2800" cap="none" dirty="0"/>
          </a:p>
          <a:p>
            <a:r>
              <a:rPr lang="en-US" sz="2800" cap="none" dirty="0"/>
              <a:t>M</a:t>
            </a:r>
            <a:r>
              <a:rPr lang="en-US" sz="2800" cap="none" dirty="0" smtClean="0"/>
              <a:t>uch </a:t>
            </a:r>
            <a:r>
              <a:rPr lang="en-US" sz="2800" cap="none" dirty="0"/>
              <a:t>denser than gases </a:t>
            </a:r>
            <a:r>
              <a:rPr lang="en-US" sz="2800" cap="none" dirty="0" smtClean="0"/>
              <a:t>(stronger </a:t>
            </a:r>
            <a:r>
              <a:rPr lang="en-US" sz="2800" cap="none" dirty="0"/>
              <a:t>intermolecular </a:t>
            </a:r>
            <a:r>
              <a:rPr lang="en-US" sz="2800" cap="none" dirty="0" smtClean="0"/>
              <a:t>forces)</a:t>
            </a:r>
            <a:endParaRPr lang="en-US" sz="2800" cap="none" dirty="0"/>
          </a:p>
          <a:p>
            <a:r>
              <a:rPr lang="en-US" sz="2800" cap="none" dirty="0" smtClean="0"/>
              <a:t>Virtually incompressible </a:t>
            </a:r>
            <a:endParaRPr lang="en-US" sz="2800" cap="none" dirty="0"/>
          </a:p>
          <a:p>
            <a:pPr>
              <a:spcAft>
                <a:spcPts val="600"/>
              </a:spcAft>
            </a:pPr>
            <a:r>
              <a:rPr lang="en-US" sz="2800" cap="none" dirty="0" smtClean="0"/>
              <a:t>Fluid (Fluidity = ability </a:t>
            </a:r>
            <a:r>
              <a:rPr lang="en-US" sz="2800" cap="none" dirty="0"/>
              <a:t>to flow and </a:t>
            </a:r>
            <a:r>
              <a:rPr lang="en-US" sz="2800" cap="none" dirty="0" smtClean="0"/>
              <a:t>diffuse)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3507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693494" cy="3424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cap="none" dirty="0" smtClean="0">
                <a:latin typeface="+mj-lt"/>
              </a:rPr>
              <a:t>Viscosity</a:t>
            </a:r>
            <a:r>
              <a:rPr lang="en-US" sz="2400" cap="none" dirty="0" smtClean="0">
                <a:latin typeface="+mj-lt"/>
              </a:rPr>
              <a:t> = measure of the resistance of a liquid to flow</a:t>
            </a:r>
          </a:p>
          <a:p>
            <a:pPr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Determined by the</a:t>
            </a:r>
          </a:p>
          <a:p>
            <a:pPr lvl="1">
              <a:spcAft>
                <a:spcPts val="600"/>
              </a:spcAft>
            </a:pPr>
            <a:r>
              <a:rPr lang="en-US" sz="2200" cap="none" dirty="0" smtClean="0">
                <a:latin typeface="+mj-lt"/>
              </a:rPr>
              <a:t>Type of IMF</a:t>
            </a:r>
          </a:p>
          <a:p>
            <a:pPr lvl="1">
              <a:spcAft>
                <a:spcPts val="600"/>
              </a:spcAft>
            </a:pPr>
            <a:r>
              <a:rPr lang="en-US" sz="2200" cap="none" dirty="0" smtClean="0">
                <a:latin typeface="+mj-lt"/>
              </a:rPr>
              <a:t>Particle shape and size</a:t>
            </a:r>
          </a:p>
          <a:p>
            <a:pPr lvl="1">
              <a:spcAft>
                <a:spcPts val="600"/>
              </a:spcAft>
            </a:pPr>
            <a:r>
              <a:rPr lang="en-US" sz="2200" cap="none" dirty="0" smtClean="0">
                <a:latin typeface="+mj-lt"/>
              </a:rPr>
              <a:t>Temperature. </a:t>
            </a:r>
          </a:p>
          <a:p>
            <a:pPr marL="0" indent="0">
              <a:buNone/>
            </a:pPr>
            <a:endParaRPr lang="en-US" sz="2400" cap="none" dirty="0" smtClean="0">
              <a:latin typeface="+mj-lt"/>
            </a:endParaRPr>
          </a:p>
          <a:p>
            <a:endParaRPr lang="en-US" sz="2400" cap="none" dirty="0" smtClean="0">
              <a:latin typeface="+mj-lt"/>
            </a:endParaRPr>
          </a:p>
          <a:p>
            <a:pPr marL="0" indent="0">
              <a:buNone/>
            </a:pPr>
            <a:endParaRPr lang="en-US" sz="2400" cap="none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Liquids and Solids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67" y="2065558"/>
            <a:ext cx="3037127" cy="45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9741" y="332249"/>
            <a:ext cx="253477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The hydrogen atoms attached to the oxygen atoms in each molecule are able to form hydrogen bonds with other glycerol molecules.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91718" y="1913160"/>
            <a:ext cx="194982" cy="21659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US" sz="2800" cap="none" dirty="0" smtClean="0"/>
              <a:t>Stronger IMFs = higher viscosity</a:t>
            </a:r>
            <a:r>
              <a:rPr lang="en-US" sz="2800" cap="none" dirty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600" cap="none" dirty="0" smtClean="0"/>
              <a:t>Larger molecules or long chains of molecules have higher viscosity</a:t>
            </a:r>
          </a:p>
          <a:p>
            <a:pPr>
              <a:spcAft>
                <a:spcPts val="600"/>
              </a:spcAft>
            </a:pPr>
            <a:r>
              <a:rPr lang="en-US" sz="2800" cap="none" dirty="0" smtClean="0"/>
              <a:t>Higher temperature = lower viscosity</a:t>
            </a:r>
          </a:p>
          <a:p>
            <a:pPr lvl="1">
              <a:spcAft>
                <a:spcPts val="600"/>
              </a:spcAft>
            </a:pPr>
            <a:r>
              <a:rPr lang="en-US" sz="2200" cap="none" dirty="0" smtClean="0"/>
              <a:t>More energy allows the molecules to overcome intermolecular forces and flow more freely.</a:t>
            </a:r>
          </a:p>
          <a:p>
            <a:pPr marL="0" indent="0">
              <a:buNone/>
            </a:pPr>
            <a:endParaRPr lang="en-US" sz="2800" cap="none" dirty="0" smtClean="0"/>
          </a:p>
          <a:p>
            <a:endParaRPr lang="en-US" sz="2800" cap="none" dirty="0" smtClean="0"/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Liquids and Solids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92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cap="none" dirty="0" smtClean="0">
                <a:latin typeface="+mj-lt"/>
              </a:rPr>
              <a:t>Surface tension </a:t>
            </a:r>
            <a:r>
              <a:rPr lang="en-US" sz="2800" cap="none" dirty="0" smtClean="0">
                <a:latin typeface="+mj-lt"/>
              </a:rPr>
              <a:t>= energy required to increase the surface area of a liquid by a given amount.</a:t>
            </a:r>
          </a:p>
          <a:p>
            <a:pPr lvl="1"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Measure of the inwards pull of particles on the surface by particles in the interior.</a:t>
            </a:r>
          </a:p>
          <a:p>
            <a:pPr lvl="1"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Stronger intermolecular forces = stronger surface tension</a:t>
            </a:r>
          </a:p>
          <a:p>
            <a:pPr lvl="1">
              <a:spcAft>
                <a:spcPts val="600"/>
              </a:spcAft>
            </a:pPr>
            <a:r>
              <a:rPr lang="en-US" sz="2400" b="1" cap="none" dirty="0" smtClean="0">
                <a:latin typeface="+mj-lt"/>
              </a:rPr>
              <a:t>Surfactants</a:t>
            </a:r>
            <a:r>
              <a:rPr lang="en-US" sz="2400" cap="none" dirty="0" smtClean="0">
                <a:latin typeface="+mj-lt"/>
              </a:rPr>
              <a:t> = compounds that lower the surface tension of water (ex. </a:t>
            </a:r>
            <a:r>
              <a:rPr lang="en-US" sz="2400" cap="none" dirty="0">
                <a:latin typeface="+mj-lt"/>
              </a:rPr>
              <a:t>s</a:t>
            </a:r>
            <a:r>
              <a:rPr lang="en-US" sz="2400" cap="none" dirty="0" smtClean="0">
                <a:latin typeface="+mj-lt"/>
              </a:rPr>
              <a:t>oap)</a:t>
            </a:r>
          </a:p>
          <a:p>
            <a:pPr marL="0" indent="0">
              <a:buNone/>
            </a:pPr>
            <a:endParaRPr lang="en-US" sz="2400" cap="none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Liquids and Solids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73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943652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b="1" cap="none" dirty="0" smtClean="0">
                <a:latin typeface="+mj-lt"/>
              </a:rPr>
              <a:t>Cohesion</a:t>
            </a:r>
            <a:r>
              <a:rPr lang="en-US" sz="2400" cap="none" dirty="0" smtClean="0">
                <a:latin typeface="+mj-lt"/>
              </a:rPr>
              <a:t> vs. </a:t>
            </a:r>
            <a:r>
              <a:rPr lang="en-US" sz="2400" b="1" cap="none" dirty="0" smtClean="0">
                <a:latin typeface="+mj-lt"/>
              </a:rPr>
              <a:t>adhesion</a:t>
            </a:r>
          </a:p>
          <a:p>
            <a:pPr lvl="1">
              <a:spcAft>
                <a:spcPts val="600"/>
              </a:spcAft>
            </a:pPr>
            <a:r>
              <a:rPr lang="en-US" sz="2400" b="1" cap="none" dirty="0" smtClean="0">
                <a:latin typeface="+mj-lt"/>
              </a:rPr>
              <a:t>Cohesion </a:t>
            </a:r>
            <a:r>
              <a:rPr lang="en-US" sz="2400" cap="none" dirty="0" smtClean="0">
                <a:latin typeface="+mj-lt"/>
              </a:rPr>
              <a:t>= force of attraction between </a:t>
            </a:r>
            <a:r>
              <a:rPr lang="en-US" sz="2400" i="1" u="sng" cap="none" dirty="0" smtClean="0">
                <a:latin typeface="+mj-lt"/>
              </a:rPr>
              <a:t>identical</a:t>
            </a:r>
            <a:r>
              <a:rPr lang="en-US" sz="2400" cap="none" dirty="0" smtClean="0">
                <a:latin typeface="+mj-lt"/>
              </a:rPr>
              <a:t> molecules. </a:t>
            </a:r>
          </a:p>
          <a:p>
            <a:pPr lvl="1">
              <a:spcAft>
                <a:spcPts val="600"/>
              </a:spcAft>
            </a:pPr>
            <a:r>
              <a:rPr lang="en-US" sz="2400" b="1" cap="none" dirty="0" smtClean="0">
                <a:latin typeface="+mj-lt"/>
              </a:rPr>
              <a:t>Adhesion</a:t>
            </a:r>
            <a:r>
              <a:rPr lang="en-US" sz="2400" cap="none" dirty="0" smtClean="0">
                <a:latin typeface="+mj-lt"/>
              </a:rPr>
              <a:t> = force of attraction between </a:t>
            </a:r>
            <a:r>
              <a:rPr lang="en-US" sz="2400" i="1" u="sng" cap="none" dirty="0" smtClean="0">
                <a:latin typeface="+mj-lt"/>
              </a:rPr>
              <a:t>different</a:t>
            </a:r>
            <a:r>
              <a:rPr lang="en-US" sz="2400" cap="none" dirty="0" smtClean="0">
                <a:latin typeface="+mj-lt"/>
              </a:rPr>
              <a:t> molecules.</a:t>
            </a:r>
          </a:p>
          <a:p>
            <a:pPr>
              <a:spcAft>
                <a:spcPts val="600"/>
              </a:spcAft>
            </a:pPr>
            <a:r>
              <a:rPr lang="en-US" sz="2400" b="1" cap="none" dirty="0" smtClean="0">
                <a:latin typeface="+mj-lt"/>
              </a:rPr>
              <a:t>Capillary action = </a:t>
            </a:r>
            <a:r>
              <a:rPr lang="en-US" sz="2400" cap="none" dirty="0" smtClean="0">
                <a:latin typeface="+mj-lt"/>
              </a:rPr>
              <a:t>upward movement of liquid into a narrow cylinder, or capillary tube.</a:t>
            </a:r>
            <a:endParaRPr lang="en-US" cap="none" dirty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sz="2400" cap="none" dirty="0" smtClean="0">
                <a:latin typeface="+mj-lt"/>
              </a:rPr>
              <a:t>Due to </a:t>
            </a:r>
            <a:r>
              <a:rPr lang="en-US" sz="2400" i="1" cap="none" dirty="0" smtClean="0">
                <a:latin typeface="+mj-lt"/>
              </a:rPr>
              <a:t>adhesion</a:t>
            </a:r>
            <a:r>
              <a:rPr lang="en-US" sz="2400" cap="none" dirty="0" smtClean="0">
                <a:latin typeface="+mj-lt"/>
              </a:rPr>
              <a:t> of molecules to the surface of the tube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Liquids and solids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</a:t>
            </a:r>
            <a:r>
              <a:rPr lang="en-US" sz="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mcgraw-hill</a:t>
            </a:r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26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993067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600" u="sng" cap="none" dirty="0" smtClean="0"/>
              <a:t>Very</a:t>
            </a:r>
            <a:r>
              <a:rPr lang="en-US" sz="2600" cap="none" dirty="0" smtClean="0"/>
              <a:t> strong attractive intermolecular forces between particles. </a:t>
            </a:r>
          </a:p>
          <a:p>
            <a:pPr>
              <a:spcAft>
                <a:spcPts val="600"/>
              </a:spcAft>
            </a:pPr>
            <a:r>
              <a:rPr lang="en-US" sz="2600" cap="none" dirty="0" smtClean="0"/>
              <a:t>Particles vibrate in a fixed position. </a:t>
            </a:r>
          </a:p>
          <a:p>
            <a:pPr>
              <a:spcAft>
                <a:spcPts val="600"/>
              </a:spcAft>
            </a:pPr>
            <a:r>
              <a:rPr lang="en-US" sz="2600" cap="none" dirty="0" smtClean="0"/>
              <a:t>More dense than liquids.</a:t>
            </a:r>
          </a:p>
          <a:p>
            <a:pPr lvl="1">
              <a:spcAft>
                <a:spcPts val="600"/>
              </a:spcAft>
            </a:pPr>
            <a:r>
              <a:rPr lang="en-US" sz="2300" cap="none" dirty="0" smtClean="0"/>
              <a:t>Exception: ice is less dense than water. Why? </a:t>
            </a:r>
            <a:endParaRPr lang="en-US" sz="2600" cap="none" dirty="0" smtClean="0"/>
          </a:p>
          <a:p>
            <a:pPr>
              <a:spcAft>
                <a:spcPts val="600"/>
              </a:spcAft>
            </a:pPr>
            <a:r>
              <a:rPr lang="en-US" sz="2600" b="1" cap="none" dirty="0" smtClean="0"/>
              <a:t>Amorphous solids - </a:t>
            </a:r>
            <a:r>
              <a:rPr lang="en-US" sz="2600" cap="none" dirty="0" smtClean="0"/>
              <a:t>particles are </a:t>
            </a:r>
            <a:r>
              <a:rPr lang="en-US" sz="2600" u="sng" cap="none" dirty="0" smtClean="0"/>
              <a:t>not</a:t>
            </a:r>
            <a:r>
              <a:rPr lang="en-US" sz="2600" cap="none" dirty="0" smtClean="0"/>
              <a:t> arranged in a regular, repeating pattern. </a:t>
            </a:r>
          </a:p>
          <a:p>
            <a:pPr lvl="1">
              <a:spcAft>
                <a:spcPts val="600"/>
              </a:spcAft>
            </a:pPr>
            <a:r>
              <a:rPr lang="en-US" sz="2600" cap="none" dirty="0" smtClean="0"/>
              <a:t>Form when molten material cools quickly.</a:t>
            </a:r>
          </a:p>
          <a:p>
            <a:pPr lvl="1">
              <a:spcAft>
                <a:spcPts val="600"/>
              </a:spcAft>
            </a:pPr>
            <a:r>
              <a:rPr lang="en-US" sz="2300" cap="none" dirty="0" smtClean="0"/>
              <a:t>Ex.: </a:t>
            </a:r>
            <a:r>
              <a:rPr lang="en-US" sz="2600" cap="none" dirty="0" smtClean="0"/>
              <a:t>Gas, rubber, and many plastics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Liquids and Solids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681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" y="1647467"/>
            <a:ext cx="8884954" cy="383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28071</TotalTime>
  <Words>1155</Words>
  <Application>Microsoft Office PowerPoint</Application>
  <PresentationFormat>On-screen Show (4:3)</PresentationFormat>
  <Paragraphs>200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Helvetica</vt:lpstr>
      <vt:lpstr>Helvetica Light</vt:lpstr>
      <vt:lpstr>Symbol</vt:lpstr>
      <vt:lpstr>Tw Cen MT</vt:lpstr>
      <vt:lpstr>Droplet</vt:lpstr>
      <vt:lpstr>Liquids, Solids, and Thermochemistry</vt:lpstr>
      <vt:lpstr>PowerPoint Presentation</vt:lpstr>
      <vt:lpstr>Liquids</vt:lpstr>
      <vt:lpstr>Liquids</vt:lpstr>
      <vt:lpstr>Liquids</vt:lpstr>
      <vt:lpstr>Liquids</vt:lpstr>
      <vt:lpstr>Liquids</vt:lpstr>
      <vt:lpstr>Solids</vt:lpstr>
      <vt:lpstr>PowerPoint Presentation</vt:lpstr>
      <vt:lpstr>PowerPoint Presentation</vt:lpstr>
      <vt:lpstr>Energy</vt:lpstr>
      <vt:lpstr>Heat, q</vt:lpstr>
      <vt:lpstr>PowerPoint Presentation</vt:lpstr>
      <vt:lpstr>Specific Heat, c</vt:lpstr>
      <vt:lpstr>PowerPoint Presentation</vt:lpstr>
      <vt:lpstr>PowerPoint Presentation</vt:lpstr>
      <vt:lpstr>Changes of state</vt:lpstr>
      <vt:lpstr>Heating curve</vt:lpstr>
      <vt:lpstr>PowerPoint Presentation</vt:lpstr>
      <vt:lpstr>PowerPoint Presentation</vt:lpstr>
      <vt:lpstr>PowerPoint Presentation</vt:lpstr>
      <vt:lpstr>Vocabulary</vt:lpstr>
      <vt:lpstr>Phase Diagrams</vt:lpstr>
      <vt:lpstr>PowerPoint Presentation</vt:lpstr>
    </vt:vector>
  </TitlesOfParts>
  <Company>OPS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Benzoni</dc:creator>
  <cp:lastModifiedBy>Rachel Benzoni</cp:lastModifiedBy>
  <cp:revision>43</cp:revision>
  <dcterms:created xsi:type="dcterms:W3CDTF">2017-04-25T19:53:12Z</dcterms:created>
  <dcterms:modified xsi:type="dcterms:W3CDTF">2017-05-15T20:15:32Z</dcterms:modified>
</cp:coreProperties>
</file>