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4" r:id="rId6"/>
    <p:sldId id="265" r:id="rId7"/>
    <p:sldId id="263" r:id="rId8"/>
    <p:sldId id="268" r:id="rId9"/>
    <p:sldId id="275" r:id="rId10"/>
    <p:sldId id="279" r:id="rId11"/>
    <p:sldId id="260" r:id="rId12"/>
    <p:sldId id="270" r:id="rId13"/>
    <p:sldId id="274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03" autoAdjust="0"/>
    <p:restoredTop sz="94660"/>
  </p:normalViewPr>
  <p:slideViewPr>
    <p:cSldViewPr>
      <p:cViewPr varScale="1">
        <p:scale>
          <a:sx n="90" d="100"/>
          <a:sy n="90" d="100"/>
        </p:scale>
        <p:origin x="76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69FD4935-69C3-4E7E-BF91-0C65B6CAA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8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065CDB63-6B47-46B0-8539-04522C74F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72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2A63238-8A94-43BF-8943-54F223370F36}" type="slidenum">
              <a:rPr lang="en-US" b="0" smtClean="0">
                <a:latin typeface="Arial" charset="0"/>
              </a:rPr>
              <a:pPr/>
              <a:t>1</a:t>
            </a:fld>
            <a:endParaRPr lang="en-US" b="0" smtClean="0">
              <a:latin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22489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B3C690F-A83D-4971-9692-0B8AAE46E802}" type="slidenum">
              <a:rPr lang="en-US" b="0" smtClean="0">
                <a:latin typeface="Arial" charset="0"/>
              </a:rPr>
              <a:pPr/>
              <a:t>12</a:t>
            </a:fld>
            <a:endParaRPr lang="en-US" b="0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1745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F7F66D7-5136-4632-9DF5-B95B98E4CE18}" type="slidenum">
              <a:rPr lang="en-US" b="0" smtClean="0">
                <a:latin typeface="Arial" charset="0"/>
              </a:rPr>
              <a:pPr/>
              <a:t>2</a:t>
            </a:fld>
            <a:endParaRPr lang="en-US" b="0" smtClean="0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36080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B7D6F21-246B-405F-85EB-44C4F536B7ED}" type="slidenum">
              <a:rPr lang="en-US" b="0" smtClean="0">
                <a:latin typeface="Arial" charset="0"/>
              </a:rPr>
              <a:pPr/>
              <a:t>3</a:t>
            </a:fld>
            <a:endParaRPr lang="en-US" b="0" smtClean="0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8657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660038E-2E9A-4771-9CDC-B200F0506B6F}" type="slidenum">
              <a:rPr lang="en-US" b="0" smtClean="0">
                <a:latin typeface="Arial" charset="0"/>
              </a:rPr>
              <a:pPr/>
              <a:t>4</a:t>
            </a:fld>
            <a:endParaRPr lang="en-US" b="0" smtClean="0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23240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F1AFB1B-519A-465A-9629-20856DF07C14}" type="slidenum">
              <a:rPr lang="en-US" b="0" smtClean="0">
                <a:latin typeface="Arial" charset="0"/>
              </a:rPr>
              <a:pPr/>
              <a:t>5</a:t>
            </a:fld>
            <a:endParaRPr lang="en-US" b="0" smtClean="0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60528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D05FE80-AE06-49DD-9BA8-2D6D227F6305}" type="slidenum">
              <a:rPr lang="en-US" b="0" smtClean="0">
                <a:latin typeface="Arial" charset="0"/>
              </a:rPr>
              <a:pPr/>
              <a:t>6</a:t>
            </a:fld>
            <a:endParaRPr lang="en-US" b="0" smtClean="0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84758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57BCCD4-49B0-45EB-AC58-533E7D27A663}" type="slidenum">
              <a:rPr lang="en-US" b="0" smtClean="0">
                <a:latin typeface="Arial" charset="0"/>
              </a:rPr>
              <a:pPr/>
              <a:t>7</a:t>
            </a:fld>
            <a:endParaRPr lang="en-US" b="0" smtClean="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07774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1711AB0-31BD-4A0D-A1C7-5A6949C8EA47}" type="slidenum">
              <a:rPr lang="en-US" b="0" smtClean="0">
                <a:latin typeface="Arial" charset="0"/>
              </a:rPr>
              <a:pPr/>
              <a:t>8</a:t>
            </a:fld>
            <a:endParaRPr lang="en-US" b="0" smtClean="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09526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0DC58EA-8BC6-4CE3-8534-91D69ED5D8FB}" type="slidenum">
              <a:rPr lang="en-US" b="0" smtClean="0">
                <a:latin typeface="Arial" charset="0"/>
              </a:rPr>
              <a:pPr/>
              <a:t>11</a:t>
            </a:fld>
            <a:endParaRPr lang="en-US" b="0" smtClean="0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74708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15120938 h 1912"/>
              <a:gd name="T4" fmla="*/ 0 w 1588"/>
              <a:gd name="T5" fmla="*/ 15120938 h 1912"/>
              <a:gd name="T6" fmla="*/ 0 w 1588"/>
              <a:gd name="T7" fmla="*/ 151209375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9A2A4-BC92-403C-A589-B98C813D2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3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68A12-CDA9-4D9F-9BE9-703B26747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93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BFE84-AB98-4D92-95F6-39A05D457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53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9396B-0E4A-4D1E-AD32-3A946FFF78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1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4CF0D-EF94-40FB-BA0F-886555D35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02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AED7D-0CA2-43A1-B80D-233D7F18B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69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E5AFD-F2D0-46CB-A618-B730B6BDE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3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2732F-10DD-4A9F-A193-45FC9A1EF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08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0B449-9D37-4F28-9B12-621CBCC4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3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3E69A-4ABB-4936-9AA8-32B03567F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F3D15-5E6C-4F00-ABA8-5E2FDE636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09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5E4AE-F1CE-4BFB-97FB-AAFB5D66D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8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5E0A2B9D-E57C-4C3C-9504-8123F006B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276600"/>
            <a:ext cx="77724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Limiting Reagents and Percent Yield</a:t>
            </a:r>
          </a:p>
        </p:txBody>
      </p:sp>
      <p:pic>
        <p:nvPicPr>
          <p:cNvPr id="3075" name="Picture 5" descr="clipart-suns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8600"/>
            <a:ext cx="2743200" cy="266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354138" y="51816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sz="3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Using Stoichiometry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701"/>
            <a:ext cx="8229600" cy="1202499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For Example…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75" y="1143000"/>
            <a:ext cx="8534400" cy="24384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A 50.6 g sample of Mg(OH)</a:t>
            </a:r>
            <a:r>
              <a:rPr lang="en-US" baseline="-25000" dirty="0">
                <a:solidFill>
                  <a:schemeClr val="bg2"/>
                </a:solidFill>
              </a:rPr>
              <a:t>2</a:t>
            </a:r>
            <a:r>
              <a:rPr lang="en-US" dirty="0">
                <a:solidFill>
                  <a:schemeClr val="bg2"/>
                </a:solidFill>
              </a:rPr>
              <a:t> is reacted with 45.0 g of </a:t>
            </a:r>
            <a:r>
              <a:rPr lang="en-US" dirty="0" err="1">
                <a:solidFill>
                  <a:schemeClr val="bg2"/>
                </a:solidFill>
              </a:rPr>
              <a:t>HCl</a:t>
            </a:r>
            <a:r>
              <a:rPr lang="en-US" dirty="0">
                <a:solidFill>
                  <a:schemeClr val="bg2"/>
                </a:solidFill>
              </a:rPr>
              <a:t> according to the reaction:</a:t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    Mg(OH)</a:t>
            </a:r>
            <a:r>
              <a:rPr lang="en-US" baseline="-25000" dirty="0" smtClean="0">
                <a:solidFill>
                  <a:schemeClr val="bg2"/>
                </a:solidFill>
              </a:rPr>
              <a:t>2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+ 2 </a:t>
            </a:r>
            <a:r>
              <a:rPr lang="en-US" dirty="0" err="1">
                <a:solidFill>
                  <a:schemeClr val="bg2"/>
                </a:solidFill>
              </a:rPr>
              <a:t>HCl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  <a:latin typeface="Times New Roman"/>
                <a:cs typeface="Times New Roman"/>
              </a:rPr>
              <a:t>→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MgCl</a:t>
            </a:r>
            <a:r>
              <a:rPr lang="en-US" baseline="-25000" dirty="0">
                <a:solidFill>
                  <a:schemeClr val="bg2"/>
                </a:solidFill>
              </a:rPr>
              <a:t>2</a:t>
            </a:r>
            <a:r>
              <a:rPr lang="en-US" dirty="0">
                <a:solidFill>
                  <a:schemeClr val="bg2"/>
                </a:solidFill>
              </a:rPr>
              <a:t> + 2 </a:t>
            </a:r>
            <a:r>
              <a:rPr lang="en-US" dirty="0" smtClean="0">
                <a:solidFill>
                  <a:schemeClr val="bg2"/>
                </a:solidFill>
              </a:rPr>
              <a:t>H</a:t>
            </a:r>
            <a:r>
              <a:rPr lang="en-US" baseline="-25000" dirty="0" smtClean="0">
                <a:solidFill>
                  <a:schemeClr val="bg2"/>
                </a:solidFill>
              </a:rPr>
              <a:t>2</a:t>
            </a:r>
            <a:r>
              <a:rPr lang="en-US" dirty="0" smtClean="0">
                <a:solidFill>
                  <a:schemeClr val="bg2"/>
                </a:solidFill>
              </a:rPr>
              <a:t>O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/>
                </a:solidFill>
              </a:rPr>
              <a:t>	How much MgCl</a:t>
            </a:r>
            <a:r>
              <a:rPr lang="en-US" baseline="-25000" dirty="0" smtClean="0">
                <a:solidFill>
                  <a:schemeClr val="bg2"/>
                </a:solidFill>
              </a:rPr>
              <a:t>2</a:t>
            </a:r>
            <a:r>
              <a:rPr lang="en-US" dirty="0" smtClean="0">
                <a:solidFill>
                  <a:schemeClr val="bg2"/>
                </a:solidFill>
              </a:rPr>
              <a:t> will be produced?</a:t>
            </a:r>
            <a:r>
              <a:rPr lang="en-US" dirty="0">
                <a:solidFill>
                  <a:schemeClr val="bg2"/>
                </a:solidFill>
              </a:rPr>
              <a:t/>
            </a:r>
            <a:br>
              <a:rPr lang="en-US" dirty="0">
                <a:solidFill>
                  <a:schemeClr val="bg2"/>
                </a:solidFill>
              </a:rPr>
            </a:br>
            <a:endParaRPr lang="en-US" dirty="0">
              <a:solidFill>
                <a:schemeClr val="bg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56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Percent Yield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5562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  <a:effectLst/>
              </a:rPr>
              <a:t>Theoretical Yield</a:t>
            </a:r>
            <a:r>
              <a:rPr lang="en-US" smtClean="0">
                <a:solidFill>
                  <a:schemeClr val="bg2"/>
                </a:solidFill>
                <a:effectLst/>
              </a:rPr>
              <a:t> – the maximum, </a:t>
            </a:r>
            <a:r>
              <a:rPr lang="en-US" i="1" smtClean="0">
                <a:solidFill>
                  <a:schemeClr val="bg2"/>
                </a:solidFill>
                <a:effectLst/>
              </a:rPr>
              <a:t>calculated</a:t>
            </a:r>
            <a:r>
              <a:rPr lang="en-US" smtClean="0">
                <a:solidFill>
                  <a:schemeClr val="bg2"/>
                </a:solidFill>
                <a:effectLst/>
              </a:rPr>
              <a:t> amount of product that can be produced</a:t>
            </a:r>
          </a:p>
          <a:p>
            <a:pPr lvl="1" eaLnBrk="1" hangingPunct="1"/>
            <a:r>
              <a:rPr lang="en-US" smtClean="0">
                <a:solidFill>
                  <a:schemeClr val="bg2"/>
                </a:solidFill>
                <a:effectLst/>
              </a:rPr>
              <a:t>This number comes from </a:t>
            </a:r>
            <a:r>
              <a:rPr lang="en-US" b="1" i="1" smtClean="0">
                <a:solidFill>
                  <a:schemeClr val="bg2"/>
                </a:solidFill>
                <a:effectLst/>
              </a:rPr>
              <a:t>stoichiometry</a:t>
            </a:r>
            <a:r>
              <a:rPr lang="en-US" smtClean="0">
                <a:solidFill>
                  <a:schemeClr val="bg2"/>
                </a:solidFill>
                <a:effectLst/>
              </a:rPr>
              <a:t>!!</a:t>
            </a:r>
          </a:p>
          <a:p>
            <a:pPr lvl="1" eaLnBrk="1" hangingPunct="1"/>
            <a:endParaRPr lang="en-US" sz="900" smtClean="0">
              <a:solidFill>
                <a:schemeClr val="bg2"/>
              </a:solidFill>
              <a:effectLst/>
            </a:endParaRPr>
          </a:p>
          <a:p>
            <a:pPr eaLnBrk="1" hangingPunct="1"/>
            <a:r>
              <a:rPr lang="en-US" b="1" smtClean="0">
                <a:solidFill>
                  <a:schemeClr val="bg2"/>
                </a:solidFill>
                <a:effectLst/>
              </a:rPr>
              <a:t>Actual Yield</a:t>
            </a:r>
            <a:r>
              <a:rPr lang="en-US" smtClean="0">
                <a:solidFill>
                  <a:schemeClr val="bg2"/>
                </a:solidFill>
                <a:effectLst/>
              </a:rPr>
              <a:t> – the </a:t>
            </a:r>
            <a:r>
              <a:rPr lang="en-US" i="1" smtClean="0">
                <a:solidFill>
                  <a:schemeClr val="bg2"/>
                </a:solidFill>
                <a:effectLst/>
              </a:rPr>
              <a:t>measured</a:t>
            </a:r>
            <a:r>
              <a:rPr lang="en-US" smtClean="0">
                <a:solidFill>
                  <a:schemeClr val="bg2"/>
                </a:solidFill>
                <a:effectLst/>
              </a:rPr>
              <a:t> amount of product (experimental yield)</a:t>
            </a:r>
          </a:p>
          <a:p>
            <a:pPr lvl="1" eaLnBrk="1" hangingPunct="1"/>
            <a:r>
              <a:rPr lang="en-US" smtClean="0">
                <a:solidFill>
                  <a:schemeClr val="bg2"/>
                </a:solidFill>
                <a:effectLst/>
              </a:rPr>
              <a:t>This number comes from lab experiments.</a:t>
            </a:r>
          </a:p>
          <a:p>
            <a:pPr lvl="1" eaLnBrk="1" hangingPunct="1"/>
            <a:endParaRPr lang="en-US" sz="900" smtClean="0">
              <a:solidFill>
                <a:schemeClr val="bg2"/>
              </a:solidFill>
              <a:effectLst/>
            </a:endParaRPr>
          </a:p>
          <a:p>
            <a:pPr eaLnBrk="1" hangingPunct="1"/>
            <a:r>
              <a:rPr lang="en-US" b="1" smtClean="0">
                <a:solidFill>
                  <a:schemeClr val="bg2"/>
                </a:solidFill>
                <a:effectLst/>
              </a:rPr>
              <a:t>Percent Yield</a:t>
            </a:r>
            <a:r>
              <a:rPr lang="en-US" smtClean="0">
                <a:solidFill>
                  <a:schemeClr val="bg2"/>
                </a:solidFill>
                <a:effectLst/>
              </a:rPr>
              <a:t> =     actual yield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bg2"/>
                </a:solidFill>
                <a:effectLst/>
              </a:rPr>
              <a:t>                             theoretical yield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4171950" y="5715000"/>
            <a:ext cx="27432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7086600" y="53340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0">
                <a:solidFill>
                  <a:schemeClr val="bg2"/>
                </a:solidFill>
              </a:rPr>
              <a:t>x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 Example…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" y="1204913"/>
            <a:ext cx="8305800" cy="1981200"/>
          </a:xfrm>
        </p:spPr>
        <p:txBody>
          <a:bodyPr/>
          <a:lstStyle/>
          <a:p>
            <a:pPr eaLnBrk="1" hangingPunct="1">
              <a:lnSpc>
                <a:spcPct val="145000"/>
              </a:lnSpc>
            </a:pPr>
            <a:r>
              <a:rPr lang="en-US" sz="2800" b="1" smtClean="0">
                <a:solidFill>
                  <a:schemeClr val="bg2"/>
                </a:solidFill>
                <a:effectLst/>
              </a:rPr>
              <a:t>When 84.8 g of iron (III) oxide reacts with an excess of carbon monoxide, 54.3 g of iron is produced. What is the % yield? </a:t>
            </a:r>
            <a:endParaRPr lang="en-US" sz="900" b="1" smtClean="0">
              <a:solidFill>
                <a:schemeClr val="bg2"/>
              </a:solidFill>
              <a:effectLst/>
            </a:endParaRP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1920875" y="3636963"/>
            <a:ext cx="6019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3200">
                <a:solidFill>
                  <a:schemeClr val="bg2"/>
                </a:solidFill>
              </a:rPr>
              <a:t>Fe</a:t>
            </a:r>
            <a:r>
              <a:rPr lang="en-US" sz="3200" baseline="-25000">
                <a:solidFill>
                  <a:schemeClr val="bg2"/>
                </a:solidFill>
              </a:rPr>
              <a:t>2</a:t>
            </a:r>
            <a:r>
              <a:rPr lang="en-US" sz="3200">
                <a:solidFill>
                  <a:schemeClr val="bg2"/>
                </a:solidFill>
              </a:rPr>
              <a:t>O</a:t>
            </a:r>
            <a:r>
              <a:rPr lang="en-US" sz="3200" baseline="-25000">
                <a:solidFill>
                  <a:schemeClr val="bg2"/>
                </a:solidFill>
              </a:rPr>
              <a:t>3</a:t>
            </a:r>
            <a:r>
              <a:rPr lang="en-US" sz="3200">
                <a:solidFill>
                  <a:schemeClr val="bg2"/>
                </a:solidFill>
              </a:rPr>
              <a:t> + 3 CO </a:t>
            </a:r>
            <a:r>
              <a:rPr lang="en-US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3200">
                <a:solidFill>
                  <a:schemeClr val="bg2"/>
                </a:solidFill>
                <a:cs typeface="Times New Roman" pitchFamily="18" charset="0"/>
              </a:rPr>
              <a:t>2 Fe + 3CO</a:t>
            </a:r>
            <a:r>
              <a:rPr lang="en-US" sz="3200" baseline="-25000">
                <a:solidFill>
                  <a:schemeClr val="bg2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239712" y="4800600"/>
            <a:ext cx="8828087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en-US" sz="2800" dirty="0" smtClean="0">
                <a:solidFill>
                  <a:schemeClr val="bg2"/>
                </a:solidFill>
              </a:rPr>
              <a:t>Label the </a:t>
            </a:r>
            <a:r>
              <a:rPr lang="en-US" sz="2800" smtClean="0">
                <a:solidFill>
                  <a:schemeClr val="bg2"/>
                </a:solidFill>
              </a:rPr>
              <a:t>problem: Notice </a:t>
            </a:r>
            <a:r>
              <a:rPr lang="en-US" sz="2800" dirty="0">
                <a:solidFill>
                  <a:schemeClr val="bg2"/>
                </a:solidFill>
              </a:rPr>
              <a:t>that one number in the problem is the amount of a reactant, and the other number in the problem is the actual yield of a product. </a:t>
            </a:r>
            <a:endParaRPr lang="en-US" sz="2800" baseline="-25000" dirty="0">
              <a:solidFill>
                <a:schemeClr val="bg2"/>
              </a:solidFill>
              <a:cs typeface="Times New Roman" pitchFamily="18" charset="0"/>
            </a:endParaRP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1295400" y="2241550"/>
            <a:ext cx="4648200" cy="0"/>
          </a:xfrm>
          <a:prstGeom prst="line">
            <a:avLst/>
          </a:prstGeom>
          <a:noFill/>
          <a:ln w="25400" cap="rnd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33600" y="3386138"/>
            <a:ext cx="968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84.8 g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334000" y="3336925"/>
            <a:ext cx="968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54.3 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5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7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20638" y="304800"/>
            <a:ext cx="8991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en-US" sz="2800" dirty="0">
                <a:solidFill>
                  <a:schemeClr val="bg2"/>
                </a:solidFill>
              </a:rPr>
              <a:t>U</a:t>
            </a:r>
            <a:r>
              <a:rPr lang="en-US" sz="2800" dirty="0" smtClean="0">
                <a:solidFill>
                  <a:schemeClr val="bg2"/>
                </a:solidFill>
              </a:rPr>
              <a:t>se </a:t>
            </a:r>
            <a:r>
              <a:rPr lang="en-US" sz="2800" dirty="0">
                <a:solidFill>
                  <a:schemeClr val="bg2"/>
                </a:solidFill>
              </a:rPr>
              <a:t>stoichiometry to find the theoretical yield in grams.</a:t>
            </a:r>
            <a:endParaRPr lang="en-US" sz="2800" baseline="-25000" dirty="0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54113" y="2714625"/>
            <a:ext cx="6019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3200">
                <a:solidFill>
                  <a:schemeClr val="bg2"/>
                </a:solidFill>
              </a:rPr>
              <a:t>Fe</a:t>
            </a:r>
            <a:r>
              <a:rPr lang="en-US" sz="3200" baseline="-25000">
                <a:solidFill>
                  <a:schemeClr val="bg2"/>
                </a:solidFill>
              </a:rPr>
              <a:t>2</a:t>
            </a:r>
            <a:r>
              <a:rPr lang="en-US" sz="3200">
                <a:solidFill>
                  <a:schemeClr val="bg2"/>
                </a:solidFill>
              </a:rPr>
              <a:t>O</a:t>
            </a:r>
            <a:r>
              <a:rPr lang="en-US" sz="3200" baseline="-25000">
                <a:solidFill>
                  <a:schemeClr val="bg2"/>
                </a:solidFill>
              </a:rPr>
              <a:t>3</a:t>
            </a:r>
            <a:r>
              <a:rPr lang="en-US" sz="3200">
                <a:solidFill>
                  <a:schemeClr val="bg2"/>
                </a:solidFill>
              </a:rPr>
              <a:t> + 3 CO </a:t>
            </a:r>
            <a:r>
              <a:rPr lang="en-US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3200">
                <a:solidFill>
                  <a:schemeClr val="bg2"/>
                </a:solidFill>
                <a:cs typeface="Times New Roman" pitchFamily="18" charset="0"/>
              </a:rPr>
              <a:t>2 Fe + 3CO</a:t>
            </a:r>
            <a:r>
              <a:rPr lang="en-US" sz="3200" baseline="-25000">
                <a:solidFill>
                  <a:schemeClr val="bg2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173038" y="1250950"/>
            <a:ext cx="8991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800100" lvl="1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en-US" sz="2800" b="0">
                <a:solidFill>
                  <a:schemeClr val="bg2"/>
                </a:solidFill>
              </a:rPr>
              <a:t>Start with the amount of reactant. The compound that was actually produced is your unknown. </a:t>
            </a:r>
            <a:endParaRPr lang="en-US" sz="2800" b="0" baseline="-25000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382713" y="2347913"/>
            <a:ext cx="968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84.8 g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206875" y="2073275"/>
            <a:ext cx="1579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54.3 g actual yield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0" y="4419600"/>
            <a:ext cx="8991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en-US" sz="2800">
                <a:solidFill>
                  <a:schemeClr val="bg2"/>
                </a:solidFill>
              </a:rPr>
              <a:t>Then, divide the actual yield by your answer and multiply by 100 to find percent yield. </a:t>
            </a:r>
            <a:endParaRPr lang="en-US" sz="2800" baseline="-25000">
              <a:solidFill>
                <a:schemeClr val="bg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839200" cy="2590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Limiting Reagent—</a:t>
            </a:r>
            <a:r>
              <a:rPr lang="en-US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</a:t>
            </a:r>
            <a:r>
              <a:rPr lang="en-US" dirty="0" smtClean="0">
                <a:solidFill>
                  <a:schemeClr val="bg2"/>
                </a:solidFill>
                <a:effectLst/>
              </a:rPr>
              <a:t>he reactant that controls the quantity of product formed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38200" y="4800600"/>
            <a:ext cx="65532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sz="44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real world example…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28600" y="2819400"/>
            <a:ext cx="8534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sz="4400" b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(We use the terms reagent and reactant interchangeably.)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304800" y="228600"/>
            <a:ext cx="82296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en-US" sz="3600" dirty="0">
                <a:solidFill>
                  <a:schemeClr val="bg2"/>
                </a:solidFill>
              </a:rPr>
              <a:t>You want to make </a:t>
            </a:r>
            <a:r>
              <a:rPr lang="en-US" sz="3600" dirty="0" smtClean="0">
                <a:solidFill>
                  <a:schemeClr val="bg2"/>
                </a:solidFill>
              </a:rPr>
              <a:t>a lot of chocolate </a:t>
            </a:r>
            <a:r>
              <a:rPr lang="en-US" sz="3600" dirty="0">
                <a:solidFill>
                  <a:schemeClr val="bg2"/>
                </a:solidFill>
              </a:rPr>
              <a:t>chip cookies!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endParaRPr lang="en-US" sz="3600" dirty="0">
              <a:solidFill>
                <a:schemeClr val="bg2"/>
              </a:solidFill>
            </a:endParaRPr>
          </a:p>
          <a:p>
            <a:pPr marL="742950" lvl="1" indent="-285750" eaLnBrk="1" hangingPunct="1">
              <a:spcBef>
                <a:spcPct val="20000"/>
              </a:spcBef>
              <a:buFont typeface="Tahoma" pitchFamily="34" charset="0"/>
              <a:buNone/>
            </a:pPr>
            <a:r>
              <a:rPr lang="en-US" sz="3600" dirty="0">
                <a:solidFill>
                  <a:schemeClr val="bg2"/>
                </a:solidFill>
              </a:rPr>
              <a:t>You have – 4 lbs of butter, 2 lbs of salt, 1 gallon of vanilla extract, 8 lbs of chocolate chips, 20 lbs flour, 15 lbs of sugar, 10 lbs of baking soda, and TWO eggs.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304800" y="5867400"/>
            <a:ext cx="8096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 eaLnBrk="1" hangingPunct="1">
              <a:spcBef>
                <a:spcPct val="20000"/>
              </a:spcBef>
              <a:buFont typeface="Tahoma" pitchFamily="34" charset="0"/>
              <a:buChar char="–"/>
            </a:pPr>
            <a:r>
              <a:rPr lang="en-US" sz="3600">
                <a:solidFill>
                  <a:schemeClr val="bg2"/>
                </a:solidFill>
              </a:rPr>
              <a:t>What is the limiting reagent???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838200"/>
            <a:ext cx="6172200" cy="22098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bg2"/>
                </a:solidFill>
                <a:effectLst/>
              </a:rPr>
              <a:t>Limiting Reactant – the reactant that is used up completely.</a:t>
            </a:r>
          </a:p>
        </p:txBody>
      </p:sp>
      <p:pic>
        <p:nvPicPr>
          <p:cNvPr id="16388" name="Picture 4" descr="aw422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228600"/>
            <a:ext cx="2708275" cy="3290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57200" y="3886200"/>
            <a:ext cx="86868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en-US" sz="4000" dirty="0">
                <a:solidFill>
                  <a:schemeClr val="bg2"/>
                </a:solidFill>
              </a:rPr>
              <a:t>Excess Reactant – the reactant that is not used up completely in a reaction</a:t>
            </a:r>
            <a:r>
              <a:rPr lang="en-US" sz="4000" dirty="0" smtClean="0">
                <a:solidFill>
                  <a:schemeClr val="bg2"/>
                </a:solidFill>
              </a:rPr>
              <a:t>. There’s some left over.</a:t>
            </a:r>
            <a:endParaRPr lang="en-US" sz="4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Finding the Limiting Reagent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1828800"/>
            <a:ext cx="9144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en-US" sz="4000" b="0" dirty="0" smtClean="0">
                <a:solidFill>
                  <a:schemeClr val="bg2"/>
                </a:solidFill>
              </a:rPr>
              <a:t>All limiting reagent problems will have </a:t>
            </a:r>
            <a:r>
              <a:rPr lang="en-US" sz="4000" dirty="0" smtClean="0">
                <a:solidFill>
                  <a:schemeClr val="bg2"/>
                </a:solidFill>
              </a:rPr>
              <a:t>more than one reactant</a:t>
            </a:r>
            <a:r>
              <a:rPr lang="en-US" sz="4000" b="0" dirty="0" smtClean="0">
                <a:solidFill>
                  <a:schemeClr val="bg2"/>
                </a:solidFill>
              </a:rPr>
              <a:t> amount.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endParaRPr lang="en-US" sz="4000" b="0" dirty="0" smtClean="0">
              <a:solidFill>
                <a:schemeClr val="bg2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en-US" sz="4000" b="0" dirty="0" smtClean="0">
                <a:solidFill>
                  <a:schemeClr val="bg2"/>
                </a:solidFill>
              </a:rPr>
              <a:t>If there is more than one given amount of reactant, you </a:t>
            </a:r>
            <a:r>
              <a:rPr lang="en-US" sz="40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</a:t>
            </a:r>
            <a:r>
              <a:rPr lang="en-US" sz="4000" b="0" dirty="0" smtClean="0">
                <a:solidFill>
                  <a:schemeClr val="bg2"/>
                </a:solidFill>
              </a:rPr>
              <a:t>  find the limiting reagent.</a:t>
            </a:r>
            <a:endParaRPr lang="en-US" sz="4000" b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3962400"/>
            <a:ext cx="88392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4000" dirty="0">
                <a:solidFill>
                  <a:schemeClr val="bg2"/>
                </a:solidFill>
              </a:rPr>
              <a:t>Step 2</a:t>
            </a:r>
            <a:r>
              <a:rPr lang="en-US" sz="4000" b="0" dirty="0">
                <a:solidFill>
                  <a:schemeClr val="bg2"/>
                </a:solidFill>
              </a:rPr>
              <a:t>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4000" b="0" dirty="0" smtClean="0">
                <a:solidFill>
                  <a:schemeClr val="bg2"/>
                </a:solidFill>
              </a:rPr>
              <a:t>The </a:t>
            </a:r>
            <a:r>
              <a:rPr lang="en-US" sz="4000" i="1" dirty="0">
                <a:solidFill>
                  <a:schemeClr val="bg2"/>
                </a:solidFill>
              </a:rPr>
              <a:t>limiting reactant </a:t>
            </a:r>
            <a:r>
              <a:rPr lang="en-US" sz="4000" b="0" dirty="0">
                <a:solidFill>
                  <a:schemeClr val="bg2"/>
                </a:solidFill>
              </a:rPr>
              <a:t> </a:t>
            </a:r>
            <a:r>
              <a:rPr lang="en-US" sz="4000" b="0" dirty="0" smtClean="0">
                <a:solidFill>
                  <a:schemeClr val="bg2"/>
                </a:solidFill>
              </a:rPr>
              <a:t>is the one which produces a </a:t>
            </a:r>
            <a:r>
              <a:rPr lang="en-US" sz="4000" i="1" dirty="0">
                <a:solidFill>
                  <a:schemeClr val="bg2"/>
                </a:solidFill>
              </a:rPr>
              <a:t>smaller</a:t>
            </a:r>
            <a:r>
              <a:rPr lang="en-US" sz="4000" b="0" dirty="0">
                <a:solidFill>
                  <a:schemeClr val="bg2"/>
                </a:solidFill>
              </a:rPr>
              <a:t> amount of </a:t>
            </a:r>
            <a:r>
              <a:rPr lang="en-US" sz="4000" b="0" dirty="0" smtClean="0">
                <a:solidFill>
                  <a:schemeClr val="bg2"/>
                </a:solidFill>
              </a:rPr>
              <a:t>product.</a:t>
            </a:r>
            <a:endParaRPr lang="en-US" sz="4000" b="0" dirty="0">
              <a:solidFill>
                <a:schemeClr val="bg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0"/>
            <a:ext cx="9144000" cy="2895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US" sz="4000" b="1" dirty="0" smtClean="0">
                <a:solidFill>
                  <a:schemeClr val="bg2"/>
                </a:solidFill>
                <a:effectLst/>
              </a:rPr>
              <a:t>Step 1</a:t>
            </a:r>
            <a:endParaRPr lang="en-US" sz="4400" dirty="0">
              <a:solidFill>
                <a:schemeClr val="bg2"/>
              </a:solidFill>
              <a:effectLst/>
            </a:endParaRPr>
          </a:p>
          <a:p>
            <a:pPr marL="0" indent="0" eaLnBrk="1" hangingPunct="1">
              <a:buFontTx/>
              <a:buNone/>
            </a:pPr>
            <a:r>
              <a:rPr lang="en-US" sz="4000" b="0" dirty="0" smtClean="0">
                <a:solidFill>
                  <a:schemeClr val="bg2"/>
                </a:solidFill>
                <a:effectLst/>
              </a:rPr>
              <a:t>Convert the </a:t>
            </a:r>
            <a:r>
              <a:rPr lang="en-US" sz="4000" dirty="0" smtClean="0">
                <a:solidFill>
                  <a:schemeClr val="bg2"/>
                </a:solidFill>
                <a:effectLst/>
              </a:rPr>
              <a:t>mass of each reactant </a:t>
            </a:r>
            <a:r>
              <a:rPr lang="en-US" sz="4000" b="0" dirty="0" smtClean="0">
                <a:solidFill>
                  <a:schemeClr val="bg2"/>
                </a:solidFill>
                <a:effectLst/>
              </a:rPr>
              <a:t>to the </a:t>
            </a:r>
            <a:r>
              <a:rPr lang="en-US" sz="4000" dirty="0" smtClean="0">
                <a:solidFill>
                  <a:schemeClr val="bg2"/>
                </a:solidFill>
                <a:effectLst/>
              </a:rPr>
              <a:t>mass of one of the products </a:t>
            </a:r>
            <a:r>
              <a:rPr lang="en-US" sz="4000" b="0" i="1" dirty="0" smtClean="0">
                <a:solidFill>
                  <a:schemeClr val="bg2"/>
                </a:solidFill>
                <a:effectLst/>
              </a:rPr>
              <a:t>(the product must be the same for both reactants!!)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0795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 Example…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229600" cy="3810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bg2"/>
                </a:solidFill>
                <a:effectLst/>
              </a:rPr>
              <a:t>Zn + 2HCl </a:t>
            </a:r>
            <a:r>
              <a:rPr lang="en-US" b="1" dirty="0" smtClean="0">
                <a:solidFill>
                  <a:schemeClr val="bg2"/>
                </a:solidFill>
                <a:effectLst/>
                <a:sym typeface="Wingdings" pitchFamily="2" charset="2"/>
              </a:rPr>
              <a:t>  ZnCl</a:t>
            </a:r>
            <a:r>
              <a:rPr lang="en-US" b="1" baseline="-25000" dirty="0" smtClean="0">
                <a:solidFill>
                  <a:schemeClr val="bg2"/>
                </a:solidFill>
                <a:effectLst/>
                <a:sym typeface="Wingdings" pitchFamily="2" charset="2"/>
              </a:rPr>
              <a:t>2</a:t>
            </a:r>
            <a:r>
              <a:rPr lang="en-US" b="1" dirty="0" smtClean="0">
                <a:solidFill>
                  <a:schemeClr val="bg2"/>
                </a:solidFill>
                <a:effectLst/>
                <a:sym typeface="Wingdings" pitchFamily="2" charset="2"/>
              </a:rPr>
              <a:t> +  H</a:t>
            </a:r>
            <a:r>
              <a:rPr lang="en-US" b="1" baseline="-25000" dirty="0" smtClean="0">
                <a:solidFill>
                  <a:schemeClr val="bg2"/>
                </a:solidFill>
                <a:effectLst/>
                <a:sym typeface="Wingdings" pitchFamily="2" charset="2"/>
              </a:rPr>
              <a:t>2</a:t>
            </a:r>
          </a:p>
          <a:p>
            <a:pPr eaLnBrk="1" hangingPunct="1"/>
            <a:r>
              <a:rPr lang="en-US" b="1" dirty="0" smtClean="0">
                <a:solidFill>
                  <a:schemeClr val="bg2"/>
                </a:solidFill>
                <a:effectLst/>
                <a:sym typeface="Wingdings" pitchFamily="2" charset="2"/>
              </a:rPr>
              <a:t>What is the limiting reactant </a:t>
            </a:r>
            <a:r>
              <a:rPr lang="en-US" b="1" smtClean="0">
                <a:solidFill>
                  <a:schemeClr val="bg2"/>
                </a:solidFill>
                <a:effectLst/>
                <a:sym typeface="Wingdings" pitchFamily="2" charset="2"/>
              </a:rPr>
              <a:t>when 12.1 </a:t>
            </a:r>
            <a:r>
              <a:rPr lang="en-US" b="1" dirty="0" smtClean="0">
                <a:solidFill>
                  <a:schemeClr val="bg2"/>
                </a:solidFill>
                <a:effectLst/>
                <a:sym typeface="Wingdings" pitchFamily="2" charset="2"/>
              </a:rPr>
              <a:t>g Zn reacts with 2.65 g </a:t>
            </a:r>
            <a:r>
              <a:rPr lang="en-US" b="1" dirty="0" err="1" smtClean="0">
                <a:solidFill>
                  <a:schemeClr val="bg2"/>
                </a:solidFill>
                <a:effectLst/>
                <a:sym typeface="Wingdings" pitchFamily="2" charset="2"/>
              </a:rPr>
              <a:t>HCl</a:t>
            </a:r>
            <a:r>
              <a:rPr lang="en-US" b="1" dirty="0" smtClean="0">
                <a:solidFill>
                  <a:schemeClr val="bg2"/>
                </a:solidFill>
                <a:effectLst/>
                <a:sym typeface="Wingdings" pitchFamily="2" charset="2"/>
              </a:rPr>
              <a:t>? </a:t>
            </a:r>
            <a:endParaRPr lang="en-US" b="1" dirty="0" smtClean="0">
              <a:solidFill>
                <a:schemeClr val="bg2"/>
              </a:solidFill>
              <a:effectLst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43000" y="3617934"/>
            <a:ext cx="7086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0" dirty="0">
                <a:solidFill>
                  <a:schemeClr val="bg2"/>
                </a:solidFill>
              </a:rPr>
              <a:t>Notice the two “given” reactants.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656341" y="1827800"/>
            <a:ext cx="198063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bg2"/>
                </a:solidFill>
              </a:rPr>
              <a:t>12.1 </a:t>
            </a:r>
            <a:r>
              <a:rPr lang="en-US" sz="2800" dirty="0">
                <a:solidFill>
                  <a:schemeClr val="bg2"/>
                </a:solidFill>
              </a:rPr>
              <a:t>g Zn</a:t>
            </a: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741325" y="2354743"/>
            <a:ext cx="7535016" cy="28007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2485141" y="1865900"/>
            <a:ext cx="0" cy="11430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2532880" y="2389688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2"/>
                </a:solidFill>
              </a:rPr>
              <a:t>65.38 g Zn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2461271" y="1834573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2"/>
                </a:solidFill>
              </a:rPr>
              <a:t> 1 </a:t>
            </a:r>
            <a:r>
              <a:rPr lang="en-US" sz="2800" dirty="0" err="1">
                <a:solidFill>
                  <a:schemeClr val="bg2"/>
                </a:solidFill>
              </a:rPr>
              <a:t>mol</a:t>
            </a:r>
            <a:r>
              <a:rPr lang="en-US" sz="2800" dirty="0">
                <a:solidFill>
                  <a:schemeClr val="bg2"/>
                </a:solidFill>
              </a:rPr>
              <a:t> Zn</a:t>
            </a:r>
          </a:p>
        </p:txBody>
      </p:sp>
      <p:sp>
        <p:nvSpPr>
          <p:cNvPr id="12304" name="TextBox 2"/>
          <p:cNvSpPr txBox="1">
            <a:spLocks noChangeArrowheads="1"/>
          </p:cNvSpPr>
          <p:nvPr/>
        </p:nvSpPr>
        <p:spPr bwMode="auto">
          <a:xfrm>
            <a:off x="5533141" y="2993315"/>
            <a:ext cx="2819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 dirty="0" smtClean="0">
                <a:solidFill>
                  <a:schemeClr val="bg2"/>
                </a:solidFill>
              </a:rPr>
              <a:t>= 0.374 g H</a:t>
            </a:r>
            <a:r>
              <a:rPr lang="en-US" sz="2800" baseline="-25000" dirty="0" smtClean="0">
                <a:solidFill>
                  <a:schemeClr val="bg2"/>
                </a:solidFill>
              </a:rPr>
              <a:t>2</a:t>
            </a:r>
            <a:endParaRPr lang="en-US" sz="2800" u="sng" dirty="0">
              <a:solidFill>
                <a:schemeClr val="bg2"/>
              </a:solidFill>
            </a:endParaRP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620675" y="4000241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2"/>
                </a:solidFill>
              </a:rPr>
              <a:t>2.65 g </a:t>
            </a:r>
            <a:r>
              <a:rPr lang="en-US" sz="2800" dirty="0" err="1">
                <a:solidFill>
                  <a:schemeClr val="bg2"/>
                </a:solidFill>
              </a:rPr>
              <a:t>HCl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V="1">
            <a:off x="741324" y="4526291"/>
            <a:ext cx="7530257" cy="7349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2646325" y="4000241"/>
            <a:ext cx="0" cy="11430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2612988" y="4609841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2"/>
                </a:solidFill>
              </a:rPr>
              <a:t>36.46 g </a:t>
            </a:r>
            <a:r>
              <a:rPr lang="en-US" sz="2800" dirty="0" err="1">
                <a:solidFill>
                  <a:schemeClr val="bg2"/>
                </a:solidFill>
              </a:rPr>
              <a:t>HCl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2722525" y="4000241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2"/>
                </a:solidFill>
              </a:rPr>
              <a:t> 1 </a:t>
            </a:r>
            <a:r>
              <a:rPr lang="en-US" sz="2800" dirty="0" err="1">
                <a:solidFill>
                  <a:schemeClr val="bg2"/>
                </a:solidFill>
              </a:rPr>
              <a:t>mol</a:t>
            </a:r>
            <a:r>
              <a:rPr lang="en-US" sz="2800" dirty="0">
                <a:solidFill>
                  <a:schemeClr val="bg2"/>
                </a:solidFill>
              </a:rPr>
              <a:t> </a:t>
            </a:r>
            <a:r>
              <a:rPr lang="en-US" sz="2800" dirty="0" err="1">
                <a:solidFill>
                  <a:schemeClr val="bg2"/>
                </a:solidFill>
              </a:rPr>
              <a:t>HCl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6023117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2"/>
                </a:solidFill>
              </a:rPr>
              <a:t>0.0734 </a:t>
            </a:r>
            <a:r>
              <a:rPr lang="en-US" sz="2800" dirty="0" smtClean="0">
                <a:solidFill>
                  <a:schemeClr val="bg2"/>
                </a:solidFill>
              </a:rPr>
              <a:t>&lt; </a:t>
            </a:r>
            <a:r>
              <a:rPr lang="en-US" sz="2800" dirty="0" smtClean="0">
                <a:solidFill>
                  <a:schemeClr val="bg2"/>
                </a:solidFill>
              </a:rPr>
              <a:t>0.374…therefore</a:t>
            </a:r>
            <a:r>
              <a:rPr lang="en-US" sz="2800" dirty="0" smtClean="0">
                <a:solidFill>
                  <a:schemeClr val="bg2"/>
                </a:solidFill>
              </a:rPr>
              <a:t>, </a:t>
            </a:r>
            <a:r>
              <a:rPr lang="en-US" sz="2800" dirty="0" err="1" smtClean="0">
                <a:solidFill>
                  <a:schemeClr val="bg2"/>
                </a:solidFill>
              </a:rPr>
              <a:t>HCl</a:t>
            </a:r>
            <a:r>
              <a:rPr lang="en-US" sz="2800" dirty="0" smtClean="0">
                <a:solidFill>
                  <a:schemeClr val="bg2"/>
                </a:solidFill>
              </a:rPr>
              <a:t> is limiting.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07385" y="324862"/>
            <a:ext cx="59768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spcBef>
                <a:spcPct val="20000"/>
              </a:spcBef>
              <a:buClr>
                <a:srgbClr val="00CC00"/>
              </a:buClr>
              <a:buSzPct val="120000"/>
            </a:pPr>
            <a:r>
              <a:rPr lang="en-US" sz="3200" kern="0" dirty="0">
                <a:solidFill>
                  <a:srgbClr val="FF0000"/>
                </a:solidFill>
                <a:latin typeface="Tahoma"/>
              </a:rPr>
              <a:t>Zn + 2HCl </a:t>
            </a:r>
            <a:r>
              <a:rPr lang="en-US" sz="3200" kern="0" dirty="0">
                <a:solidFill>
                  <a:srgbClr val="FF0000"/>
                </a:solidFill>
                <a:latin typeface="Tahoma"/>
                <a:sym typeface="Wingdings" pitchFamily="2" charset="2"/>
              </a:rPr>
              <a:t>  ZnCl</a:t>
            </a:r>
            <a:r>
              <a:rPr lang="en-US" sz="3200" kern="0" baseline="-25000" dirty="0">
                <a:solidFill>
                  <a:srgbClr val="FF0000"/>
                </a:solidFill>
                <a:latin typeface="Tahoma"/>
                <a:sym typeface="Wingdings" pitchFamily="2" charset="2"/>
              </a:rPr>
              <a:t>2</a:t>
            </a:r>
            <a:r>
              <a:rPr lang="en-US" sz="3200" kern="0" dirty="0">
                <a:solidFill>
                  <a:srgbClr val="FF0000"/>
                </a:solidFill>
                <a:latin typeface="Tahoma"/>
                <a:sym typeface="Wingdings" pitchFamily="2" charset="2"/>
              </a:rPr>
              <a:t> +  H</a:t>
            </a:r>
            <a:r>
              <a:rPr lang="en-US" sz="3200" kern="0" baseline="-25000" dirty="0">
                <a:solidFill>
                  <a:srgbClr val="FF0000"/>
                </a:solidFill>
                <a:latin typeface="Tahoma"/>
                <a:sym typeface="Wingdings" pitchFamily="2" charset="2"/>
              </a:rPr>
              <a:t>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25687" y="5091425"/>
            <a:ext cx="27061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= </a:t>
            </a:r>
            <a:r>
              <a:rPr lang="en-US" sz="2800" dirty="0" smtClean="0">
                <a:solidFill>
                  <a:srgbClr val="000000"/>
                </a:solidFill>
              </a:rPr>
              <a:t>0.0734 g H</a:t>
            </a:r>
            <a:r>
              <a:rPr lang="en-US" sz="2800" baseline="-25000" dirty="0" smtClean="0">
                <a:solidFill>
                  <a:srgbClr val="000000"/>
                </a:solidFill>
              </a:rPr>
              <a:t>2</a:t>
            </a:r>
            <a:endParaRPr lang="en-US" dirty="0"/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4594871" y="1843339"/>
            <a:ext cx="0" cy="11430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6417414" y="1828800"/>
            <a:ext cx="21336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bg2"/>
                </a:solidFill>
              </a:rPr>
              <a:t>2.02</a:t>
            </a:r>
            <a:r>
              <a:rPr lang="en-US" sz="2800" dirty="0" smtClean="0">
                <a:solidFill>
                  <a:schemeClr val="bg2"/>
                </a:solidFill>
              </a:rPr>
              <a:t> </a:t>
            </a:r>
            <a:r>
              <a:rPr lang="en-US" sz="2800" dirty="0">
                <a:solidFill>
                  <a:schemeClr val="bg2"/>
                </a:solidFill>
              </a:rPr>
              <a:t>g </a:t>
            </a:r>
            <a:r>
              <a:rPr lang="en-US" sz="2800" dirty="0">
                <a:solidFill>
                  <a:schemeClr val="bg2"/>
                </a:solidFill>
              </a:rPr>
              <a:t>H</a:t>
            </a:r>
            <a:r>
              <a:rPr lang="en-US" sz="2800" baseline="-25000" dirty="0">
                <a:solidFill>
                  <a:schemeClr val="bg2"/>
                </a:solidFill>
              </a:rPr>
              <a:t>2</a:t>
            </a:r>
            <a:endParaRPr lang="en-US" sz="2800" dirty="0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4630738" y="238275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2"/>
                </a:solidFill>
              </a:rPr>
              <a:t>1</a:t>
            </a:r>
            <a:r>
              <a:rPr lang="en-US" sz="2800" dirty="0" smtClean="0">
                <a:solidFill>
                  <a:schemeClr val="bg2"/>
                </a:solidFill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</a:rPr>
              <a:t>mol</a:t>
            </a:r>
            <a:r>
              <a:rPr lang="en-US" sz="2800" dirty="0" smtClean="0">
                <a:solidFill>
                  <a:schemeClr val="bg2"/>
                </a:solidFill>
              </a:rPr>
              <a:t> </a:t>
            </a:r>
            <a:r>
              <a:rPr lang="en-US" sz="2800" dirty="0" smtClean="0">
                <a:solidFill>
                  <a:schemeClr val="bg2"/>
                </a:solidFill>
              </a:rPr>
              <a:t>Zn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4618741" y="1825331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bg2"/>
                </a:solidFill>
              </a:rPr>
              <a:t>1 </a:t>
            </a:r>
            <a:r>
              <a:rPr lang="en-US" sz="2800" dirty="0" err="1" smtClean="0">
                <a:solidFill>
                  <a:schemeClr val="bg2"/>
                </a:solidFill>
              </a:rPr>
              <a:t>mol</a:t>
            </a:r>
            <a:r>
              <a:rPr lang="en-US" sz="2800" dirty="0" smtClean="0">
                <a:solidFill>
                  <a:schemeClr val="bg2"/>
                </a:solidFill>
              </a:rPr>
              <a:t> H</a:t>
            </a:r>
            <a:r>
              <a:rPr lang="en-US" sz="2800" baseline="-25000" dirty="0" smtClean="0">
                <a:solidFill>
                  <a:schemeClr val="bg2"/>
                </a:solidFill>
              </a:rPr>
              <a:t>2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>
            <a:off x="6393545" y="1842485"/>
            <a:ext cx="0" cy="11430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6429411" y="237452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bg2"/>
                </a:solidFill>
              </a:rPr>
              <a:t>1 </a:t>
            </a:r>
            <a:r>
              <a:rPr lang="en-US" sz="2800" dirty="0" err="1" smtClean="0">
                <a:solidFill>
                  <a:schemeClr val="bg2"/>
                </a:solidFill>
              </a:rPr>
              <a:t>mol</a:t>
            </a:r>
            <a:r>
              <a:rPr lang="en-US" sz="2800" dirty="0" smtClean="0">
                <a:solidFill>
                  <a:schemeClr val="bg2"/>
                </a:solidFill>
              </a:rPr>
              <a:t> H</a:t>
            </a:r>
            <a:r>
              <a:rPr lang="en-US" sz="2800" baseline="-25000" dirty="0" smtClean="0">
                <a:solidFill>
                  <a:schemeClr val="bg2"/>
                </a:solidFill>
              </a:rPr>
              <a:t>2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28" name="Line 16"/>
          <p:cNvSpPr>
            <a:spLocks noChangeShapeType="1"/>
          </p:cNvSpPr>
          <p:nvPr/>
        </p:nvSpPr>
        <p:spPr bwMode="auto">
          <a:xfrm>
            <a:off x="4897139" y="4038341"/>
            <a:ext cx="0" cy="11430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6840537" y="4008215"/>
            <a:ext cx="213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bg2"/>
                </a:solidFill>
              </a:rPr>
              <a:t>2.02</a:t>
            </a:r>
            <a:r>
              <a:rPr lang="en-US" sz="2800" dirty="0" smtClean="0">
                <a:solidFill>
                  <a:schemeClr val="bg2"/>
                </a:solidFill>
              </a:rPr>
              <a:t> </a:t>
            </a:r>
            <a:r>
              <a:rPr lang="en-US" sz="2800" dirty="0">
                <a:solidFill>
                  <a:schemeClr val="bg2"/>
                </a:solidFill>
              </a:rPr>
              <a:t>g </a:t>
            </a:r>
            <a:r>
              <a:rPr lang="en-US" sz="2800" dirty="0" smtClean="0">
                <a:solidFill>
                  <a:schemeClr val="bg2"/>
                </a:solidFill>
              </a:rPr>
              <a:t>H</a:t>
            </a:r>
            <a:r>
              <a:rPr lang="en-US" sz="2800" baseline="-25000" dirty="0" smtClean="0">
                <a:solidFill>
                  <a:schemeClr val="bg2"/>
                </a:solidFill>
              </a:rPr>
              <a:t>2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4913545" y="4565634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bg2"/>
                </a:solidFill>
              </a:rPr>
              <a:t>2 </a:t>
            </a:r>
            <a:r>
              <a:rPr lang="en-US" sz="2800" dirty="0" err="1" smtClean="0">
                <a:solidFill>
                  <a:schemeClr val="bg2"/>
                </a:solidFill>
              </a:rPr>
              <a:t>mol</a:t>
            </a:r>
            <a:r>
              <a:rPr lang="en-US" sz="2800" dirty="0" smtClean="0">
                <a:solidFill>
                  <a:schemeClr val="bg2"/>
                </a:solidFill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</a:rPr>
              <a:t>HCl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4901548" y="4008215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bg2"/>
                </a:solidFill>
              </a:rPr>
              <a:t>1 </a:t>
            </a:r>
            <a:r>
              <a:rPr lang="en-US" sz="2800" dirty="0" err="1" smtClean="0">
                <a:solidFill>
                  <a:schemeClr val="bg2"/>
                </a:solidFill>
              </a:rPr>
              <a:t>mol</a:t>
            </a:r>
            <a:r>
              <a:rPr lang="en-US" sz="2800" dirty="0" smtClean="0">
                <a:solidFill>
                  <a:schemeClr val="bg2"/>
                </a:solidFill>
              </a:rPr>
              <a:t> H</a:t>
            </a:r>
            <a:r>
              <a:rPr lang="en-US" sz="2800" baseline="-25000" dirty="0" smtClean="0">
                <a:solidFill>
                  <a:schemeClr val="bg2"/>
                </a:solidFill>
              </a:rPr>
              <a:t>2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 flipH="1">
            <a:off x="6828540" y="4093564"/>
            <a:ext cx="1" cy="1034968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6842309" y="4534696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bg2"/>
                </a:solidFill>
              </a:rPr>
              <a:t>1 </a:t>
            </a:r>
            <a:r>
              <a:rPr lang="en-US" sz="2800" dirty="0" err="1" smtClean="0">
                <a:solidFill>
                  <a:schemeClr val="bg2"/>
                </a:solidFill>
              </a:rPr>
              <a:t>mol</a:t>
            </a:r>
            <a:r>
              <a:rPr lang="en-US" sz="2800" dirty="0" smtClean="0">
                <a:solidFill>
                  <a:schemeClr val="bg2"/>
                </a:solidFill>
              </a:rPr>
              <a:t> H</a:t>
            </a:r>
            <a:r>
              <a:rPr lang="en-US" sz="2800" baseline="-25000" dirty="0" smtClean="0">
                <a:solidFill>
                  <a:schemeClr val="bg2"/>
                </a:solidFill>
              </a:rPr>
              <a:t>2</a:t>
            </a:r>
            <a:endParaRPr lang="en-US" sz="2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57" grpId="0" animBg="1"/>
      <p:bldP spid="49158" grpId="0" animBg="1"/>
      <p:bldP spid="49160" grpId="0"/>
      <p:bldP spid="49161" grpId="0"/>
      <p:bldP spid="49166" grpId="0"/>
      <p:bldP spid="49167" grpId="0" animBg="1"/>
      <p:bldP spid="49168" grpId="0" animBg="1"/>
      <p:bldP spid="49169" grpId="0"/>
      <p:bldP spid="49170" grpId="0"/>
      <p:bldP spid="3" grpId="0"/>
      <p:bldP spid="7" grpId="0"/>
      <p:bldP spid="11" grpId="0"/>
      <p:bldP spid="22" grpId="0" animBg="1"/>
      <p:bldP spid="20" grpId="0"/>
      <p:bldP spid="21" grpId="0"/>
      <p:bldP spid="23" grpId="0"/>
      <p:bldP spid="24" grpId="0" animBg="1"/>
      <p:bldP spid="25" grpId="0"/>
      <p:bldP spid="28" grpId="0" animBg="1"/>
      <p:bldP spid="29" grpId="0"/>
      <p:bldP spid="30" grpId="0"/>
      <p:bldP spid="31" grpId="0"/>
      <p:bldP spid="32" grpId="0" animBg="1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610600" cy="168996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</a:rPr>
              <a:t>Suppose 6.70 g Na reacts with 3.20 g Cl</a:t>
            </a:r>
            <a:r>
              <a:rPr lang="en-US" baseline="-25000" dirty="0" smtClean="0">
                <a:solidFill>
                  <a:schemeClr val="bg2"/>
                </a:solidFill>
              </a:rPr>
              <a:t>2</a:t>
            </a:r>
            <a:r>
              <a:rPr lang="en-US" dirty="0" smtClean="0">
                <a:solidFill>
                  <a:schemeClr val="bg2"/>
                </a:solidFill>
              </a:rPr>
              <a:t>. Which is the limiting reactant? 	</a:t>
            </a:r>
          </a:p>
          <a:p>
            <a:pPr marL="0" indent="0" eaLnBrk="1" hangingPunct="1">
              <a:buNone/>
              <a:defRPr/>
            </a:pPr>
            <a:r>
              <a:rPr lang="en-US" dirty="0">
                <a:solidFill>
                  <a:schemeClr val="bg2"/>
                </a:solidFill>
              </a:rPr>
              <a:t>	</a:t>
            </a:r>
            <a:r>
              <a:rPr lang="en-US" dirty="0" smtClean="0">
                <a:solidFill>
                  <a:schemeClr val="bg2"/>
                </a:solidFill>
              </a:rPr>
              <a:t>	2 Na + Cl</a:t>
            </a:r>
            <a:r>
              <a:rPr lang="en-US" baseline="-25000" dirty="0" smtClean="0">
                <a:solidFill>
                  <a:schemeClr val="bg2"/>
                </a:solidFill>
              </a:rPr>
              <a:t>2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  <a:sym typeface="Wingdings"/>
              </a:rPr>
              <a:t> 2 </a:t>
            </a:r>
            <a:r>
              <a:rPr lang="en-US" dirty="0" err="1" smtClean="0">
                <a:solidFill>
                  <a:schemeClr val="bg2"/>
                </a:solidFill>
                <a:sym typeface="Wingdings"/>
              </a:rPr>
              <a:t>NaCl</a:t>
            </a:r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Another Example…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cean">
  <a:themeElements>
    <a:clrScheme name="Ocean 6">
      <a:dk1>
        <a:srgbClr val="000000"/>
      </a:dk1>
      <a:lt1>
        <a:srgbClr val="FFFFFF"/>
      </a:lt1>
      <a:dk2>
        <a:srgbClr val="006B80"/>
      </a:dk2>
      <a:lt2>
        <a:srgbClr val="C1CB75"/>
      </a:lt2>
      <a:accent1>
        <a:srgbClr val="6F8406"/>
      </a:accent1>
      <a:accent2>
        <a:srgbClr val="D9E288"/>
      </a:accent2>
      <a:accent3>
        <a:srgbClr val="AABAC0"/>
      </a:accent3>
      <a:accent4>
        <a:srgbClr val="DADADA"/>
      </a:accent4>
      <a:accent5>
        <a:srgbClr val="BBC2AA"/>
      </a:accent5>
      <a:accent6>
        <a:srgbClr val="C4CD7B"/>
      </a:accent6>
      <a:hlink>
        <a:srgbClr val="00CC00"/>
      </a:hlink>
      <a:folHlink>
        <a:srgbClr val="C0FF73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2694</TotalTime>
  <Words>541</Words>
  <Application>Microsoft Office PowerPoint</Application>
  <PresentationFormat>On-screen Show (4:3)</PresentationFormat>
  <Paragraphs>79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Tahoma</vt:lpstr>
      <vt:lpstr>Times New Roman</vt:lpstr>
      <vt:lpstr>Wingdings</vt:lpstr>
      <vt:lpstr>Ocean</vt:lpstr>
      <vt:lpstr>Limiting Reagents and Percent Yield</vt:lpstr>
      <vt:lpstr>Limiting Reagent—the reactant that controls the quantity of product formed</vt:lpstr>
      <vt:lpstr>PowerPoint Presentation</vt:lpstr>
      <vt:lpstr>PowerPoint Presentation</vt:lpstr>
      <vt:lpstr>Finding the Limiting Reagent</vt:lpstr>
      <vt:lpstr>PowerPoint Presentation</vt:lpstr>
      <vt:lpstr>An Example…</vt:lpstr>
      <vt:lpstr>PowerPoint Presentation</vt:lpstr>
      <vt:lpstr>Another Example…</vt:lpstr>
      <vt:lpstr>For Example…</vt:lpstr>
      <vt:lpstr>Percent Yield</vt:lpstr>
      <vt:lpstr>An Example…</vt:lpstr>
      <vt:lpstr>PowerPoint Presentation</vt:lpstr>
    </vt:vector>
  </TitlesOfParts>
  <Company>Powhatan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Limiting Reactants and Percent Yield</dc:title>
  <dc:creator>PCPS</dc:creator>
  <cp:lastModifiedBy>Rachel Benzoni</cp:lastModifiedBy>
  <cp:revision>75</cp:revision>
  <cp:lastPrinted>2014-05-01T13:58:51Z</cp:lastPrinted>
  <dcterms:created xsi:type="dcterms:W3CDTF">2004-02-19T02:08:38Z</dcterms:created>
  <dcterms:modified xsi:type="dcterms:W3CDTF">2017-04-11T13:19:03Z</dcterms:modified>
</cp:coreProperties>
</file>