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82" r:id="rId2"/>
    <p:sldId id="256" r:id="rId3"/>
    <p:sldId id="359" r:id="rId4"/>
    <p:sldId id="352" r:id="rId5"/>
    <p:sldId id="353" r:id="rId6"/>
    <p:sldId id="354" r:id="rId7"/>
    <p:sldId id="355" r:id="rId8"/>
    <p:sldId id="356" r:id="rId9"/>
    <p:sldId id="357" r:id="rId10"/>
    <p:sldId id="35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33CC"/>
    <a:srgbClr val="333399"/>
    <a:srgbClr val="000099"/>
    <a:srgbClr val="FFFF00"/>
    <a:srgbClr val="99FFCC"/>
    <a:srgbClr val="0000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94664" autoAdjust="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23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177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8D462-AD60-45CA-825C-3F540FEA3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C7C2-0184-4A62-89AA-68A27C249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DEC36-A5C7-47EE-9C0A-67A62F352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09600"/>
            <a:ext cx="8229600" cy="5516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5474E8-EF16-409C-A997-F73C787DA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4D31CB-F0BC-417D-B73A-10A7C9797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E8A750-CC37-432E-AF93-3FFC4A342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B7C8B-040F-4942-BCF7-03B36B25F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F5ED6-936F-4A0A-AC5C-02ABA5063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113C-BF68-4987-B907-412536509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C392F-61F4-415A-8DF6-83259A581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DC999-DD02-4141-ABC8-C56C52589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01AC-27F9-4974-B89B-62EF5C52D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708E5-A7C5-45A4-B82E-71A2965DA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49CCC-FFFD-472E-A58E-3C9A93928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21CF98A-C6A8-4026-A954-E34AEEF135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705600" cy="1371600"/>
          </a:xfrm>
        </p:spPr>
        <p:txBody>
          <a:bodyPr/>
          <a:lstStyle/>
          <a:p>
            <a:r>
              <a:rPr lang="en-US" sz="5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Ionic Bonding</a:t>
            </a:r>
            <a:endParaRPr lang="en-US" sz="5400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 descr="NaCl_for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880227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Properties of Ionic Compounds</a:t>
            </a:r>
          </a:p>
        </p:txBody>
      </p:sp>
      <p:graphicFrame>
        <p:nvGraphicFramePr>
          <p:cNvPr id="154726" name="Group 10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1776"/>
        </p:xfrm>
        <a:graphic>
          <a:graphicData uri="http://schemas.openxmlformats.org/drawingml/2006/table">
            <a:tbl>
              <a:tblPr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24200"/>
                <a:gridCol w="5105400"/>
              </a:tblGrid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Structure: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Crystalline solids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Melting point: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Generally high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Boiling Point: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Generally high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Electrical Conductivity: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Excellent conductors, molten and aqueous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Solubility in water: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Generally soluble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1828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q"/>
            </a:pPr>
            <a:r>
              <a:rPr lang="en-US" b="0" dirty="0"/>
              <a:t>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Forces that hold groups of atoms  </a:t>
            </a:r>
          </a:p>
          <a:p>
            <a:pPr>
              <a:buClr>
                <a:srgbClr val="990000"/>
              </a:buClr>
              <a:buFontTx/>
              <a:buNone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together and make them function </a:t>
            </a:r>
          </a:p>
          <a:p>
            <a:pPr>
              <a:buClr>
                <a:srgbClr val="990000"/>
              </a:buClr>
              <a:buFontTx/>
              <a:buNone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a unit.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36725" y="3017838"/>
            <a:ext cx="6645275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Ionic bonds – transfer of electrons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Covalent bonds – sharing of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 </a:t>
            </a:r>
            <a:r>
              <a:rPr lang="en-US" sz="3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Octet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Rule – Ionic Compounds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686800" cy="39703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</a:rPr>
              <a:t>Ionic compounds </a:t>
            </a:r>
            <a:r>
              <a:rPr lang="en-US" sz="2800" dirty="0" smtClean="0">
                <a:solidFill>
                  <a:srgbClr val="006600"/>
                </a:solidFill>
              </a:rPr>
              <a:t>form </a:t>
            </a:r>
            <a:r>
              <a:rPr lang="en-US" sz="2800" dirty="0">
                <a:solidFill>
                  <a:srgbClr val="006600"/>
                </a:solidFill>
              </a:rPr>
              <a:t>so that each atom, by </a:t>
            </a:r>
            <a:r>
              <a:rPr lang="en-US" sz="2800" i="1" u="sng" dirty="0">
                <a:solidFill>
                  <a:srgbClr val="006600"/>
                </a:solidFill>
              </a:rPr>
              <a:t>gaining or losing</a:t>
            </a:r>
            <a:r>
              <a:rPr lang="en-US" sz="2800" dirty="0">
                <a:solidFill>
                  <a:srgbClr val="006600"/>
                </a:solidFill>
              </a:rPr>
              <a:t> electrons, has an octet of electrons in its highest occupied energy level</a:t>
            </a:r>
            <a:r>
              <a:rPr lang="en-US" sz="2800" dirty="0" smtClean="0">
                <a:solidFill>
                  <a:srgbClr val="006600"/>
                </a:solidFill>
              </a:rPr>
              <a:t>.</a:t>
            </a:r>
          </a:p>
          <a:p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>
                <a:solidFill>
                  <a:srgbClr val="006600"/>
                </a:solidFill>
              </a:rPr>
              <a:t>Metals lose electrons to form positively-charged </a:t>
            </a:r>
            <a:r>
              <a:rPr lang="en-US" sz="2800" dirty="0" err="1" smtClean="0">
                <a:solidFill>
                  <a:srgbClr val="006600"/>
                </a:solidFill>
              </a:rPr>
              <a:t>cations</a:t>
            </a:r>
            <a:endParaRPr lang="en-US" sz="2800" dirty="0" smtClean="0">
              <a:solidFill>
                <a:srgbClr val="006600"/>
              </a:solidFill>
            </a:endParaRPr>
          </a:p>
          <a:p>
            <a:endParaRPr lang="en-US" sz="2800" dirty="0" smtClean="0">
              <a:solidFill>
                <a:srgbClr val="006600"/>
              </a:solidFill>
            </a:endParaRPr>
          </a:p>
          <a:p>
            <a:r>
              <a:rPr lang="en-US" sz="2800" dirty="0" smtClean="0">
                <a:solidFill>
                  <a:srgbClr val="006600"/>
                </a:solidFill>
              </a:rPr>
              <a:t>Nonmetals gains electrons to form negatively-charged anions</a:t>
            </a:r>
            <a:endParaRPr lang="en-US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Ionic Bonding: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Formation of Sodium Chloride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838200" y="1600200"/>
            <a:ext cx="8305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en-US" sz="3600" b="0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Sodium has 1 valence electron</a:t>
            </a: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 rot="-301683">
            <a:off x="6096000" y="4648200"/>
            <a:ext cx="1397000" cy="1074738"/>
          </a:xfrm>
          <a:prstGeom prst="curvedLeftArrow">
            <a:avLst>
              <a:gd name="adj1" fmla="val 26176"/>
              <a:gd name="adj2" fmla="val 46176"/>
              <a:gd name="adj3" fmla="val 468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1905000" y="5334000"/>
            <a:ext cx="4307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600" b="0" dirty="0" err="1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Cl</a:t>
            </a:r>
            <a:r>
              <a:rPr lang="en-US" sz="3600" b="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:</a:t>
            </a:r>
            <a:r>
              <a:rPr lang="en-US" sz="3600" b="0" dirty="0" smtClean="0">
                <a:solidFill>
                  <a:srgbClr val="99FFCC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1s</a:t>
            </a:r>
            <a:r>
              <a:rPr lang="en-US" sz="3600" b="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b="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2s</a:t>
            </a:r>
            <a:r>
              <a:rPr lang="en-US" sz="3600" b="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b="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2p</a:t>
            </a:r>
            <a:r>
              <a:rPr lang="en-US" sz="3600" b="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en-US" sz="3600" b="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3s</a:t>
            </a:r>
            <a:r>
              <a:rPr lang="en-US" sz="3600" b="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3p</a:t>
            </a:r>
            <a:r>
              <a:rPr lang="en-US" sz="3600" baseline="30000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5</a:t>
            </a:r>
            <a:endParaRPr lang="en-US" sz="3600" b="0" dirty="0">
              <a:solidFill>
                <a:srgbClr val="C0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133600" y="4572000"/>
            <a:ext cx="45116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600" dirty="0"/>
              <a:t> </a:t>
            </a:r>
            <a:r>
              <a:rPr lang="en-US" sz="3600" b="0" dirty="0" smtClean="0">
                <a:solidFill>
                  <a:schemeClr val="accent6"/>
                </a:solidFill>
              </a:rPr>
              <a:t>Na:</a:t>
            </a:r>
            <a:r>
              <a:rPr lang="en-US" sz="3600" b="0" dirty="0" smtClean="0"/>
              <a:t> </a:t>
            </a:r>
            <a:r>
              <a:rPr lang="en-US" sz="3600" b="0" dirty="0">
                <a:solidFill>
                  <a:schemeClr val="accent6"/>
                </a:solidFill>
              </a:rPr>
              <a:t>1s</a:t>
            </a:r>
            <a:r>
              <a:rPr lang="en-US" sz="3600" b="0" baseline="30000" dirty="0">
                <a:solidFill>
                  <a:schemeClr val="accent6"/>
                </a:solidFill>
              </a:rPr>
              <a:t>2</a:t>
            </a:r>
            <a:r>
              <a:rPr lang="en-US" sz="3600" b="0" dirty="0">
                <a:solidFill>
                  <a:schemeClr val="accent6"/>
                </a:solidFill>
              </a:rPr>
              <a:t>2s</a:t>
            </a:r>
            <a:r>
              <a:rPr lang="en-US" sz="3600" b="0" baseline="30000" dirty="0">
                <a:solidFill>
                  <a:schemeClr val="accent6"/>
                </a:solidFill>
              </a:rPr>
              <a:t>2</a:t>
            </a:r>
            <a:r>
              <a:rPr lang="en-US" sz="3600" b="0" dirty="0">
                <a:solidFill>
                  <a:schemeClr val="accent6"/>
                </a:solidFill>
              </a:rPr>
              <a:t>2p</a:t>
            </a:r>
            <a:r>
              <a:rPr lang="en-US" sz="3600" b="0" baseline="30000" dirty="0">
                <a:solidFill>
                  <a:schemeClr val="accent6"/>
                </a:solidFill>
              </a:rPr>
              <a:t>6</a:t>
            </a:r>
            <a:r>
              <a:rPr lang="en-US" sz="3600" dirty="0">
                <a:solidFill>
                  <a:srgbClr val="C00000"/>
                </a:solidFill>
              </a:rPr>
              <a:t>3s</a:t>
            </a:r>
            <a:r>
              <a:rPr lang="en-US" sz="3600" baseline="30000" dirty="0">
                <a:solidFill>
                  <a:srgbClr val="C00000"/>
                </a:solidFill>
              </a:rPr>
              <a:t>1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838200" y="2362200"/>
            <a:ext cx="75723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en-US" sz="3600" b="0" dirty="0">
                <a:solidFill>
                  <a:schemeClr val="tx1"/>
                </a:solidFill>
              </a:rPr>
              <a:t> Chlorine has 7 valence electrons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838200" y="3276600"/>
            <a:ext cx="75438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en-US" sz="3600" b="0" dirty="0">
                <a:solidFill>
                  <a:schemeClr val="tx1"/>
                </a:solidFill>
              </a:rPr>
              <a:t> An electron transferred gives </a:t>
            </a:r>
          </a:p>
          <a:p>
            <a:pPr eaLnBrk="1" hangingPunct="1">
              <a:buClr>
                <a:srgbClr val="990000"/>
              </a:buClr>
              <a:buFont typeface="Wingdings" pitchFamily="2" charset="2"/>
              <a:buNone/>
            </a:pPr>
            <a:r>
              <a:rPr lang="en-US" sz="3600" b="0" dirty="0">
                <a:solidFill>
                  <a:schemeClr val="tx1"/>
                </a:solidFill>
              </a:rPr>
              <a:t>    each an octet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4" grpId="0" animBg="1"/>
      <p:bldP spid="143366" grpId="0"/>
      <p:bldP spid="143367" grpId="0"/>
      <p:bldP spid="143368" grpId="0"/>
      <p:bldP spid="143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Ionic Bonding: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Formation of Sodium Chloride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895600" y="4038600"/>
            <a:ext cx="490070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Cl</a:t>
            </a:r>
            <a:r>
              <a:rPr lang="en-US" sz="360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-</a:t>
            </a:r>
            <a:r>
              <a:rPr lang="en-US" sz="3600" dirty="0">
                <a:solidFill>
                  <a:srgbClr val="99FFCC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99FFCC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1s</a:t>
            </a:r>
            <a:r>
              <a:rPr lang="en-US" sz="3600" baseline="300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2s</a:t>
            </a:r>
            <a:r>
              <a:rPr lang="en-US" sz="3600" baseline="300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2p</a:t>
            </a:r>
            <a:r>
              <a:rPr lang="en-US" sz="3600" baseline="300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en-US" sz="36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3s</a:t>
            </a:r>
            <a:r>
              <a:rPr lang="en-US" sz="3600" baseline="300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3p</a:t>
            </a:r>
            <a:r>
              <a:rPr lang="en-US" sz="3600" baseline="30000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6</a:t>
            </a:r>
            <a:endParaRPr lang="en-US" sz="3600" dirty="0">
              <a:solidFill>
                <a:srgbClr val="7030A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590800" y="3048000"/>
            <a:ext cx="45116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600" dirty="0"/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Na</a:t>
            </a:r>
            <a:r>
              <a:rPr lang="en-US" sz="3600" baseline="30000" dirty="0" smtClean="0">
                <a:solidFill>
                  <a:srgbClr val="0000CC"/>
                </a:solidFill>
              </a:rPr>
              <a:t>+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CC"/>
                </a:solidFill>
              </a:rPr>
              <a:t>1s</a:t>
            </a:r>
            <a:r>
              <a:rPr lang="en-US" sz="3600" baseline="30000" dirty="0" smtClean="0">
                <a:solidFill>
                  <a:srgbClr val="0000CC"/>
                </a:solidFill>
              </a:rPr>
              <a:t>2</a:t>
            </a:r>
            <a:r>
              <a:rPr lang="en-US" sz="3600" dirty="0" smtClean="0">
                <a:solidFill>
                  <a:srgbClr val="0000CC"/>
                </a:solidFill>
              </a:rPr>
              <a:t>2s</a:t>
            </a:r>
            <a:r>
              <a:rPr lang="en-US" sz="3600" baseline="30000" dirty="0" smtClean="0">
                <a:solidFill>
                  <a:srgbClr val="0000CC"/>
                </a:solidFill>
              </a:rPr>
              <a:t>2</a:t>
            </a:r>
            <a:r>
              <a:rPr lang="en-US" sz="3600" dirty="0" smtClean="0">
                <a:solidFill>
                  <a:srgbClr val="0000CC"/>
                </a:solidFill>
              </a:rPr>
              <a:t>2p</a:t>
            </a:r>
            <a:r>
              <a:rPr lang="en-US" sz="3600" baseline="30000" dirty="0" smtClean="0">
                <a:solidFill>
                  <a:srgbClr val="0000CC"/>
                </a:solidFill>
              </a:rPr>
              <a:t>6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914400" y="1600200"/>
            <a:ext cx="76200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This transfer forms </a:t>
            </a:r>
            <a:r>
              <a:rPr lang="en-US" sz="3600" dirty="0">
                <a:solidFill>
                  <a:schemeClr val="tx1"/>
                </a:solidFill>
              </a:rPr>
              <a:t>ions, each with an </a:t>
            </a:r>
            <a:r>
              <a:rPr lang="en-US" sz="3600" u="sng" dirty="0">
                <a:solidFill>
                  <a:srgbClr val="C00000"/>
                </a:solidFill>
              </a:rPr>
              <a:t>octet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4800600" y="3048000"/>
            <a:ext cx="1447800" cy="6096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6248400" y="4038600"/>
            <a:ext cx="1447800" cy="6096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  <p:bldP spid="147462" grpId="0"/>
      <p:bldP spid="147466" grpId="0" animBg="1"/>
      <p:bldP spid="1474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Ionic Bonding: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Formation of Sodium Chloride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4572000" y="3505200"/>
            <a:ext cx="8354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4400" b="0" dirty="0" err="1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Cl</a:t>
            </a:r>
            <a:r>
              <a:rPr lang="en-US" sz="4400" b="0" baseline="30000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-</a:t>
            </a:r>
            <a:endParaRPr lang="en-US" sz="4400" b="0" dirty="0">
              <a:solidFill>
                <a:srgbClr val="7030A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276600" y="3505200"/>
            <a:ext cx="1371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600" dirty="0"/>
              <a:t> </a:t>
            </a:r>
            <a:r>
              <a:rPr lang="en-US" sz="4400" b="0" dirty="0">
                <a:solidFill>
                  <a:schemeClr val="accent6"/>
                </a:solidFill>
              </a:rPr>
              <a:t>Na</a:t>
            </a:r>
            <a:r>
              <a:rPr lang="en-US" sz="4400" b="0" baseline="30000" dirty="0">
                <a:solidFill>
                  <a:schemeClr val="accent6"/>
                </a:solidFill>
              </a:rPr>
              <a:t>+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914400" y="1325563"/>
            <a:ext cx="76200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The resulting ions come together due to electrostatic attraction </a:t>
            </a:r>
            <a:r>
              <a:rPr lang="en-US" sz="3600" b="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3600" b="0" dirty="0" smtClean="0">
                <a:solidFill>
                  <a:schemeClr val="tx1"/>
                </a:solidFill>
              </a:rPr>
              <a:t>         (</a:t>
            </a:r>
            <a:r>
              <a:rPr lang="en-US" sz="3600" b="0" dirty="0">
                <a:solidFill>
                  <a:schemeClr val="tx1"/>
                </a:solidFill>
              </a:rPr>
              <a:t>opposites attract)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990600" y="4495800"/>
            <a:ext cx="6950075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net charge on the compound must equal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  <p:bldP spid="148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Examples of Ionic compounds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57200" y="1295400"/>
            <a:ext cx="199926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CC"/>
                </a:solidFill>
              </a:rPr>
              <a:t>Mg</a:t>
            </a:r>
            <a:r>
              <a:rPr lang="en-US" sz="3600" baseline="30000" dirty="0">
                <a:solidFill>
                  <a:srgbClr val="0000CC"/>
                </a:solidFill>
              </a:rPr>
              <a:t>2+</a:t>
            </a:r>
            <a:r>
              <a:rPr lang="en-US" sz="3600" dirty="0">
                <a:solidFill>
                  <a:srgbClr val="0000CC"/>
                </a:solidFill>
              </a:rPr>
              <a:t>Cl</a:t>
            </a:r>
            <a:r>
              <a:rPr lang="en-US" sz="3600" baseline="30000" dirty="0">
                <a:solidFill>
                  <a:srgbClr val="0000CC"/>
                </a:solidFill>
              </a:rPr>
              <a:t>-</a:t>
            </a:r>
            <a:r>
              <a:rPr lang="en-US" sz="3600" baseline="-25000" dirty="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57200" y="2858869"/>
            <a:ext cx="193514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CC"/>
                </a:solidFill>
              </a:rPr>
              <a:t>Na</a:t>
            </a:r>
            <a:r>
              <a:rPr lang="en-US" sz="3600" baseline="30000" dirty="0">
                <a:solidFill>
                  <a:srgbClr val="0000CC"/>
                </a:solidFill>
              </a:rPr>
              <a:t>+</a:t>
            </a:r>
            <a:r>
              <a:rPr lang="en-US" sz="3600" baseline="-25000" dirty="0">
                <a:solidFill>
                  <a:srgbClr val="0000CC"/>
                </a:solidFill>
              </a:rPr>
              <a:t>2</a:t>
            </a:r>
            <a:r>
              <a:rPr lang="en-US" sz="3600" dirty="0">
                <a:solidFill>
                  <a:srgbClr val="0000CC"/>
                </a:solidFill>
              </a:rPr>
              <a:t>O</a:t>
            </a:r>
            <a:r>
              <a:rPr lang="en-US" sz="3600" baseline="30000" dirty="0">
                <a:solidFill>
                  <a:srgbClr val="0000CC"/>
                </a:solidFill>
              </a:rPr>
              <a:t>2-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12954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Magnesium chloride:</a:t>
            </a:r>
            <a:r>
              <a:rPr lang="en-US" sz="2800" dirty="0" smtClean="0">
                <a:solidFill>
                  <a:schemeClr val="tx1"/>
                </a:solidFill>
              </a:rPr>
              <a:t> Magnesium loses two electrons and each chlorine gains one electron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8956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Sodium oxide: </a:t>
            </a:r>
            <a:r>
              <a:rPr lang="en-US" sz="2800" dirty="0" smtClean="0">
                <a:solidFill>
                  <a:schemeClr val="tx1"/>
                </a:solidFill>
              </a:rPr>
              <a:t>Each sodium loses one electron and the oxygen gains two electrons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1000" y="4648200"/>
            <a:ext cx="209544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</a:rPr>
              <a:t>Al</a:t>
            </a:r>
            <a:r>
              <a:rPr lang="en-US" sz="3600" baseline="30000" dirty="0" smtClean="0">
                <a:solidFill>
                  <a:srgbClr val="0000CC"/>
                </a:solidFill>
              </a:rPr>
              <a:t>3+</a:t>
            </a:r>
            <a:r>
              <a:rPr lang="en-US" sz="3600" baseline="-25000" dirty="0" smtClean="0">
                <a:solidFill>
                  <a:srgbClr val="0000CC"/>
                </a:solidFill>
              </a:rPr>
              <a:t>2</a:t>
            </a:r>
            <a:r>
              <a:rPr lang="en-US" sz="3600" dirty="0" smtClean="0">
                <a:solidFill>
                  <a:srgbClr val="0000CC"/>
                </a:solidFill>
              </a:rPr>
              <a:t>S</a:t>
            </a:r>
            <a:r>
              <a:rPr lang="en-US" sz="3600" baseline="30000" dirty="0" smtClean="0">
                <a:solidFill>
                  <a:srgbClr val="0000CC"/>
                </a:solidFill>
              </a:rPr>
              <a:t>2-</a:t>
            </a:r>
            <a:r>
              <a:rPr lang="en-US" sz="3600" baseline="-25000" dirty="0" smtClean="0">
                <a:solidFill>
                  <a:srgbClr val="0000CC"/>
                </a:solidFill>
              </a:rPr>
              <a:t>3</a:t>
            </a:r>
            <a:endParaRPr lang="en-US" sz="3600" baseline="300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634805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Aluminum sulfide: </a:t>
            </a:r>
            <a:r>
              <a:rPr lang="en-US" sz="2800" dirty="0" smtClean="0">
                <a:solidFill>
                  <a:schemeClr val="tx1"/>
                </a:solidFill>
              </a:rPr>
              <a:t>Each aluminum loses two electrons (six total) and each sulfur gains two electrons (six total)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718" name="Group 190"/>
          <p:cNvGraphicFramePr>
            <a:graphicFrameLocks noGrp="1"/>
          </p:cNvGraphicFramePr>
          <p:nvPr>
            <p:ph/>
          </p:nvPr>
        </p:nvGraphicFramePr>
        <p:xfrm>
          <a:off x="762000" y="762000"/>
          <a:ext cx="7696200" cy="5120640"/>
        </p:xfrm>
        <a:graphic>
          <a:graphicData uri="http://schemas.openxmlformats.org/drawingml/2006/table">
            <a:tbl>
              <a:tblPr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25146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omic Sans MS" pitchFamily="66" charset="0"/>
                        </a:rPr>
                        <a:t>Metal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Monatomic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Cations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Ion name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Lithium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Lithium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Sodium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Sodium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Potassium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Potassium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Magnesium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Magnesium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Calcium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Calcium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Barium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Barium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Aluminum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3+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Aluminum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727" name="Group 151"/>
          <p:cNvGraphicFramePr>
            <a:graphicFrameLocks noGrp="1"/>
          </p:cNvGraphicFramePr>
          <p:nvPr>
            <p:ph/>
          </p:nvPr>
        </p:nvGraphicFramePr>
        <p:xfrm>
          <a:off x="762000" y="381000"/>
          <a:ext cx="8001000" cy="5970588"/>
        </p:xfrm>
        <a:graphic>
          <a:graphicData uri="http://schemas.openxmlformats.org/drawingml/2006/table">
            <a:tbl>
              <a:tblPr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2819400"/>
                <a:gridCol w="2514600"/>
              </a:tblGrid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Nonmetal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Monatomic Anions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Ion Name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Fluorine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Fluoride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Chlorine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Chloride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Bromine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Bromide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Iodine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Iodide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Oxygen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Oxide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Sulfur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Sulfide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Nitrogen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Nitride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Phosphorus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3-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Phosphide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 Format.pot</Template>
  <TotalTime>1514</TotalTime>
  <Pages>25</Pages>
  <Words>312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Times New Roman</vt:lpstr>
      <vt:lpstr>Wingdings</vt:lpstr>
      <vt:lpstr>Chemistry Format</vt:lpstr>
      <vt:lpstr>Ionic Bonding</vt:lpstr>
      <vt:lpstr>Bonds</vt:lpstr>
      <vt:lpstr>The Octet Rule – Ionic Compounds</vt:lpstr>
      <vt:lpstr>Ionic Bonding: The Formation of Sodium Chloride</vt:lpstr>
      <vt:lpstr>Ionic Bonding: The Formation of Sodium Chloride</vt:lpstr>
      <vt:lpstr>Ionic Bonding: The Formation of Sodium Chloride</vt:lpstr>
      <vt:lpstr>Examples of Ionic compounds</vt:lpstr>
      <vt:lpstr>PowerPoint Presentation</vt:lpstr>
      <vt:lpstr>PowerPoint Presentation</vt:lpstr>
      <vt:lpstr>Properties of Ionic Compounds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Bonds</dc:title>
  <dc:creator>Mad Doc</dc:creator>
  <cp:lastModifiedBy>Rachel Benzoni</cp:lastModifiedBy>
  <cp:revision>432</cp:revision>
  <cp:lastPrinted>1601-01-01T00:00:00Z</cp:lastPrinted>
  <dcterms:created xsi:type="dcterms:W3CDTF">1997-02-02T21:34:34Z</dcterms:created>
  <dcterms:modified xsi:type="dcterms:W3CDTF">2016-12-12T15:08:43Z</dcterms:modified>
</cp:coreProperties>
</file>