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5"/>
  </p:notesMasterIdLst>
  <p:sldIdLst>
    <p:sldId id="340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284" r:id="rId18"/>
    <p:sldId id="286" r:id="rId19"/>
    <p:sldId id="287" r:id="rId20"/>
    <p:sldId id="288" r:id="rId21"/>
    <p:sldId id="289" r:id="rId22"/>
    <p:sldId id="290" r:id="rId23"/>
    <p:sldId id="292" r:id="rId24"/>
    <p:sldId id="295" r:id="rId25"/>
    <p:sldId id="297" r:id="rId26"/>
    <p:sldId id="298" r:id="rId27"/>
    <p:sldId id="301" r:id="rId28"/>
    <p:sldId id="303" r:id="rId29"/>
    <p:sldId id="304" r:id="rId30"/>
    <p:sldId id="305" r:id="rId31"/>
    <p:sldId id="307" r:id="rId32"/>
    <p:sldId id="308" r:id="rId33"/>
    <p:sldId id="309" r:id="rId34"/>
    <p:sldId id="310" r:id="rId35"/>
    <p:sldId id="312" r:id="rId36"/>
    <p:sldId id="313" r:id="rId37"/>
    <p:sldId id="315" r:id="rId38"/>
    <p:sldId id="316" r:id="rId39"/>
    <p:sldId id="318" r:id="rId40"/>
    <p:sldId id="320" r:id="rId41"/>
    <p:sldId id="323" r:id="rId42"/>
    <p:sldId id="321" r:id="rId43"/>
    <p:sldId id="324" r:id="rId4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BC2"/>
    <a:srgbClr val="2DBEC2"/>
    <a:srgbClr val="30C1C4"/>
    <a:srgbClr val="2EB7BB"/>
    <a:srgbClr val="9CCB0D"/>
    <a:srgbClr val="A6D70E"/>
    <a:srgbClr val="8DD705"/>
    <a:srgbClr val="86CB07"/>
    <a:srgbClr val="73BF08"/>
    <a:srgbClr val="6DB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51" autoAdjust="0"/>
  </p:normalViewPr>
  <p:slideViewPr>
    <p:cSldViewPr snapToGrid="0" snapToObjects="1">
      <p:cViewPr varScale="1">
        <p:scale>
          <a:sx n="88" d="100"/>
          <a:sy n="88" d="100"/>
        </p:scale>
        <p:origin x="10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EEB5-997C-457F-8910-4EC368DB407F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9EE3-F787-4151-8F94-3B8B2971B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151A4-4179-41F7-8CBF-030E8A834B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5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7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41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16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7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7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2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0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B6158-DA59-4308-8198-8EE1388841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7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B6158-DA59-4308-8198-8EE1388841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2" y="1449148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2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3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7" y="4700704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1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9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3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8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2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2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7" y="2222289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2222289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7" y="2751139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1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751139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0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6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4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7" y="727523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7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8" y="2184402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8" y="6041363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3" y="6041363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5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1296552"/>
          </a:xfrm>
        </p:spPr>
        <p:txBody>
          <a:bodyPr/>
          <a:lstStyle/>
          <a:p>
            <a:r>
              <a:rPr lang="en-US" dirty="0" smtClean="0"/>
              <a:t>What do you know about gases?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</a:pPr>
            <a:r>
              <a:rPr lang="en-US" dirty="0">
                <a:latin typeface="Helvetica"/>
                <a:cs typeface="Helvetica"/>
              </a:rPr>
              <a:t>Gas Pressure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+mj-lt"/>
              </a:rPr>
              <a:t>Pressure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defined as force per unit area. </a:t>
            </a:r>
            <a:endParaRPr lang="en-US" sz="24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Gas </a:t>
            </a:r>
            <a:r>
              <a:rPr lang="en-US" sz="2400" dirty="0">
                <a:latin typeface="+mj-lt"/>
              </a:rPr>
              <a:t>particles exert pressure when they collide with the walls of their container. </a:t>
            </a:r>
            <a:endParaRPr lang="en-US" sz="24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particles in the earth’s atmosphere exert pressure in all directions called air pressure. </a:t>
            </a:r>
            <a:endParaRPr lang="en-US" sz="24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There </a:t>
            </a:r>
            <a:r>
              <a:rPr lang="en-US" sz="2400" dirty="0">
                <a:latin typeface="+mj-lt"/>
              </a:rPr>
              <a:t>is less air pressure at high altitudes because there are fewer particles present, since the force of gravity is less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16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Pressure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9998" y="2222287"/>
            <a:ext cx="3611983" cy="363651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+mj-lt"/>
              </a:rPr>
              <a:t>Barometers </a:t>
            </a:r>
            <a:r>
              <a:rPr lang="en-US" sz="2400" dirty="0" smtClean="0">
                <a:latin typeface="+mj-lt"/>
              </a:rPr>
              <a:t>are instruments used to measure atmospheric air pressure.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6" descr="C13-04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948276"/>
            <a:ext cx="3369837" cy="44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Pressure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07781" y="2222287"/>
            <a:ext cx="3226220" cy="363651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Manometers </a:t>
            </a:r>
            <a:r>
              <a:rPr lang="en-US" sz="2400" dirty="0">
                <a:latin typeface="+mj-lt"/>
              </a:rPr>
              <a:t>measure gas pressure in a closed container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C13-05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2317393"/>
            <a:ext cx="4838809" cy="29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Pressure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9999" y="2222287"/>
            <a:ext cx="4028628" cy="363651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SI unit of force is the newton (N). </a:t>
            </a:r>
            <a:endParaRPr lang="en-US" sz="20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One </a:t>
            </a:r>
            <a:r>
              <a:rPr lang="en-US" sz="2000" b="1" dirty="0" err="1">
                <a:latin typeface="+mj-lt"/>
              </a:rPr>
              <a:t>pascal</a:t>
            </a:r>
            <a:r>
              <a:rPr lang="en-US" sz="2000" dirty="0">
                <a:latin typeface="+mj-lt"/>
              </a:rPr>
              <a:t>(Pa) is equal to a force of one Newton per square meter or N/m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One </a:t>
            </a:r>
            <a:r>
              <a:rPr lang="en-US" sz="2000" b="1" dirty="0">
                <a:latin typeface="+mj-lt"/>
              </a:rPr>
              <a:t>atmosphere</a:t>
            </a:r>
            <a:r>
              <a:rPr lang="en-US" sz="2000" dirty="0">
                <a:latin typeface="+mj-lt"/>
              </a:rPr>
              <a:t> is equal to 760 mm Hg or 101.3 kilopascals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27" y="2815935"/>
            <a:ext cx="4039468" cy="28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1273736"/>
          </a:xfrm>
        </p:spPr>
        <p:txBody>
          <a:bodyPr/>
          <a:lstStyle/>
          <a:p>
            <a:r>
              <a:rPr lang="en-US" dirty="0" smtClean="0"/>
              <a:t>Dalton’s Law of Partial Pressures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+mj-lt"/>
              </a:rPr>
              <a:t>Dalton’s </a:t>
            </a:r>
            <a:r>
              <a:rPr lang="en-US" sz="2400" b="1" dirty="0">
                <a:latin typeface="+mj-lt"/>
              </a:rPr>
              <a:t>law of partial pressures </a:t>
            </a:r>
            <a:r>
              <a:rPr lang="en-US" sz="2400" dirty="0">
                <a:latin typeface="+mj-lt"/>
              </a:rPr>
              <a:t>states that the total pressure of a mixture of gases is equal to the sum of the pressures of all the gases of the mixture. </a:t>
            </a:r>
            <a:endParaRPr lang="en-US" sz="24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partial pressure of a gas depends on the number of moles, size of the container, and temperature and is independent of the type of gas. </a:t>
            </a:r>
            <a:endParaRPr lang="en-US" sz="24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At </a:t>
            </a:r>
            <a:r>
              <a:rPr lang="en-US" sz="2400" dirty="0">
                <a:latin typeface="+mj-lt"/>
              </a:rPr>
              <a:t>a given temperature and pressure, the partial pressure of 1mol of any gas is the same. 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11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8" y="447187"/>
            <a:ext cx="7524003" cy="1253026"/>
          </a:xfrm>
        </p:spPr>
        <p:txBody>
          <a:bodyPr/>
          <a:lstStyle/>
          <a:p>
            <a:r>
              <a:rPr lang="en-US" dirty="0" smtClean="0"/>
              <a:t>Dalton’s Law of Partial Pressures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9998" y="3401007"/>
            <a:ext cx="7524003" cy="363651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Partial pressure can be used to calculate the amount of gas produced in a chemical reaction.</a:t>
            </a:r>
          </a:p>
          <a:p>
            <a:pPr marL="0" indent="0" algn="ctr">
              <a:buNone/>
            </a:pPr>
            <a:r>
              <a:rPr lang="en-US" altLang="en-US" sz="2800" b="1" i="1" dirty="0" err="1" smtClean="0">
                <a:latin typeface="+mj-lt"/>
              </a:rPr>
              <a:t>P</a:t>
            </a:r>
            <a:r>
              <a:rPr lang="en-US" altLang="en-US" sz="2800" b="1" baseline="-25000" dirty="0" err="1" smtClean="0">
                <a:latin typeface="+mj-lt"/>
              </a:rPr>
              <a:t>total</a:t>
            </a:r>
            <a:r>
              <a:rPr lang="en-US" altLang="en-US" sz="2800" b="1" dirty="0" smtClean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= </a:t>
            </a:r>
            <a:r>
              <a:rPr lang="en-US" altLang="en-US" sz="2800" b="1" i="1" dirty="0">
                <a:latin typeface="+mj-lt"/>
              </a:rPr>
              <a:t>P</a:t>
            </a:r>
            <a:r>
              <a:rPr lang="en-US" altLang="en-US" sz="2800" b="1" baseline="-25000" dirty="0">
                <a:latin typeface="+mj-lt"/>
              </a:rPr>
              <a:t>1</a:t>
            </a:r>
            <a:r>
              <a:rPr lang="en-US" altLang="en-US" sz="2800" b="1" dirty="0">
                <a:latin typeface="+mj-lt"/>
              </a:rPr>
              <a:t> + </a:t>
            </a:r>
            <a:r>
              <a:rPr lang="en-US" altLang="en-US" sz="2800" b="1" i="1" dirty="0">
                <a:latin typeface="+mj-lt"/>
              </a:rPr>
              <a:t>P</a:t>
            </a:r>
            <a:r>
              <a:rPr lang="en-US" altLang="en-US" sz="2800" b="1" baseline="-25000" dirty="0">
                <a:latin typeface="+mj-lt"/>
              </a:rPr>
              <a:t>2</a:t>
            </a:r>
            <a:r>
              <a:rPr lang="en-US" altLang="en-US" sz="2800" b="1" dirty="0">
                <a:latin typeface="+mj-lt"/>
              </a:rPr>
              <a:t> + </a:t>
            </a:r>
            <a:r>
              <a:rPr lang="en-US" altLang="en-US" sz="2800" b="1" i="1" dirty="0">
                <a:latin typeface="+mj-lt"/>
              </a:rPr>
              <a:t>P</a:t>
            </a:r>
            <a:r>
              <a:rPr lang="en-US" altLang="en-US" sz="2800" b="1" baseline="-25000" dirty="0">
                <a:latin typeface="+mj-lt"/>
              </a:rPr>
              <a:t>3</a:t>
            </a:r>
            <a:r>
              <a:rPr lang="en-US" altLang="en-US" sz="2800" b="1" dirty="0">
                <a:latin typeface="+mj-lt"/>
              </a:rPr>
              <a:t> +...</a:t>
            </a:r>
            <a:r>
              <a:rPr lang="en-US" altLang="en-US" sz="2800" b="1" i="1" dirty="0" err="1" smtClean="0">
                <a:latin typeface="+mj-lt"/>
              </a:rPr>
              <a:t>P</a:t>
            </a:r>
            <a:r>
              <a:rPr lang="en-US" altLang="en-US" sz="2800" b="1" baseline="-25000" dirty="0" err="1" smtClean="0">
                <a:latin typeface="+mj-lt"/>
              </a:rPr>
              <a:t>n</a:t>
            </a:r>
            <a:endParaRPr lang="en-US" altLang="en-US" sz="2800" b="1" baseline="-250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C13-21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2299937"/>
            <a:ext cx="4695430" cy="18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115498"/>
            <a:ext cx="3799840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  <a:cs typeface="Helvetica Light"/>
              </a:rPr>
              <a:t>A </a:t>
            </a:r>
            <a:r>
              <a:rPr lang="en-US" sz="2000" dirty="0">
                <a:latin typeface="+mj-lt"/>
                <a:cs typeface="Helvetica Light"/>
              </a:rPr>
              <a:t>mixture of oxygen </a:t>
            </a:r>
            <a:r>
              <a:rPr lang="en-US" sz="2000" dirty="0" smtClean="0">
                <a:latin typeface="+mj-lt"/>
                <a:cs typeface="Helvetica Light"/>
              </a:rPr>
              <a:t>(O</a:t>
            </a:r>
            <a:r>
              <a:rPr lang="en-US" sz="2000" baseline="-25000" dirty="0" smtClean="0">
                <a:latin typeface="+mj-lt"/>
                <a:cs typeface="Helvetica Light"/>
              </a:rPr>
              <a:t>2</a:t>
            </a:r>
            <a:r>
              <a:rPr lang="en-US" sz="2000" dirty="0" smtClean="0">
                <a:latin typeface="+mj-lt"/>
                <a:cs typeface="Helvetica Light"/>
              </a:rPr>
              <a:t>), </a:t>
            </a:r>
            <a:r>
              <a:rPr lang="en-US" sz="2000" dirty="0">
                <a:latin typeface="+mj-lt"/>
                <a:cs typeface="Helvetica Light"/>
              </a:rPr>
              <a:t>carbon </a:t>
            </a:r>
            <a:r>
              <a:rPr lang="en-US" sz="2000" dirty="0" smtClean="0">
                <a:latin typeface="+mj-lt"/>
                <a:cs typeface="Helvetica Light"/>
              </a:rPr>
              <a:t>dioxide (CO</a:t>
            </a:r>
            <a:r>
              <a:rPr lang="en-US" sz="2000" baseline="-25000" dirty="0" smtClean="0">
                <a:latin typeface="+mj-lt"/>
                <a:cs typeface="Helvetica Light"/>
              </a:rPr>
              <a:t>2</a:t>
            </a:r>
            <a:r>
              <a:rPr lang="en-US" sz="2000" dirty="0" smtClean="0">
                <a:latin typeface="+mj-lt"/>
                <a:cs typeface="Helvetica Light"/>
              </a:rPr>
              <a:t>), </a:t>
            </a:r>
            <a:r>
              <a:rPr lang="en-US" sz="2000" dirty="0">
                <a:latin typeface="+mj-lt"/>
                <a:cs typeface="Helvetica Light"/>
              </a:rPr>
              <a:t>and nitrogen </a:t>
            </a:r>
            <a:r>
              <a:rPr lang="en-US" sz="2000" dirty="0" smtClean="0">
                <a:latin typeface="+mj-lt"/>
                <a:cs typeface="Helvetica Light"/>
              </a:rPr>
              <a:t>(N</a:t>
            </a:r>
            <a:r>
              <a:rPr lang="en-US" sz="2000" baseline="-25000" dirty="0" smtClean="0">
                <a:latin typeface="+mj-lt"/>
                <a:cs typeface="Helvetica Light"/>
              </a:rPr>
              <a:t>2</a:t>
            </a:r>
            <a:r>
              <a:rPr lang="en-US" sz="2000" dirty="0" smtClean="0">
                <a:latin typeface="+mj-lt"/>
                <a:cs typeface="Helvetica Light"/>
              </a:rPr>
              <a:t>) </a:t>
            </a:r>
            <a:r>
              <a:rPr lang="en-US" sz="2000" dirty="0">
                <a:latin typeface="+mj-lt"/>
                <a:cs typeface="Helvetica Light"/>
              </a:rPr>
              <a:t>has a total pressure of 0.97 atm. What is the </a:t>
            </a:r>
            <a:r>
              <a:rPr lang="en-US" sz="2000" dirty="0" smtClean="0">
                <a:latin typeface="+mj-lt"/>
                <a:cs typeface="Helvetica Light"/>
              </a:rPr>
              <a:t>partial pressure </a:t>
            </a:r>
            <a:r>
              <a:rPr lang="en-US" sz="2000" dirty="0">
                <a:latin typeface="+mj-lt"/>
                <a:cs typeface="Helvetica Light"/>
              </a:rPr>
              <a:t>of </a:t>
            </a:r>
            <a:r>
              <a:rPr lang="en-US" sz="2000" dirty="0" smtClean="0">
                <a:latin typeface="+mj-lt"/>
                <a:cs typeface="Helvetica Light"/>
              </a:rPr>
              <a:t>O</a:t>
            </a:r>
            <a:r>
              <a:rPr lang="en-US" sz="2000" baseline="-25000" dirty="0" smtClean="0">
                <a:latin typeface="+mj-lt"/>
                <a:cs typeface="Helvetica Light"/>
              </a:rPr>
              <a:t>2</a:t>
            </a:r>
            <a:r>
              <a:rPr lang="en-US" sz="2000" dirty="0" smtClean="0">
                <a:latin typeface="+mj-lt"/>
                <a:cs typeface="Helvetica Light"/>
              </a:rPr>
              <a:t> </a:t>
            </a:r>
            <a:r>
              <a:rPr lang="en-US" sz="2000" dirty="0">
                <a:latin typeface="+mj-lt"/>
                <a:cs typeface="Helvetica Light"/>
              </a:rPr>
              <a:t>if the partial pressure of </a:t>
            </a:r>
            <a:r>
              <a:rPr lang="en-US" sz="2000" dirty="0" smtClean="0">
                <a:latin typeface="+mj-lt"/>
                <a:cs typeface="Helvetica Light"/>
              </a:rPr>
              <a:t>CO</a:t>
            </a:r>
            <a:r>
              <a:rPr lang="en-US" sz="2000" baseline="-25000" dirty="0" smtClean="0">
                <a:latin typeface="+mj-lt"/>
                <a:cs typeface="Helvetica Light"/>
              </a:rPr>
              <a:t>2</a:t>
            </a:r>
            <a:r>
              <a:rPr lang="en-US" sz="2000" dirty="0" smtClean="0">
                <a:latin typeface="+mj-lt"/>
                <a:cs typeface="Helvetica Light"/>
              </a:rPr>
              <a:t> </a:t>
            </a:r>
            <a:r>
              <a:rPr lang="en-US" sz="2000" dirty="0">
                <a:latin typeface="+mj-lt"/>
                <a:cs typeface="Helvetica Light"/>
              </a:rPr>
              <a:t>is 0.70 </a:t>
            </a:r>
            <a:r>
              <a:rPr lang="en-US" sz="2000" dirty="0" err="1">
                <a:latin typeface="+mj-lt"/>
                <a:cs typeface="Helvetica Light"/>
              </a:rPr>
              <a:t>atm</a:t>
            </a:r>
            <a:r>
              <a:rPr lang="en-US" sz="2000" dirty="0">
                <a:latin typeface="+mj-lt"/>
                <a:cs typeface="Helvetica Light"/>
              </a:rPr>
              <a:t> and the partial </a:t>
            </a:r>
            <a:r>
              <a:rPr lang="en-US" sz="2000" dirty="0" smtClean="0">
                <a:latin typeface="+mj-lt"/>
                <a:cs typeface="Helvetica Light"/>
              </a:rPr>
              <a:t>pressure of N</a:t>
            </a:r>
            <a:r>
              <a:rPr lang="en-US" sz="2000" baseline="-25000" dirty="0" smtClean="0">
                <a:latin typeface="+mj-lt"/>
                <a:cs typeface="Helvetica Light"/>
              </a:rPr>
              <a:t>2</a:t>
            </a:r>
            <a:r>
              <a:rPr lang="en-US" sz="2000" dirty="0" smtClean="0">
                <a:latin typeface="+mj-lt"/>
                <a:cs typeface="Helvetica Light"/>
              </a:rPr>
              <a:t> </a:t>
            </a:r>
            <a:r>
              <a:rPr lang="en-US" sz="2000" dirty="0">
                <a:latin typeface="+mj-lt"/>
                <a:cs typeface="Helvetica Light"/>
              </a:rPr>
              <a:t>is 0.12 </a:t>
            </a:r>
            <a:r>
              <a:rPr lang="en-US" sz="2000" dirty="0" err="1">
                <a:latin typeface="+mj-lt"/>
                <a:cs typeface="Helvetica Light"/>
              </a:rPr>
              <a:t>atm</a:t>
            </a:r>
            <a:r>
              <a:rPr lang="en-US" sz="2000" dirty="0">
                <a:latin typeface="+mj-lt"/>
                <a:cs typeface="Helvetica Light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84445"/>
              </p:ext>
            </p:extLst>
          </p:nvPr>
        </p:nvGraphicFramePr>
        <p:xfrm>
          <a:off x="457200" y="4837794"/>
          <a:ext cx="3399859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106"/>
                <a:gridCol w="1586753"/>
              </a:tblGrid>
              <a:tr h="2489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pt-BR" sz="1400" baseline="-25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N</a:t>
                      </a:r>
                      <a:r>
                        <a:rPr lang="pt-BR" sz="1400" baseline="-46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0.12 atm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en-US" sz="1400" b="0" baseline="-25000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O</a:t>
                      </a:r>
                      <a:r>
                        <a:rPr lang="en-US" sz="1400" b="0" baseline="-46000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? </a:t>
                      </a:r>
                      <a:r>
                        <a:rPr lang="en-US" sz="1400" b="0" dirty="0" err="1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atm</a:t>
                      </a:r>
                      <a:endParaRPr lang="en-US" sz="1400" b="0" dirty="0">
                        <a:solidFill>
                          <a:srgbClr val="FF0337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pl-PL" sz="1400" baseline="-25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CO</a:t>
                      </a:r>
                      <a:r>
                        <a:rPr lang="pl-PL" sz="1400" baseline="-46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0.70 atm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337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total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= 0.97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atm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337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86324" y="3423099"/>
            <a:ext cx="3872752" cy="224676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i="1" dirty="0" smtClean="0">
                <a:latin typeface="+mj-lt"/>
              </a:rPr>
              <a:t>P</a:t>
            </a:r>
            <a:r>
              <a:rPr lang="pt-BR" sz="2400" baseline="-25000" dirty="0" smtClean="0">
                <a:latin typeface="+mj-lt"/>
              </a:rPr>
              <a:t>total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= </a:t>
            </a:r>
            <a:r>
              <a:rPr lang="pt-BR" sz="2400" i="1" dirty="0" smtClean="0">
                <a:latin typeface="+mj-lt"/>
              </a:rPr>
              <a:t>P</a:t>
            </a:r>
            <a:r>
              <a:rPr lang="pt-BR" sz="2400" baseline="-25000" dirty="0" smtClean="0">
                <a:latin typeface="+mj-lt"/>
              </a:rPr>
              <a:t>N</a:t>
            </a:r>
            <a:r>
              <a:rPr lang="pt-BR" sz="2400" baseline="-46000" dirty="0" smtClean="0">
                <a:latin typeface="+mj-lt"/>
              </a:rPr>
              <a:t>2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+ </a:t>
            </a:r>
            <a:r>
              <a:rPr lang="pt-BR" sz="2400" i="1" dirty="0" smtClean="0">
                <a:latin typeface="+mj-lt"/>
              </a:rPr>
              <a:t>P</a:t>
            </a:r>
            <a:r>
              <a:rPr lang="pt-BR" sz="2400" baseline="-25000" dirty="0" smtClean="0">
                <a:latin typeface="+mj-lt"/>
              </a:rPr>
              <a:t>CO</a:t>
            </a:r>
            <a:r>
              <a:rPr lang="pt-BR" sz="2400" baseline="-46000" dirty="0" smtClean="0">
                <a:latin typeface="+mj-lt"/>
              </a:rPr>
              <a:t>2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+ </a:t>
            </a:r>
            <a:r>
              <a:rPr lang="pt-BR" sz="2400" b="1" i="1" dirty="0" smtClean="0">
                <a:latin typeface="+mj-lt"/>
              </a:rPr>
              <a:t>P</a:t>
            </a:r>
            <a:r>
              <a:rPr lang="pt-BR" sz="2400" b="1" baseline="-25000" dirty="0" smtClean="0">
                <a:latin typeface="+mj-lt"/>
              </a:rPr>
              <a:t>O</a:t>
            </a:r>
            <a:r>
              <a:rPr lang="pt-BR" sz="2400" b="1" baseline="-46000" dirty="0" smtClean="0">
                <a:latin typeface="+mj-lt"/>
              </a:rPr>
              <a:t>2</a:t>
            </a:r>
            <a:endParaRPr lang="en-US" sz="2400" b="1" baseline="-46000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337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pt-BR" sz="2400" b="1" i="1" dirty="0" smtClean="0">
                <a:latin typeface="+mj-lt"/>
                <a:cs typeface="Helvetica" panose="020B0604020202020204" pitchFamily="34" charset="0"/>
              </a:rPr>
              <a:t>P</a:t>
            </a:r>
            <a:r>
              <a:rPr lang="pt-BR" sz="2400" b="1" baseline="-25000" dirty="0" smtClean="0">
                <a:latin typeface="+mj-lt"/>
                <a:cs typeface="Helvetica" panose="020B0604020202020204" pitchFamily="34" charset="0"/>
              </a:rPr>
              <a:t>O2</a:t>
            </a:r>
            <a:r>
              <a:rPr lang="pt-BR" sz="2400" b="1" dirty="0" smtClean="0">
                <a:latin typeface="+mj-lt"/>
                <a:cs typeface="Helvetica" panose="020B0604020202020204" pitchFamily="34" charset="0"/>
              </a:rPr>
              <a:t> </a:t>
            </a:r>
            <a:r>
              <a:rPr lang="pt-BR" sz="2400" dirty="0">
                <a:latin typeface="+mj-lt"/>
                <a:cs typeface="Helvetica" panose="020B0604020202020204" pitchFamily="34" charset="0"/>
              </a:rPr>
              <a:t>= </a:t>
            </a:r>
            <a:r>
              <a:rPr lang="pt-BR" sz="2400" i="1" dirty="0" smtClean="0">
                <a:latin typeface="+mj-lt"/>
                <a:cs typeface="Helvetica" panose="020B0604020202020204" pitchFamily="34" charset="0"/>
              </a:rPr>
              <a:t>P</a:t>
            </a:r>
            <a:r>
              <a:rPr lang="pt-BR" sz="2400" baseline="-25000" dirty="0" smtClean="0">
                <a:latin typeface="+mj-lt"/>
                <a:cs typeface="Helvetica" panose="020B0604020202020204" pitchFamily="34" charset="0"/>
              </a:rPr>
              <a:t>total </a:t>
            </a:r>
            <a:r>
              <a:rPr lang="pt-BR" sz="2400" dirty="0">
                <a:latin typeface="+mj-lt"/>
                <a:cs typeface="Helvetica" panose="020B0604020202020204" pitchFamily="34" charset="0"/>
              </a:rPr>
              <a:t>- </a:t>
            </a:r>
            <a:r>
              <a:rPr lang="pt-BR" sz="2400" i="1" dirty="0" smtClean="0">
                <a:latin typeface="+mj-lt"/>
                <a:cs typeface="Helvetica" panose="020B0604020202020204" pitchFamily="34" charset="0"/>
              </a:rPr>
              <a:t>P</a:t>
            </a:r>
            <a:r>
              <a:rPr lang="pt-BR" sz="2400" baseline="-25000" dirty="0" smtClean="0">
                <a:latin typeface="+mj-lt"/>
                <a:cs typeface="Helvetica" panose="020B0604020202020204" pitchFamily="34" charset="0"/>
              </a:rPr>
              <a:t>CO</a:t>
            </a:r>
            <a:r>
              <a:rPr lang="pt-BR" sz="2400" baseline="-46000" dirty="0" smtClean="0">
                <a:latin typeface="+mj-lt"/>
                <a:cs typeface="Helvetica" panose="020B0604020202020204" pitchFamily="34" charset="0"/>
              </a:rPr>
              <a:t>2</a:t>
            </a:r>
            <a:r>
              <a:rPr lang="pt-BR" sz="2400" dirty="0" smtClean="0">
                <a:latin typeface="+mj-lt"/>
                <a:cs typeface="Helvetica" panose="020B0604020202020204" pitchFamily="34" charset="0"/>
              </a:rPr>
              <a:t> </a:t>
            </a:r>
            <a:r>
              <a:rPr lang="pt-BR" sz="2400" dirty="0">
                <a:latin typeface="+mj-lt"/>
                <a:cs typeface="Helvetica" panose="020B0604020202020204" pitchFamily="34" charset="0"/>
              </a:rPr>
              <a:t>- </a:t>
            </a:r>
            <a:r>
              <a:rPr lang="pt-BR" sz="2400" i="1" dirty="0" smtClean="0">
                <a:latin typeface="+mj-lt"/>
                <a:cs typeface="Helvetica" panose="020B0604020202020204" pitchFamily="34" charset="0"/>
              </a:rPr>
              <a:t>P</a:t>
            </a:r>
            <a:r>
              <a:rPr lang="pt-BR" sz="2400" baseline="-25000" dirty="0" smtClean="0">
                <a:latin typeface="+mj-lt"/>
                <a:cs typeface="Helvetica" panose="020B0604020202020204" pitchFamily="34" charset="0"/>
              </a:rPr>
              <a:t>N</a:t>
            </a:r>
            <a:r>
              <a:rPr lang="pt-BR" sz="2400" baseline="-46000" dirty="0" smtClean="0">
                <a:latin typeface="+mj-lt"/>
                <a:cs typeface="Helvetica" panose="020B0604020202020204" pitchFamily="34" charset="0"/>
              </a:rPr>
              <a:t>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337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pt-BR" sz="2400" b="1" i="1" dirty="0" smtClean="0">
                <a:latin typeface="+mj-lt"/>
              </a:rPr>
              <a:t>P</a:t>
            </a:r>
            <a:r>
              <a:rPr lang="pt-BR" sz="2400" b="1" baseline="-25000" dirty="0" smtClean="0">
                <a:latin typeface="+mj-lt"/>
              </a:rPr>
              <a:t>O</a:t>
            </a:r>
            <a:r>
              <a:rPr lang="pt-BR" sz="2400" b="1" baseline="-46000" dirty="0" smtClean="0">
                <a:latin typeface="+mj-lt"/>
              </a:rPr>
              <a:t>2</a:t>
            </a:r>
            <a:r>
              <a:rPr lang="pt-BR" sz="2400" b="1" dirty="0" smtClean="0">
                <a:latin typeface="+mj-lt"/>
              </a:rPr>
              <a:t> </a:t>
            </a:r>
            <a:r>
              <a:rPr lang="pt-BR" sz="2400" b="1" dirty="0">
                <a:latin typeface="+mj-lt"/>
              </a:rPr>
              <a:t>= 0.15 atm</a:t>
            </a:r>
            <a:endParaRPr lang="en-US" sz="24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1283382"/>
          </a:xfrm>
        </p:spPr>
        <p:txBody>
          <a:bodyPr/>
          <a:lstStyle/>
          <a:p>
            <a:r>
              <a:rPr lang="en-US" dirty="0" smtClean="0"/>
              <a:t>Partial Pressure of a Gas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Bef>
                <a:spcPts val="432"/>
              </a:spcBef>
            </a:pPr>
            <a:r>
              <a:rPr lang="en-US" sz="2400" dirty="0">
                <a:latin typeface="+mj-lt"/>
              </a:rPr>
              <a:t>What are the relationships between pressure, temperature, and volume of a constant amount of gas?</a:t>
            </a:r>
          </a:p>
          <a:p>
            <a:pPr>
              <a:spcBef>
                <a:spcPts val="432"/>
              </a:spcBef>
            </a:pPr>
            <a:r>
              <a:rPr lang="en-US" sz="2400" dirty="0">
                <a:latin typeface="+mj-lt"/>
              </a:rPr>
              <a:t>How can you use the gas laws to solve problems involving the pressure, temperature, and volume of a constant amount of gas?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8214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842" y="4519783"/>
            <a:ext cx="416170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Equation:</a:t>
            </a:r>
            <a:r>
              <a:rPr lang="en-US" sz="2800" dirty="0"/>
              <a:t> </a:t>
            </a:r>
            <a:r>
              <a:rPr lang="en-US" sz="2800" b="1" i="1" dirty="0">
                <a:latin typeface="Helvetica Light"/>
              </a:rPr>
              <a:t>P</a:t>
            </a:r>
            <a:r>
              <a:rPr lang="en-US" sz="2800" b="1" baseline="-25000" dirty="0">
                <a:latin typeface="Helvetica Light"/>
              </a:rPr>
              <a:t>1</a:t>
            </a:r>
            <a:r>
              <a:rPr lang="en-US" sz="2800" b="1" i="1" dirty="0">
                <a:latin typeface="Helvetica Light"/>
              </a:rPr>
              <a:t>V</a:t>
            </a:r>
            <a:r>
              <a:rPr lang="en-US" sz="2800" b="1" baseline="-25000" dirty="0">
                <a:latin typeface="Helvetica Light"/>
              </a:rPr>
              <a:t>1</a:t>
            </a:r>
            <a:r>
              <a:rPr lang="en-US" sz="2800" b="1" dirty="0">
                <a:latin typeface="Helvetica Light"/>
              </a:rPr>
              <a:t> = </a:t>
            </a:r>
            <a:r>
              <a:rPr lang="en-US" sz="2800" b="1" i="1" dirty="0">
                <a:latin typeface="Helvetica Light"/>
              </a:rPr>
              <a:t>P</a:t>
            </a:r>
            <a:r>
              <a:rPr lang="en-US" sz="2800" b="1" baseline="-25000" dirty="0">
                <a:latin typeface="Helvetica Light"/>
              </a:rPr>
              <a:t>2</a:t>
            </a:r>
            <a:r>
              <a:rPr lang="en-US" sz="2800" b="1" i="1" dirty="0">
                <a:latin typeface="Helvetica Light"/>
              </a:rPr>
              <a:t>V</a:t>
            </a:r>
            <a:r>
              <a:rPr lang="en-US" sz="2800" b="1" baseline="-25000" dirty="0">
                <a:latin typeface="Helvetica Light"/>
              </a:rPr>
              <a:t>2</a:t>
            </a:r>
            <a:r>
              <a:rPr lang="en-US" sz="2800" b="1" dirty="0">
                <a:latin typeface="Helvetica Ligh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Helvetica Light"/>
              </a:rPr>
              <a:t>where </a:t>
            </a:r>
            <a:r>
              <a:rPr lang="en-US" sz="2800" b="1" i="1" dirty="0">
                <a:latin typeface="Helvetica Light"/>
              </a:rPr>
              <a:t>P</a:t>
            </a:r>
            <a:r>
              <a:rPr lang="en-US" sz="2800" b="1" dirty="0">
                <a:latin typeface="Helvetica Light"/>
              </a:rPr>
              <a:t> = pressure and</a:t>
            </a:r>
            <a:r>
              <a:rPr lang="en-US" sz="2800" b="1" i="1" dirty="0">
                <a:latin typeface="Helvetica Light"/>
              </a:rPr>
              <a:t> V </a:t>
            </a:r>
            <a:r>
              <a:rPr lang="en-US" sz="2800" b="1" dirty="0">
                <a:latin typeface="Helvetica Light"/>
              </a:rPr>
              <a:t>= volume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8694" y="2079545"/>
            <a:ext cx="4726406" cy="2122616"/>
          </a:xfrm>
        </p:spPr>
        <p:txBody>
          <a:bodyPr/>
          <a:lstStyle/>
          <a:p>
            <a:r>
              <a:rPr lang="en-US" sz="2400" dirty="0"/>
              <a:t>Pressure goes up, volume goes down; </a:t>
            </a:r>
          </a:p>
          <a:p>
            <a:r>
              <a:rPr lang="en-US" sz="2400" dirty="0"/>
              <a:t>Pressure goes down, volume goes up</a:t>
            </a:r>
            <a:r>
              <a:rPr lang="en-US" dirty="0"/>
              <a:t>.</a:t>
            </a:r>
          </a:p>
        </p:txBody>
      </p:sp>
      <p:pic>
        <p:nvPicPr>
          <p:cNvPr id="1026" name="Picture 2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45" y="3887717"/>
            <a:ext cx="4644813" cy="2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2744" y="2469377"/>
            <a:ext cx="3690945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j-lt"/>
                <a:cs typeface="Helvetica Light"/>
              </a:rPr>
              <a:t>A diver blows a 0.75-L air bubble 10 m under water. As it rises to the surface, the pressure goes from 2.25 </a:t>
            </a:r>
            <a:r>
              <a:rPr lang="en-US" sz="2000" dirty="0" err="1">
                <a:latin typeface="+mj-lt"/>
                <a:cs typeface="Helvetica Light"/>
              </a:rPr>
              <a:t>atm</a:t>
            </a:r>
            <a:r>
              <a:rPr lang="en-US" sz="2000" dirty="0">
                <a:latin typeface="+mj-lt"/>
                <a:cs typeface="Helvetica Light"/>
              </a:rPr>
              <a:t> to 1.03 atm. What will be the volume of air in the bubble at the surface?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52121"/>
              </p:ext>
            </p:extLst>
          </p:nvPr>
        </p:nvGraphicFramePr>
        <p:xfrm>
          <a:off x="602744" y="4922520"/>
          <a:ext cx="3399859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106"/>
                <a:gridCol w="158675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b="1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b="1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0.75 L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800" kern="1200" baseline="-250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=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? L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2.25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atm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1.03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atm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86327" y="2504972"/>
                <a:ext cx="3872751" cy="3296865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14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	</a:t>
                </a: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P</a:t>
                </a:r>
                <a:r>
                  <a:rPr lang="en-US" sz="2000" baseline="-25000" dirty="0">
                    <a:latin typeface="+mj-lt"/>
                    <a:cs typeface="Helvetica" panose="020B0604020202020204" pitchFamily="34" charset="0"/>
                  </a:rPr>
                  <a:t>1</a:t>
                </a: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V</a:t>
                </a:r>
                <a:r>
                  <a:rPr lang="en-US" sz="2000" baseline="-25000" dirty="0">
                    <a:latin typeface="+mj-lt"/>
                    <a:cs typeface="Helvetica" panose="020B0604020202020204" pitchFamily="34" charset="0"/>
                  </a:rPr>
                  <a:t>1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</a:t>
                </a: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 P</a:t>
                </a:r>
                <a:r>
                  <a:rPr lang="en-US" sz="2000" baseline="-25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b="1" i="1" dirty="0">
                    <a:latin typeface="+mj-lt"/>
                    <a:cs typeface="Helvetica" panose="020B0604020202020204" pitchFamily="34" charset="0"/>
                  </a:rPr>
                  <a:t>V</a:t>
                </a:r>
                <a:r>
                  <a:rPr lang="en-US" sz="2000" b="1" baseline="-25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	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2000" b="1" i="1" dirty="0">
                    <a:latin typeface="+mj-lt"/>
                    <a:cs typeface="Helvetica" panose="020B0604020202020204" pitchFamily="34" charset="0"/>
                  </a:rPr>
                  <a:t>	V</a:t>
                </a:r>
                <a:r>
                  <a:rPr lang="en-US" sz="2000" b="1" baseline="-25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 </a:t>
                </a: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V</a:t>
                </a:r>
                <a:r>
                  <a:rPr lang="en-US" sz="2000" baseline="-25000" dirty="0">
                    <a:latin typeface="+mj-lt"/>
                    <a:cs typeface="Helvetica" panose="020B0604020202020204" pitchFamily="34" charset="0"/>
                  </a:rPr>
                  <a:t>1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i="1" dirty="0">
                                <a:latin typeface="+mj-lt"/>
                                <a:cs typeface="Helvetica" panose="020B0604020202020204" pitchFamily="34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latin typeface="+mj-lt"/>
                                <a:cs typeface="Helvetica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i="1" dirty="0">
                                <a:latin typeface="+mj-lt"/>
                                <a:cs typeface="Helvetica" panose="020B0604020202020204" pitchFamily="34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latin typeface="+mj-lt"/>
                                <a:cs typeface="Helvetica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	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2000" b="1" i="1" dirty="0">
                    <a:latin typeface="+mj-lt"/>
                    <a:cs typeface="Helvetica" panose="020B0604020202020204" pitchFamily="34" charset="0"/>
                  </a:rPr>
                  <a:t>	V</a:t>
                </a:r>
                <a:r>
                  <a:rPr lang="en-US" sz="2000" b="1" baseline="-25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 0.75 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2.25 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atm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1.03 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atm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:endParaRPr lang="en-US" sz="2000" dirty="0">
                  <a:solidFill>
                    <a:srgbClr val="FF0337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 marL="285750" indent="-28575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FF0000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	</a:t>
                </a:r>
                <a:r>
                  <a:rPr lang="en-US" sz="2000" b="1" i="1" dirty="0">
                    <a:latin typeface="+mj-lt"/>
                    <a:cs typeface="Helvetica" panose="020B0604020202020204" pitchFamily="34" charset="0"/>
                  </a:rPr>
                  <a:t>V</a:t>
                </a:r>
                <a:r>
                  <a:rPr lang="en-US" sz="2000" b="1" baseline="-25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 0.75 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2.25 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atm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1.03 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atm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1.6 L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7" y="2504972"/>
                <a:ext cx="3872751" cy="3296865"/>
              </a:xfrm>
              <a:prstGeom prst="rect">
                <a:avLst/>
              </a:prstGeom>
              <a:blipFill rotWithShape="0">
                <a:blip r:embed="rId3"/>
                <a:stretch>
                  <a:fillRect t="-1109" r="-3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How </a:t>
            </a:r>
            <a:r>
              <a:rPr lang="en-US" sz="2000" dirty="0">
                <a:latin typeface="+mj-lt"/>
              </a:rPr>
              <a:t>is the kinetic-molecular theory used to explain the behavior of gases?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Why does mass affect the rates of diffusion and effusion?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How is gas pressure measured and how is the partial pressure of a gas calculated?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626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960" y="3210560"/>
            <a:ext cx="790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>
              <a:latin typeface="Helvetica Ligh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Charles’s Law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9997" y="1333516"/>
            <a:ext cx="8334002" cy="363651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Helvetica"/>
              </a:rPr>
              <a:t>As temperature increases, so does the volume of gas when the amount of gas and pressure do not change.</a:t>
            </a:r>
          </a:p>
          <a:p>
            <a:r>
              <a:rPr lang="en-US" sz="2400" dirty="0">
                <a:latin typeface="+mj-lt"/>
              </a:rPr>
              <a:t>Kinetic-molecular theory explains this property.</a:t>
            </a:r>
          </a:p>
        </p:txBody>
      </p:sp>
      <p:pic>
        <p:nvPicPr>
          <p:cNvPr id="2050" name="Picture 2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1" y="4068131"/>
            <a:ext cx="3852862" cy="269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960" y="3210560"/>
            <a:ext cx="790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>
              <a:latin typeface="Helvetica Light"/>
            </a:endParaRPr>
          </a:p>
        </p:txBody>
      </p:sp>
      <p:pic>
        <p:nvPicPr>
          <p:cNvPr id="13" name="Picture 6" descr="char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8" y="3077955"/>
            <a:ext cx="2419833" cy="20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4960" y="3925802"/>
            <a:ext cx="739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</a:pPr>
            <a:endParaRPr lang="en-US" altLang="en-US" dirty="0">
              <a:latin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Charles’s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227" y="3000375"/>
            <a:ext cx="4247775" cy="285842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  <a:cs typeface="Helvetica"/>
              </a:rPr>
              <a:t>Charles’s law </a:t>
            </a:r>
            <a:r>
              <a:rPr lang="en-US" sz="2400" dirty="0">
                <a:latin typeface="+mj-lt"/>
                <a:cs typeface="Helvetica"/>
              </a:rPr>
              <a:t>states that the volume of a given amount of gas is directly proportional to its kelvin temperature at constant pressure.</a:t>
            </a:r>
          </a:p>
        </p:txBody>
      </p:sp>
    </p:spTree>
    <p:extLst>
      <p:ext uri="{BB962C8B-B14F-4D97-AF65-F5344CB8AC3E}">
        <p14:creationId xmlns:p14="http://schemas.microsoft.com/office/powerpoint/2010/main" val="20738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362200"/>
            <a:ext cx="3850640" cy="1859280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j-lt"/>
                <a:cs typeface="Helvetica Light"/>
              </a:rPr>
              <a:t>A helium balloon in a closed car occupies a volume of 2.32 L at 40.0°C. If the car is parked on a hot day and the temperature inside rises to 75.0°C, what is the new volume of the balloon, assuming the pressure remains constant?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22005"/>
              </p:ext>
            </p:extLst>
          </p:nvPr>
        </p:nvGraphicFramePr>
        <p:xfrm>
          <a:off x="457202" y="5019040"/>
          <a:ext cx="354540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722"/>
                <a:gridCol w="165467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40.0°C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600" baseline="-25000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=</a:t>
                      </a:r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? L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2.32 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75.0°C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08585" y="2362202"/>
            <a:ext cx="3843766" cy="11695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i="1" dirty="0">
                <a:latin typeface="+mj-lt"/>
                <a:cs typeface="Helvetica" panose="020B0604020202020204" pitchFamily="34" charset="0"/>
              </a:rPr>
              <a:t>T</a:t>
            </a:r>
            <a:r>
              <a:rPr lang="de-DE" sz="2000" baseline="-25000" dirty="0">
                <a:latin typeface="+mj-lt"/>
                <a:cs typeface="Helvetica" panose="020B0604020202020204" pitchFamily="34" charset="0"/>
              </a:rPr>
              <a:t>K</a:t>
            </a:r>
            <a:r>
              <a:rPr lang="de-DE" sz="2000" dirty="0">
                <a:latin typeface="+mj-lt"/>
                <a:cs typeface="Helvetica" panose="020B0604020202020204" pitchFamily="34" charset="0"/>
              </a:rPr>
              <a:t> = 273 + </a:t>
            </a:r>
            <a:r>
              <a:rPr lang="de-DE" sz="2000" i="1" dirty="0">
                <a:latin typeface="+mj-lt"/>
                <a:cs typeface="Helvetica" panose="020B0604020202020204" pitchFamily="34" charset="0"/>
              </a:rPr>
              <a:t>T</a:t>
            </a:r>
            <a:r>
              <a:rPr lang="de-DE" sz="2000" baseline="-25000" dirty="0">
                <a:latin typeface="+mj-lt"/>
                <a:cs typeface="Helvetica" panose="020B0604020202020204" pitchFamily="34" charset="0"/>
              </a:rPr>
              <a:t>C</a:t>
            </a:r>
            <a:endParaRPr lang="en-US" sz="2000" baseline="-25000" dirty="0">
              <a:latin typeface="+mj-lt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i="1" dirty="0">
                <a:latin typeface="+mj-lt"/>
                <a:cs typeface="Helvetica" panose="020B0604020202020204" pitchFamily="34" charset="0"/>
              </a:rPr>
              <a:t>	T </a:t>
            </a:r>
            <a:r>
              <a:rPr lang="de-DE" sz="2000" baseline="-25000" dirty="0">
                <a:latin typeface="+mj-lt"/>
                <a:cs typeface="Helvetica" panose="020B0604020202020204" pitchFamily="34" charset="0"/>
              </a:rPr>
              <a:t>1</a:t>
            </a:r>
            <a:r>
              <a:rPr lang="de-DE" sz="2000" dirty="0">
                <a:latin typeface="+mj-lt"/>
                <a:cs typeface="Helvetica" panose="020B0604020202020204" pitchFamily="34" charset="0"/>
              </a:rPr>
              <a:t> = 273 + 40.0°C = 313.0 K</a:t>
            </a:r>
            <a:endParaRPr lang="en-US" sz="2000" dirty="0">
              <a:solidFill>
                <a:srgbClr val="FF0337"/>
              </a:solidFill>
              <a:latin typeface="+mj-lt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FF0337"/>
                </a:solidFill>
                <a:latin typeface="+mj-lt"/>
                <a:cs typeface="Helvetica" panose="020B0604020202020204" pitchFamily="34" charset="0"/>
              </a:rPr>
              <a:t>	</a:t>
            </a:r>
            <a:r>
              <a:rPr lang="de-DE" sz="2000" i="1" dirty="0">
                <a:latin typeface="+mj-lt"/>
                <a:cs typeface="Helvetica" panose="020B0604020202020204" pitchFamily="34" charset="0"/>
              </a:rPr>
              <a:t>T</a:t>
            </a:r>
            <a:r>
              <a:rPr lang="de-DE" sz="2000" baseline="-25000" dirty="0">
                <a:latin typeface="+mj-lt"/>
                <a:cs typeface="Helvetica" panose="020B0604020202020204" pitchFamily="34" charset="0"/>
              </a:rPr>
              <a:t>2</a:t>
            </a:r>
            <a:r>
              <a:rPr lang="de-DE" sz="2000" dirty="0">
                <a:latin typeface="+mj-lt"/>
                <a:cs typeface="Helvetica" panose="020B0604020202020204" pitchFamily="34" charset="0"/>
              </a:rPr>
              <a:t> = 273 + 75.0°C = 348.0 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Charles’s Law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689" y="3943544"/>
                <a:ext cx="4572000" cy="26371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  <a:cs typeface="Helvetica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+mj-lt"/>
                            <a:cs typeface="Helvetica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+mj-lt"/>
                            <a:cs typeface="Helvetica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1" dirty="0">
                            <a:latin typeface="+mj-lt"/>
                            <a:cs typeface="Helvetica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latin typeface="+mj-lt"/>
                            <a:cs typeface="Helvetica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+mj-lt"/>
                            <a:cs typeface="Helvetica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		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  <a:sym typeface="Wingdings" panose="05000000000000000000" pitchFamily="2" charset="2"/>
                  </a:rPr>
                  <a:t>	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i="1" dirty="0">
                        <a:latin typeface="+mj-lt"/>
                        <a:cs typeface="Helvetica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 b="1" baseline="-25000" dirty="0">
                        <a:latin typeface="+mj-lt"/>
                        <a:cs typeface="Helvetica" panose="020B0604020202020204" pitchFamily="34" charset="0"/>
                      </a:rPr>
                      <m:t>2 </m:t>
                    </m:r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1" dirty="0">
                        <a:latin typeface="+mj-lt"/>
                        <a:cs typeface="Helvetica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 baseline="-25000" dirty="0">
                        <a:latin typeface="+mj-lt"/>
                        <a:cs typeface="Helvetica" panose="020B0604020202020204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+mj-lt"/>
                            <a:cs typeface="Helvetica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+mj-lt"/>
                            <a:cs typeface="Helvetica" panose="020B0604020202020204" pitchFamily="34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000" baseline="-25000" dirty="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endParaRPr lang="fr-FR" sz="2000" dirty="0"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  <a:cs typeface="Helvetica" panose="020B0604020202020204" pitchFamily="34" charset="0"/>
                  </a:rPr>
                  <a:t>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b="1" i="1" dirty="0">
                    <a:latin typeface="+mj-lt"/>
                    <a:cs typeface="Helvetica" panose="020B0604020202020204" pitchFamily="34" charset="0"/>
                  </a:rPr>
                  <a:t>V</a:t>
                </a:r>
                <a:r>
                  <a:rPr lang="en-US" sz="2000" b="1" baseline="-25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 2.32 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348.0 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313.0 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K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000" dirty="0">
                  <a:solidFill>
                    <a:srgbClr val="FF0337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b="1" i="1" dirty="0">
                    <a:latin typeface="+mj-lt"/>
                    <a:cs typeface="Helvetica" panose="020B0604020202020204" pitchFamily="34" charset="0"/>
                  </a:rPr>
                  <a:t>V</a:t>
                </a:r>
                <a:r>
                  <a:rPr lang="en-US" sz="2000" b="1" baseline="-25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2.32 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348.0 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313.0 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K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000" dirty="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2.58 L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89" y="3943544"/>
                <a:ext cx="4572000" cy="2637197"/>
              </a:xfrm>
              <a:prstGeom prst="rect">
                <a:avLst/>
              </a:prstGeo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0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8" name="Picture 15" descr="g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0" y="2355994"/>
            <a:ext cx="2412710" cy="20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Gay-Lussac’s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9" y="3551025"/>
            <a:ext cx="7524003" cy="3636510"/>
          </a:xfrm>
        </p:spPr>
        <p:txBody>
          <a:bodyPr>
            <a:normAutofit/>
          </a:bodyPr>
          <a:lstStyle/>
          <a:p>
            <a:r>
              <a:rPr lang="en-US" sz="2400" b="1" dirty="0">
                <a:cs typeface="Helvetica"/>
              </a:rPr>
              <a:t>Gay-Lussac’s law </a:t>
            </a:r>
            <a:r>
              <a:rPr lang="en-US" sz="2400" dirty="0">
                <a:cs typeface="Helvetica"/>
              </a:rPr>
              <a:t>states that the pressure of a fixed amount of gas varies directly with the kelvin temperature when the volume remains constant.</a:t>
            </a:r>
          </a:p>
        </p:txBody>
      </p:sp>
    </p:spTree>
    <p:extLst>
      <p:ext uri="{BB962C8B-B14F-4D97-AF65-F5344CB8AC3E}">
        <p14:creationId xmlns:p14="http://schemas.microsoft.com/office/powerpoint/2010/main" val="30609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199" y="2343152"/>
            <a:ext cx="3800476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  <a:cs typeface="Helvetica Light"/>
              </a:rPr>
              <a:t>The </a:t>
            </a:r>
            <a:r>
              <a:rPr lang="en-US" sz="2000" dirty="0">
                <a:latin typeface="+mj-lt"/>
                <a:cs typeface="Helvetica Light"/>
              </a:rPr>
              <a:t>pressure of the oxygen gas inside a canister is 5.00 </a:t>
            </a:r>
            <a:r>
              <a:rPr lang="en-US" sz="2000" dirty="0" err="1">
                <a:latin typeface="+mj-lt"/>
                <a:cs typeface="Helvetica Light"/>
              </a:rPr>
              <a:t>atm</a:t>
            </a:r>
            <a:r>
              <a:rPr lang="en-US" sz="2000" dirty="0">
                <a:latin typeface="+mj-lt"/>
                <a:cs typeface="Helvetica Light"/>
              </a:rPr>
              <a:t> at 25.0°C. The canister is located at a camp high on Mount Everest. If the temperature there falls to -10.0°C, what is the new pressure inside the canister?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52020"/>
              </p:ext>
            </p:extLst>
          </p:nvPr>
        </p:nvGraphicFramePr>
        <p:xfrm>
          <a:off x="457199" y="4928556"/>
          <a:ext cx="339985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106"/>
                <a:gridCol w="1586753"/>
              </a:tblGrid>
              <a:tr h="2336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8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5.00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atm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en-US" sz="1800" kern="1200" baseline="-250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= ? </a:t>
                      </a:r>
                      <a:r>
                        <a:rPr lang="en-US" sz="1800" kern="1200" dirty="0" err="1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atm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8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25.0°C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4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-10.0°C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50581" y="2382419"/>
            <a:ext cx="4237925" cy="11695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smtClean="0">
                <a:latin typeface="+mj-lt"/>
                <a:cs typeface="Helvetica" panose="020B0604020202020204" pitchFamily="34" charset="0"/>
              </a:rPr>
              <a:t>T</a:t>
            </a:r>
            <a:r>
              <a:rPr lang="en-US" sz="2000" baseline="-25000" dirty="0" smtClean="0">
                <a:latin typeface="+mj-lt"/>
                <a:cs typeface="Helvetica" panose="020B0604020202020204" pitchFamily="34" charset="0"/>
              </a:rPr>
              <a:t>K</a:t>
            </a:r>
            <a:r>
              <a:rPr lang="en-US" sz="2000" dirty="0" smtClean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= 273 + 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T</a:t>
            </a:r>
            <a:r>
              <a:rPr lang="en-US" sz="2000" baseline="-25000" dirty="0">
                <a:latin typeface="+mj-lt"/>
                <a:cs typeface="Helvetica" panose="020B0604020202020204" pitchFamily="34" charset="0"/>
              </a:rPr>
              <a:t>C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+mj-lt"/>
                <a:cs typeface="Helvetica" panose="020B0604020202020204" pitchFamily="34" charset="0"/>
              </a:rPr>
              <a:t>	T</a:t>
            </a:r>
            <a:r>
              <a:rPr lang="en-US" sz="2000" baseline="-25000" dirty="0">
                <a:latin typeface="+mj-lt"/>
                <a:cs typeface="Helvetica" panose="020B0604020202020204" pitchFamily="34" charset="0"/>
              </a:rPr>
              <a:t>1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 = 273 + 25.0°C = 298.0 K 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+mj-lt"/>
                <a:cs typeface="Helvetica" panose="020B0604020202020204" pitchFamily="34" charset="0"/>
              </a:rPr>
              <a:t>	T</a:t>
            </a:r>
            <a:r>
              <a:rPr lang="en-US" sz="2000" baseline="-25000" dirty="0">
                <a:latin typeface="+mj-lt"/>
                <a:cs typeface="Helvetica" panose="020B0604020202020204" pitchFamily="34" charset="0"/>
              </a:rPr>
              <a:t>2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 = 273 + (-10.0°C) = 263.0 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Gay-Lussac’s Law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1999" y="4163161"/>
                <a:ext cx="4572001" cy="2373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  <a:cs typeface="Helvetica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+mj-lt"/>
                            <a:cs typeface="Helvetica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+mj-lt"/>
                            <a:cs typeface="Helvetica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</a:t>
                </a: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1" dirty="0">
                            <a:latin typeface="+mj-lt"/>
                            <a:cs typeface="Helvetica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latin typeface="+mj-lt"/>
                            <a:cs typeface="Helvetica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+mj-lt"/>
                            <a:cs typeface="Helvetica" panose="020B060402020202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000" baseline="-25000" dirty="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</a:rPr>
                  <a:t>		</a:t>
                </a:r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  <a:sym typeface="Wingdings" panose="05000000000000000000" pitchFamily="2" charset="2"/>
                  </a:rPr>
                  <a:t>		</a:t>
                </a:r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</a:rPr>
                  <a:t>P</a:t>
                </a:r>
                <a:r>
                  <a:rPr lang="en-US" sz="2000" b="1" baseline="-25000" dirty="0" smtClean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P</a:t>
                </a:r>
                <a:r>
                  <a:rPr lang="en-US" sz="2000" baseline="-25000" dirty="0">
                    <a:latin typeface="+mj-lt"/>
                    <a:cs typeface="Helvetica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i="1" dirty="0">
                                <a:latin typeface="+mj-lt"/>
                                <a:cs typeface="Helvetica" panose="020B0604020202020204" pitchFamily="34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latin typeface="+mj-lt"/>
                                <a:cs typeface="Helvetica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i="1" dirty="0">
                                <a:latin typeface="+mj-lt"/>
                                <a:cs typeface="Helvetica" panose="020B0604020202020204" pitchFamily="34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latin typeface="+mj-lt"/>
                                <a:cs typeface="Helvetica" panose="020B0604020202020204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 </a:t>
                </a:r>
                <a:endParaRPr lang="en-US" sz="2000" dirty="0">
                  <a:latin typeface="+mj-lt"/>
                  <a:cs typeface="Helvetica" panose="020B0604020202020204" pitchFamily="34" charset="0"/>
                </a:endParaRPr>
              </a:p>
              <a:p>
                <a:endParaRPr lang="en-US" sz="2000" b="1" i="1" dirty="0">
                  <a:latin typeface="+mj-lt"/>
                  <a:cs typeface="Helvetica" panose="020B0604020202020204" pitchFamily="34" charset="0"/>
                </a:endParaRPr>
              </a:p>
              <a:p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</a:rPr>
                  <a:t>P</a:t>
                </a:r>
                <a:r>
                  <a:rPr lang="en-US" sz="2000" b="1" baseline="-25000" dirty="0" smtClean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5.00 </a:t>
                </a:r>
                <a:r>
                  <a:rPr lang="en-US" sz="2000" dirty="0" err="1">
                    <a:latin typeface="+mj-lt"/>
                    <a:cs typeface="Helvetica" panose="020B0604020202020204" pitchFamily="34" charset="0"/>
                  </a:rPr>
                  <a:t>atm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263.0 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298.0 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K</m:t>
                            </m:r>
                          </m:den>
                        </m:f>
                      </m:e>
                    </m:d>
                  </m:oMath>
                </a14:m>
                <a:endParaRPr lang="en-US" sz="2000" b="1" i="1" dirty="0" smtClean="0">
                  <a:latin typeface="+mj-lt"/>
                  <a:cs typeface="Helvetica" panose="020B0604020202020204" pitchFamily="34" charset="0"/>
                </a:endParaRPr>
              </a:p>
              <a:p>
                <a:endParaRPr lang="en-US" sz="2000" b="1" i="1" dirty="0">
                  <a:latin typeface="+mj-lt"/>
                  <a:cs typeface="Helvetica" panose="020B0604020202020204" pitchFamily="34" charset="0"/>
                </a:endParaRPr>
              </a:p>
              <a:p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</a:rPr>
                  <a:t>P</a:t>
                </a:r>
                <a:r>
                  <a:rPr lang="en-US" sz="2000" b="1" baseline="-25000" dirty="0" smtClean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sz="2000" b="1" dirty="0" smtClean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5.00 </a:t>
                </a:r>
                <a:r>
                  <a:rPr lang="en-US" sz="2000" dirty="0" err="1">
                    <a:latin typeface="+mj-lt"/>
                    <a:cs typeface="Helvetica" panose="020B0604020202020204" pitchFamily="34" charset="0"/>
                  </a:rPr>
                  <a:t>atm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263.0 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+mj-lt"/>
                                <a:cs typeface="Helvetica" panose="020B0604020202020204" pitchFamily="34" charset="0"/>
                              </a:rPr>
                              <m:t>298.0 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K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000" dirty="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4.41 </a:t>
                </a:r>
                <a:r>
                  <a:rPr lang="en-US" sz="2000" b="1" dirty="0" err="1">
                    <a:latin typeface="+mj-lt"/>
                    <a:cs typeface="Helvetica" panose="020B0604020202020204" pitchFamily="34" charset="0"/>
                  </a:rPr>
                  <a:t>atm</a:t>
                </a:r>
                <a:endParaRPr lang="en-US" sz="2000" b="1" dirty="0">
                  <a:solidFill>
                    <a:srgbClr val="FF0337"/>
                  </a:solidFill>
                  <a:latin typeface="+mj-lt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163161"/>
                <a:ext cx="4572001" cy="2373535"/>
              </a:xfrm>
              <a:prstGeom prst="rect">
                <a:avLst/>
              </a:prstGeom>
              <a:blipFill rotWithShape="0"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1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7" descr="combined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03" y="4012479"/>
            <a:ext cx="3663136" cy="21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8" y="2016713"/>
            <a:ext cx="7524003" cy="222112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Helvetica"/>
              </a:rPr>
              <a:t>The</a:t>
            </a:r>
            <a:r>
              <a:rPr lang="en-US" sz="2400" b="1" dirty="0">
                <a:latin typeface="+mj-lt"/>
                <a:cs typeface="Helvetica"/>
              </a:rPr>
              <a:t> combined gas law </a:t>
            </a:r>
            <a:r>
              <a:rPr lang="en-US" sz="2400" dirty="0">
                <a:latin typeface="+mj-lt"/>
                <a:cs typeface="Helvetica"/>
              </a:rPr>
              <a:t>states the relationship among pressure, temperature, and volume of a fixed amount of gas.</a:t>
            </a:r>
          </a:p>
        </p:txBody>
      </p:sp>
    </p:spTree>
    <p:extLst>
      <p:ext uri="{BB962C8B-B14F-4D97-AF65-F5344CB8AC3E}">
        <p14:creationId xmlns:p14="http://schemas.microsoft.com/office/powerpoint/2010/main" val="12029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Gas Laws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1" y="2185990"/>
            <a:ext cx="3829050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+mj-lt"/>
                <a:cs typeface="Helvetica Light"/>
              </a:rPr>
              <a:t> </a:t>
            </a:r>
            <a:r>
              <a:rPr lang="en-US" sz="2000" dirty="0" smtClean="0">
                <a:latin typeface="+mj-lt"/>
                <a:cs typeface="Helvetica" panose="020B0604020202020204" pitchFamily="34" charset="0"/>
              </a:rPr>
              <a:t>A 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gas at 110 </a:t>
            </a:r>
            <a:r>
              <a:rPr lang="en-US" sz="2000" dirty="0" err="1">
                <a:latin typeface="+mj-lt"/>
                <a:cs typeface="Helvetica" panose="020B0604020202020204" pitchFamily="34" charset="0"/>
              </a:rPr>
              <a:t>kPa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 and 30.0°C fills a flexible container with an initial volume of 2.00 L. If the temperature is raised to 80.0°C and the pressure increases to 440 </a:t>
            </a:r>
            <a:r>
              <a:rPr lang="en-US" sz="2000" dirty="0" err="1">
                <a:latin typeface="+mj-lt"/>
                <a:cs typeface="Helvetica" panose="020B0604020202020204" pitchFamily="34" charset="0"/>
              </a:rPr>
              <a:t>kPa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, what is the new volume?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04056"/>
              </p:ext>
            </p:extLst>
          </p:nvPr>
        </p:nvGraphicFramePr>
        <p:xfrm>
          <a:off x="1172140" y="4412539"/>
          <a:ext cx="339985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106"/>
                <a:gridCol w="158675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110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kPa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600" kern="1200" baseline="-250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= 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? 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050">
                <a:tc>
                  <a:txBody>
                    <a:bodyPr/>
                    <a:lstStyle/>
                    <a:p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440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kPa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2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30.0ºC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80.0ºC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2.00 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57725" y="2134573"/>
            <a:ext cx="3872752" cy="11695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0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= 273 + TC</a:t>
            </a:r>
            <a:endParaRPr lang="en-US" sz="2000" dirty="0">
              <a:solidFill>
                <a:srgbClr val="FF033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0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= 273 + 30.0°C = 303.0 K </a:t>
            </a:r>
            <a:endParaRPr lang="en-US" sz="2000" dirty="0">
              <a:solidFill>
                <a:srgbClr val="FF033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0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= 273 + 80.0°C = 353.0 K </a:t>
            </a:r>
            <a:endParaRPr lang="en-US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Gas Law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57725" y="3568479"/>
                <a:ext cx="4222523" cy="297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2 </m:t>
                        </m:r>
                      </m:den>
                    </m:f>
                    <m:r>
                      <a:rPr lang="en-US" sz="2000" b="0" i="0" baseline="-25000" dirty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b="1" i="1" dirty="0" smtClean="0">
                    <a:latin typeface="Helvetica" panose="020B0604020202020204" pitchFamily="34" charset="0"/>
                    <a:cs typeface="Helvetica" panose="020B0604020202020204" pitchFamily="34" charset="0"/>
                    <a:sym typeface="Wingdings" panose="05000000000000000000" pitchFamily="2" charset="2"/>
                  </a:rPr>
                  <a:t>  </a:t>
                </a:r>
                <a:r>
                  <a:rPr lang="en-US" sz="2000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V</a:t>
                </a:r>
                <a:r>
                  <a:rPr lang="en-US" sz="2000" b="1" baseline="-25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= </a:t>
                </a:r>
                <a:r>
                  <a:rPr lang="en-US" sz="20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V</a:t>
                </a:r>
                <a:r>
                  <a:rPr lang="en-US" sz="2000" baseline="-25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i="1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i="1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i="1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i="1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sz="20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000" b="1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V</a:t>
                </a:r>
                <a:r>
                  <a:rPr lang="en-US" sz="2000" b="1" baseline="-25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= 2.00 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110 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kPa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440 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kPa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353.0 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303.0 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K</m:t>
                            </m:r>
                          </m:den>
                        </m:f>
                      </m:e>
                    </m:d>
                  </m:oMath>
                </a14:m>
                <a:endParaRPr lang="en-US" sz="2000" b="1" i="1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000" b="1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V</a:t>
                </a:r>
                <a:r>
                  <a:rPr lang="en-US" sz="2000" b="1" baseline="-25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= 2.00 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110 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kPa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440 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kPa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353.0 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303.0 </m:t>
                            </m:r>
                            <m:r>
                              <m:rPr>
                                <m:nor/>
                              </m:rPr>
                              <a:rPr lang="en-US" sz="2000" strike="sngStrike" dirty="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K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= </a:t>
                </a:r>
                <a:r>
                  <a:rPr lang="en-US" sz="20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0.58 L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25" y="3568479"/>
                <a:ext cx="4222523" cy="2979470"/>
              </a:xfrm>
              <a:prstGeom prst="rect">
                <a:avLst/>
              </a:prstGeom>
              <a:blipFill rotWithShape="0">
                <a:blip r:embed="rId2"/>
                <a:stretch>
                  <a:fillRect l="-1443" r="-144" b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Bef>
                <a:spcPts val="432"/>
              </a:spcBef>
            </a:pPr>
            <a:r>
              <a:rPr lang="en-US" sz="2400" dirty="0">
                <a:latin typeface="+mj-lt"/>
              </a:rPr>
              <a:t>How does Avogadro’s principle relate the number of particles of gas to the gas’s volume?</a:t>
            </a:r>
          </a:p>
          <a:p>
            <a:pPr>
              <a:spcBef>
                <a:spcPts val="432"/>
              </a:spcBef>
            </a:pPr>
            <a:r>
              <a:rPr lang="en-US" sz="2400" dirty="0">
                <a:latin typeface="+mj-lt"/>
              </a:rPr>
              <a:t>How is the amount of gas present related to its pressure, temperature, and volume by the ideal gas law?</a:t>
            </a:r>
          </a:p>
          <a:p>
            <a:pPr>
              <a:spcBef>
                <a:spcPts val="432"/>
              </a:spcBef>
            </a:pPr>
            <a:r>
              <a:rPr lang="en-US" sz="2400" dirty="0">
                <a:latin typeface="+mj-lt"/>
              </a:rPr>
              <a:t>What are the properties of real gases and of ideal gases?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724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2" name="Picture 10" descr="C14-06-08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7" y="3650458"/>
            <a:ext cx="6329203" cy="25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Avogadro’s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9" y="2228850"/>
            <a:ext cx="7524003" cy="142160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Helvetica Light"/>
                <a:cs typeface="Helvetica"/>
              </a:rPr>
              <a:t>Avogadro’s principle </a:t>
            </a:r>
            <a:r>
              <a:rPr lang="en-US" sz="2400" dirty="0">
                <a:latin typeface="Helvetica Light"/>
                <a:cs typeface="Helvetica"/>
              </a:rPr>
              <a:t>states that equal volumes of gases at the same temperature and pressure contain equal numbers of particles.</a:t>
            </a:r>
          </a:p>
        </p:txBody>
      </p:sp>
    </p:spTree>
    <p:extLst>
      <p:ext uri="{BB962C8B-B14F-4D97-AF65-F5344CB8AC3E}">
        <p14:creationId xmlns:p14="http://schemas.microsoft.com/office/powerpoint/2010/main" val="26706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Avogadro’s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elvetica Light"/>
                <a:cs typeface="Helvetica"/>
              </a:rPr>
              <a:t>The </a:t>
            </a:r>
            <a:r>
              <a:rPr lang="en-US" sz="2800" b="1" dirty="0">
                <a:latin typeface="Helvetica Light"/>
                <a:cs typeface="Helvetica"/>
              </a:rPr>
              <a:t>molar volume </a:t>
            </a:r>
            <a:r>
              <a:rPr lang="en-US" sz="2800" dirty="0">
                <a:latin typeface="Helvetica Light"/>
                <a:cs typeface="Helvetica"/>
              </a:rPr>
              <a:t>of a gas is the volume 1 </a:t>
            </a:r>
            <a:r>
              <a:rPr lang="en-US" sz="2800" dirty="0" err="1">
                <a:latin typeface="Helvetica Light"/>
                <a:cs typeface="Helvetica"/>
              </a:rPr>
              <a:t>mol</a:t>
            </a:r>
            <a:r>
              <a:rPr lang="en-US" sz="2800" dirty="0">
                <a:latin typeface="Helvetica Light"/>
                <a:cs typeface="Helvetica"/>
              </a:rPr>
              <a:t> occupies at 0.00°C and 1.00 </a:t>
            </a:r>
            <a:r>
              <a:rPr lang="en-US" sz="2800" dirty="0" err="1">
                <a:latin typeface="Helvetica Light"/>
                <a:cs typeface="Helvetica"/>
              </a:rPr>
              <a:t>atm</a:t>
            </a:r>
            <a:r>
              <a:rPr lang="en-US" sz="2800" dirty="0">
                <a:latin typeface="Helvetica Light"/>
                <a:cs typeface="Helvetica"/>
              </a:rPr>
              <a:t> of pressure.</a:t>
            </a:r>
          </a:p>
          <a:p>
            <a:r>
              <a:rPr lang="en-US" sz="2800" dirty="0">
                <a:latin typeface="Helvetica Light"/>
              </a:rPr>
              <a:t>0.00°C and 1.00 </a:t>
            </a:r>
            <a:r>
              <a:rPr lang="en-US" sz="2800" dirty="0" err="1">
                <a:latin typeface="Helvetica Light"/>
              </a:rPr>
              <a:t>atm</a:t>
            </a:r>
            <a:r>
              <a:rPr lang="en-US" sz="2800" dirty="0">
                <a:latin typeface="Helvetica Light"/>
              </a:rPr>
              <a:t> are called </a:t>
            </a:r>
            <a:r>
              <a:rPr lang="en-US" sz="2800" b="1" dirty="0">
                <a:latin typeface="Helvetica Light"/>
              </a:rPr>
              <a:t>standard temperature and pressure (STP)</a:t>
            </a:r>
            <a:r>
              <a:rPr lang="en-US" sz="2800" dirty="0">
                <a:latin typeface="Helvetica Light"/>
              </a:rPr>
              <a:t>.</a:t>
            </a:r>
          </a:p>
          <a:p>
            <a:pPr lvl="1"/>
            <a:r>
              <a:rPr lang="en-US" sz="2400" dirty="0">
                <a:latin typeface="Helvetica Light"/>
              </a:rPr>
              <a:t>At STP, 1 </a:t>
            </a:r>
            <a:r>
              <a:rPr lang="en-US" sz="2400" dirty="0" err="1">
                <a:latin typeface="Helvetica Light"/>
              </a:rPr>
              <a:t>mol</a:t>
            </a:r>
            <a:r>
              <a:rPr lang="en-US" sz="2400" dirty="0">
                <a:latin typeface="Helvetica Light"/>
              </a:rPr>
              <a:t> of gas occupies 22.4 L.</a:t>
            </a:r>
          </a:p>
        </p:txBody>
      </p:sp>
    </p:spTree>
    <p:extLst>
      <p:ext uri="{BB962C8B-B14F-4D97-AF65-F5344CB8AC3E}">
        <p14:creationId xmlns:p14="http://schemas.microsoft.com/office/powerpoint/2010/main" val="36872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Kinetic-Molecular Theory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r>
              <a:rPr lang="en-US" sz="2400" dirty="0" smtClean="0">
                <a:latin typeface="+mj-lt"/>
              </a:rPr>
              <a:t>Explains </a:t>
            </a:r>
            <a:r>
              <a:rPr lang="en-US" sz="2400" dirty="0">
                <a:latin typeface="+mj-lt"/>
              </a:rPr>
              <a:t>the different properties of solids, liquids, and gases. 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Atomic composition affects chemical properties. </a:t>
            </a:r>
          </a:p>
          <a:p>
            <a:pPr lvl="1"/>
            <a:r>
              <a:rPr lang="en-US" sz="2000" dirty="0" smtClean="0">
                <a:latin typeface="+mj-lt"/>
              </a:rPr>
              <a:t>Atomic </a:t>
            </a:r>
            <a:r>
              <a:rPr lang="en-US" sz="2000" dirty="0">
                <a:latin typeface="+mj-lt"/>
              </a:rPr>
              <a:t>composition also affects physical properties</a:t>
            </a:r>
            <a:r>
              <a:rPr lang="en-US" sz="2000" dirty="0" smtClean="0">
                <a:latin typeface="+mj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Describes the </a:t>
            </a:r>
            <a:r>
              <a:rPr lang="en-US" sz="2400" dirty="0">
                <a:latin typeface="+mj-lt"/>
              </a:rPr>
              <a:t>behavior of matter in terms of particles in motion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075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271715"/>
            <a:ext cx="3535680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+mj-lt"/>
                <a:cs typeface="Helvetica" panose="020B0604020202020204" pitchFamily="34" charset="0"/>
              </a:rPr>
              <a:t>The 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main component of natural gas used for home heating and cooking is methane (CH</a:t>
            </a:r>
            <a:r>
              <a:rPr lang="en-US" sz="2000" baseline="-25000" dirty="0">
                <a:latin typeface="+mj-lt"/>
                <a:cs typeface="Helvetica" panose="020B0604020202020204" pitchFamily="34" charset="0"/>
              </a:rPr>
              <a:t>4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). Calculate the volume that 2.00 kg of methane gas will occupy at STP.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71551"/>
              </p:ext>
            </p:extLst>
          </p:nvPr>
        </p:nvGraphicFramePr>
        <p:xfrm>
          <a:off x="371894" y="4710170"/>
          <a:ext cx="354718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671"/>
                <a:gridCol w="1655509"/>
              </a:tblGrid>
              <a:tr h="3157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 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m = 2.00 kg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? 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T = 0.00ºC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P = 1.00 atm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=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16.05 g/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mol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50559" y="2271715"/>
                <a:ext cx="4500081" cy="4311501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2.00 </a:t>
                </a:r>
                <a:r>
                  <a:rPr lang="en-US" sz="2000" strike="sngStrike" dirty="0">
                    <a:latin typeface="+mj-lt"/>
                    <a:cs typeface="Helvetica" panose="020B0604020202020204" pitchFamily="34" charset="0"/>
                  </a:rPr>
                  <a:t>kg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>
                                <a:latin typeface="+mj-lt"/>
                                <a:cs typeface="Helvetica" panose="020B0604020202020204" pitchFamily="34" charset="0"/>
                              </a:rPr>
                              <m:t>1000 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latin typeface="+mj-lt"/>
                                <a:cs typeface="Helvetica" panose="020B0604020202020204" pitchFamily="34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latin typeface="+mj-lt"/>
                                <a:cs typeface="Helvetica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>
                                <a:latin typeface="+mj-lt"/>
                                <a:cs typeface="Helvetica" panose="020B0604020202020204" pitchFamily="34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sz="2000" strike="sngStrike">
                                <a:latin typeface="+mj-lt"/>
                                <a:cs typeface="Helvetica" panose="020B0604020202020204" pitchFamily="34" charset="0"/>
                              </a:rPr>
                              <m:t>kg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 2.00 × 10</a:t>
                </a:r>
                <a:r>
                  <a:rPr lang="en-US" sz="2000" baseline="30000" dirty="0">
                    <a:latin typeface="+mj-lt"/>
                    <a:cs typeface="Helvetica" panose="020B0604020202020204" pitchFamily="34" charset="0"/>
                  </a:rPr>
                  <a:t>3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g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 </a:t>
                </a:r>
                <a:endParaRPr lang="en-US" sz="2000" dirty="0">
                  <a:latin typeface="+mj-lt"/>
                  <a:cs typeface="Helvetica" panose="020B0604020202020204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>
                            <a:latin typeface="+mj-lt"/>
                            <a:cs typeface="Helvetica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M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atin typeface="+mj-lt"/>
                        <a:cs typeface="Helvetica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2.00 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 103 </m:t>
                        </m:r>
                        <m:r>
                          <m:rPr>
                            <m:nor/>
                          </m:rPr>
                          <a:rPr lang="en-US" sz="2000" strike="sngStrike">
                            <a:latin typeface="+mj-lt"/>
                            <a:cs typeface="Helvetica" panose="020B060402020202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16.05 </m:t>
                        </m:r>
                        <m:r>
                          <m:rPr>
                            <m:nor/>
                          </m:rPr>
                          <a:rPr lang="en-US" sz="2000" strike="sngStrike">
                            <a:latin typeface="+mj-lt"/>
                            <a:cs typeface="Helvetica" panose="020B060402020202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mol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 125 </a:t>
                </a:r>
                <a:r>
                  <a:rPr lang="en-US" sz="2000" dirty="0" err="1">
                    <a:latin typeface="+mj-lt"/>
                    <a:cs typeface="Helvetica" panose="020B0604020202020204" pitchFamily="34" charset="0"/>
                  </a:rPr>
                  <a:t>mol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:endParaRPr lang="en-US" sz="2000" dirty="0" smtClean="0">
                  <a:latin typeface="+mj-lt"/>
                  <a:cs typeface="Helvetica" panose="020B0604020202020204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:endParaRPr lang="en-US" sz="2000" dirty="0"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Use the molar </a:t>
                </a: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volume, 22.4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L/</a:t>
                </a:r>
                <a:r>
                  <a:rPr lang="en-US" sz="2000" dirty="0" err="1">
                    <a:latin typeface="+mj-lt"/>
                    <a:cs typeface="Helvetica" panose="020B0604020202020204" pitchFamily="34" charset="0"/>
                  </a:rPr>
                  <a:t>mol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, </a:t>
                </a: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to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determine the volume of methane at STP.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</a:rPr>
                  <a:t>V</a:t>
                </a:r>
                <a:r>
                  <a:rPr lang="en-US" sz="2000" i="1" dirty="0" smtClean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125 </a:t>
                </a:r>
                <a:r>
                  <a:rPr lang="en-US" sz="2000" strike="sngStrike" dirty="0" err="1">
                    <a:latin typeface="+mj-lt"/>
                    <a:cs typeface="Helvetica" panose="020B0604020202020204" pitchFamily="34" charset="0"/>
                  </a:rPr>
                  <a:t>mol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×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22.4 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000" strike="sngStrike">
                            <a:latin typeface="+mj-lt"/>
                            <a:cs typeface="Helvetica" panose="020B0604020202020204" pitchFamily="34" charset="0"/>
                          </a:rPr>
                          <m:t>mo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l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= 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2.80 × 10</a:t>
                </a:r>
                <a:r>
                  <a:rPr lang="en-US" sz="2000" b="1" baseline="30000" dirty="0">
                    <a:latin typeface="+mj-lt"/>
                    <a:cs typeface="Helvetica" panose="020B0604020202020204" pitchFamily="34" charset="0"/>
                  </a:rPr>
                  <a:t>3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 L </a:t>
                </a:r>
              </a:p>
              <a:p>
                <a:r>
                  <a:rPr lang="en-US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559" y="2271715"/>
                <a:ext cx="4500081" cy="4311501"/>
              </a:xfrm>
              <a:prstGeom prst="rect">
                <a:avLst/>
              </a:prstGeom>
              <a:blipFill rotWithShape="0">
                <a:blip r:embed="rId2"/>
                <a:stretch>
                  <a:fillRect l="-3388" r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Volume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7" descr="idealgas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2" b="63483"/>
          <a:stretch>
            <a:fillRect/>
          </a:stretch>
        </p:blipFill>
        <p:spPr bwMode="auto">
          <a:xfrm>
            <a:off x="5079047" y="2373836"/>
            <a:ext cx="2702162" cy="15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dealgas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1" b="31123"/>
          <a:stretch>
            <a:fillRect/>
          </a:stretch>
        </p:blipFill>
        <p:spPr bwMode="auto">
          <a:xfrm>
            <a:off x="5079047" y="4425678"/>
            <a:ext cx="2758740" cy="11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8" y="2222287"/>
            <a:ext cx="3954884" cy="363651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Helvetica"/>
              </a:rPr>
              <a:t>Ideal gas particles occupy a negligible volume and are far enough apart to exert minimal attractive or repulsive forces on each other</a:t>
            </a:r>
            <a:r>
              <a:rPr lang="en-US" sz="2400" dirty="0" smtClean="0">
                <a:latin typeface="+mj-lt"/>
                <a:cs typeface="Helvetica"/>
              </a:rPr>
              <a:t>.</a:t>
            </a:r>
            <a:endParaRPr lang="en-US" sz="2400" dirty="0">
              <a:latin typeface="+mj-lt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6757" y="1951857"/>
            <a:ext cx="416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Combined gas law to ideal gas law</a:t>
            </a:r>
          </a:p>
        </p:txBody>
      </p:sp>
    </p:spTree>
    <p:extLst>
      <p:ext uri="{BB962C8B-B14F-4D97-AF65-F5344CB8AC3E}">
        <p14:creationId xmlns:p14="http://schemas.microsoft.com/office/powerpoint/2010/main" val="1806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37" y="4718852"/>
            <a:ext cx="5658846" cy="177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8" y="2220691"/>
            <a:ext cx="7524003" cy="24369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Helvetica"/>
              </a:rPr>
              <a:t>The </a:t>
            </a:r>
            <a:r>
              <a:rPr lang="en-US" sz="2400" b="1" dirty="0">
                <a:latin typeface="+mj-lt"/>
                <a:cs typeface="Helvetica"/>
              </a:rPr>
              <a:t>ideal gas constant </a:t>
            </a:r>
            <a:r>
              <a:rPr lang="en-US" sz="2400" dirty="0">
                <a:latin typeface="+mj-lt"/>
                <a:cs typeface="Helvetica"/>
              </a:rPr>
              <a:t>is represented by R and is 0.0821 </a:t>
            </a:r>
            <a:r>
              <a:rPr lang="en-US" sz="2400" dirty="0" err="1">
                <a:latin typeface="+mj-lt"/>
                <a:cs typeface="Helvetica"/>
              </a:rPr>
              <a:t>L•atm</a:t>
            </a:r>
            <a:r>
              <a:rPr lang="en-US" sz="2400" dirty="0">
                <a:latin typeface="+mj-lt"/>
                <a:cs typeface="Helvetica"/>
              </a:rPr>
              <a:t>/</a:t>
            </a:r>
            <a:r>
              <a:rPr lang="en-US" sz="2400" dirty="0" err="1">
                <a:latin typeface="+mj-lt"/>
                <a:cs typeface="Helvetica"/>
              </a:rPr>
              <a:t>mol•K</a:t>
            </a:r>
            <a:r>
              <a:rPr lang="en-US" sz="2400" dirty="0">
                <a:latin typeface="+mj-lt"/>
                <a:cs typeface="Helvetica"/>
              </a:rPr>
              <a:t> when pressure is in atmospheres.</a:t>
            </a:r>
          </a:p>
          <a:p>
            <a:r>
              <a:rPr lang="en-US" sz="2400" dirty="0">
                <a:latin typeface="+mj-lt"/>
                <a:cs typeface="Helvetica"/>
              </a:rPr>
              <a:t>The </a:t>
            </a:r>
            <a:r>
              <a:rPr lang="en-US" sz="2400" b="1" dirty="0">
                <a:latin typeface="+mj-lt"/>
                <a:cs typeface="Helvetica"/>
              </a:rPr>
              <a:t>ideal gas law </a:t>
            </a:r>
            <a:r>
              <a:rPr lang="en-US" sz="2400" dirty="0">
                <a:latin typeface="+mj-lt"/>
                <a:cs typeface="Helvetica"/>
              </a:rPr>
              <a:t>describes the physical behavior of an ideal gas in terms of pressure, volume, temperature, and amount.</a:t>
            </a:r>
          </a:p>
        </p:txBody>
      </p:sp>
    </p:spTree>
    <p:extLst>
      <p:ext uri="{BB962C8B-B14F-4D97-AF65-F5344CB8AC3E}">
        <p14:creationId xmlns:p14="http://schemas.microsoft.com/office/powerpoint/2010/main" val="10958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26" y="2566554"/>
            <a:ext cx="4134513" cy="372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250283"/>
            <a:ext cx="3690945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+mj-lt"/>
                <a:cs typeface="Helvetica" panose="020B0604020202020204" pitchFamily="34" charset="0"/>
              </a:rPr>
              <a:t>Calculate 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the number of moles of ammonia gas (NH</a:t>
            </a:r>
            <a:r>
              <a:rPr lang="en-US" sz="2000" baseline="-25000" dirty="0">
                <a:latin typeface="+mj-lt"/>
                <a:cs typeface="Helvetica" panose="020B0604020202020204" pitchFamily="34" charset="0"/>
              </a:rPr>
              <a:t>3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) contained in a 3.0-L vessel at 3.00 × 10</a:t>
            </a:r>
            <a:r>
              <a:rPr lang="en-US" sz="2000" baseline="30000" dirty="0">
                <a:latin typeface="+mj-lt"/>
                <a:cs typeface="Helvetica" panose="020B0604020202020204" pitchFamily="34" charset="0"/>
              </a:rPr>
              <a:t>2</a:t>
            </a:r>
            <a:r>
              <a:rPr lang="en-US" sz="2000" dirty="0">
                <a:latin typeface="+mj-lt"/>
                <a:cs typeface="Helvetica" panose="020B0604020202020204" pitchFamily="34" charset="0"/>
              </a:rPr>
              <a:t> K with a pressure of 1.50 atm.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05730"/>
                  </p:ext>
                </p:extLst>
              </p:nvPr>
            </p:nvGraphicFramePr>
            <p:xfrm>
              <a:off x="425003" y="4178232"/>
              <a:ext cx="3755338" cy="18221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6107"/>
                    <a:gridCol w="1799231"/>
                  </a:tblGrid>
                  <a:tr h="329937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KNOWN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UNKNOWN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24142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V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=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 3.0 L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n 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=</a:t>
                          </a:r>
                          <a:r>
                            <a:rPr lang="en-US" sz="16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 ? </a:t>
                          </a:r>
                          <a:r>
                            <a:rPr lang="en-US" sz="1600" kern="1200" dirty="0" err="1" smtClean="0">
                              <a:solidFill>
                                <a:srgbClr val="FF0000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mol</a:t>
                          </a:r>
                          <a:endParaRPr lang="en-US" sz="1600" kern="1200" dirty="0">
                            <a:solidFill>
                              <a:srgbClr val="FF0000"/>
                            </a:solidFill>
                            <a:effectLst/>
                            <a:latin typeface="Helvetica" panose="020B0604020202020204" pitchFamily="34" charset="0"/>
                            <a:ea typeface="+mn-ea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28644"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T = 3.00 × 10</a:t>
                          </a:r>
                          <a:r>
                            <a:rPr lang="en-US" sz="160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2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 K </a:t>
                          </a:r>
                          <a:endParaRPr lang="en-US" sz="1600" kern="12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+mn-ea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2864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P = 1.50 </a:t>
                          </a:r>
                          <a:r>
                            <a:rPr lang="en-US" sz="1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atm</a:t>
                          </a:r>
                          <a:endParaRPr lang="en-US" sz="1600" kern="1200" dirty="0" smtClean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+mn-ea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3100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R = 0.0821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i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L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atm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i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mol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K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05730"/>
                  </p:ext>
                </p:extLst>
              </p:nvPr>
            </p:nvGraphicFramePr>
            <p:xfrm>
              <a:off x="425003" y="4178232"/>
              <a:ext cx="3755338" cy="18221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6107"/>
                    <a:gridCol w="1799231"/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KNOWN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UNKNOWN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V 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=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 3.0 L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n 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=</a:t>
                          </a:r>
                          <a:r>
                            <a:rPr lang="en-US" sz="16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 ? </a:t>
                          </a:r>
                          <a:r>
                            <a:rPr lang="en-US" sz="1600" kern="1200" dirty="0" err="1" smtClean="0">
                              <a:solidFill>
                                <a:srgbClr val="FF0000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mol</a:t>
                          </a:r>
                          <a:endParaRPr lang="en-US" sz="1600" kern="1200" dirty="0">
                            <a:solidFill>
                              <a:srgbClr val="FF0000"/>
                            </a:solidFill>
                            <a:effectLst/>
                            <a:latin typeface="Helvetica" panose="020B0604020202020204" pitchFamily="34" charset="0"/>
                            <a:ea typeface="+mn-ea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T = 3.00 × 10</a:t>
                          </a:r>
                          <a:r>
                            <a:rPr lang="en-US" sz="160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2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 K </a:t>
                          </a:r>
                          <a:endParaRPr lang="en-US" sz="1600" kern="120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+mn-ea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P = 1.50 </a:t>
                          </a:r>
                          <a:r>
                            <a:rPr lang="en-US" sz="1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Helvetica" panose="020B0604020202020204" pitchFamily="34" charset="0"/>
                              <a:ea typeface="+mn-ea"/>
                              <a:cs typeface="Helvetica" panose="020B0604020202020204" pitchFamily="34" charset="0"/>
                            </a:rPr>
                            <a:t>atm</a:t>
                          </a:r>
                          <a:endParaRPr lang="en-US" sz="1600" kern="1200" dirty="0" smtClean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ea typeface="+mn-ea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81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83544" r="-92212" b="-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86324" y="2122802"/>
                <a:ext cx="3872752" cy="599075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PV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sz="2000" b="1" i="1" dirty="0" err="1">
                    <a:latin typeface="+mj-lt"/>
                    <a:cs typeface="Helvetica" panose="020B0604020202020204" pitchFamily="34" charset="0"/>
                  </a:rPr>
                  <a:t>n</a:t>
                </a:r>
                <a:r>
                  <a:rPr lang="en-US" sz="2000" dirty="0" err="1">
                    <a:latin typeface="+mj-lt"/>
                    <a:cs typeface="Helvetica" panose="020B0604020202020204" pitchFamily="34" charset="0"/>
                  </a:rPr>
                  <a:t>RT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	</a:t>
                </a:r>
                <a:r>
                  <a:rPr lang="en-US" sz="2000" dirty="0" smtClean="0">
                    <a:latin typeface="+mj-lt"/>
                    <a:cs typeface="Helvetica" panose="020B0604020202020204" pitchFamily="34" charset="0"/>
                    <a:sym typeface="Wingdings" panose="05000000000000000000" pitchFamily="2" charset="2"/>
                  </a:rPr>
                  <a:t>	</a:t>
                </a:r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</a:rPr>
                  <a:t>n</a:t>
                </a:r>
                <a:r>
                  <a:rPr lang="en-US" sz="2000" b="1" dirty="0" smtClean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PV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RT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4" y="2122802"/>
                <a:ext cx="3872752" cy="599075"/>
              </a:xfrm>
              <a:prstGeom prst="rect">
                <a:avLst/>
              </a:prstGeom>
              <a:blipFill rotWithShape="0">
                <a:blip r:embed="rId3"/>
                <a:stretch>
                  <a:fillRect l="-4094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Law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48145" y="3402901"/>
                <a:ext cx="4572000" cy="25441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</a:rPr>
                  <a:t>n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(1.50 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atm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)(3.0 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+mj-lt"/>
                                <a:cs typeface="Helvetica" panose="020B0604020202020204" pitchFamily="34" charset="0"/>
                              </a:rPr>
                              <m:t>0.0821 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·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atm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mol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·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K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(3.00 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 102 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cs typeface="Helvetica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:endParaRPr lang="en-US" sz="2000" b="1" i="1" dirty="0" smtClean="0">
                  <a:latin typeface="+mj-lt"/>
                  <a:cs typeface="Helvetica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en-US" sz="2000" b="1" i="1" dirty="0" smtClean="0">
                    <a:latin typeface="+mj-lt"/>
                    <a:cs typeface="Helvetica" panose="020B0604020202020204" pitchFamily="34" charset="0"/>
                  </a:rPr>
                  <a:t>n</a:t>
                </a: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(1.50 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+mj-lt"/>
                            <a:cs typeface="Helvetica" panose="020B0604020202020204" pitchFamily="34" charset="0"/>
                          </a:rPr>
                          <m:t>atm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)(3.0 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+mj-lt"/>
                            <a:cs typeface="Helvetica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+mj-lt"/>
                                <a:cs typeface="Helvetica" panose="020B0604020202020204" pitchFamily="34" charset="0"/>
                              </a:rPr>
                              <m:t>0.0821 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trike="sngStrike">
                                    <a:latin typeface="+mj-lt"/>
                                    <a:cs typeface="Helvetica" panose="020B0604020202020204" pitchFamily="34" charset="0"/>
                                  </a:rPr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·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atm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+mj-lt"/>
                                    <a:cs typeface="Helvetica" panose="020B0604020202020204" pitchFamily="34" charset="0"/>
                                  </a:rPr>
                                  <m:t>mol</m:t>
                                </m:r>
                                <m:r>
                                  <m:rPr>
                                    <m:nor/>
                                  </m:rPr>
                                  <a:rPr lang="en-US" strike="sngStrike">
                                    <a:latin typeface="+mj-lt"/>
                                    <a:cs typeface="Helvetica" panose="020B0604020202020204" pitchFamily="34" charset="0"/>
                                  </a:rPr>
                                  <m:t>·</m:t>
                                </m:r>
                                <m:r>
                                  <m:rPr>
                                    <m:nor/>
                                  </m:rPr>
                                  <a:rPr lang="en-US" strike="sngStrike">
                                    <a:latin typeface="+mj-lt"/>
                                    <a:cs typeface="Helvetica" panose="020B0604020202020204" pitchFamily="34" charset="0"/>
                                  </a:rPr>
                                  <m:t>K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(3.00 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 102 </m:t>
                        </m:r>
                        <m:r>
                          <m:rPr>
                            <m:nor/>
                          </m:rPr>
                          <a:rPr lang="en-US" strike="sngStrike">
                            <a:latin typeface="+mj-lt"/>
                            <a:cs typeface="Helvetica" panose="020B060402020202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>
                            <a:latin typeface="+mj-lt"/>
                            <a:cs typeface="Helvetica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0.18 </a:t>
                </a:r>
                <a:r>
                  <a:rPr lang="en-US" sz="2000" b="1" dirty="0" err="1">
                    <a:latin typeface="+mj-lt"/>
                    <a:cs typeface="Helvetica" panose="020B0604020202020204" pitchFamily="34" charset="0"/>
                  </a:rPr>
                  <a:t>mol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45" y="3402901"/>
                <a:ext cx="4572000" cy="2544158"/>
              </a:xfrm>
              <a:prstGeom prst="rect">
                <a:avLst/>
              </a:prstGeom>
              <a:blipFill rotWithShape="0">
                <a:blip r:embed="rId5"/>
                <a:stretch>
                  <a:fillRect l="-133" r="-1467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7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2" name="Picture 9" descr="p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5"/>
          <a:stretch>
            <a:fillRect/>
          </a:stretch>
        </p:blipFill>
        <p:spPr bwMode="auto">
          <a:xfrm>
            <a:off x="575310" y="2687377"/>
            <a:ext cx="7953324" cy="111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0" r="76166"/>
          <a:stretch>
            <a:fillRect/>
          </a:stretch>
        </p:blipFill>
        <p:spPr bwMode="auto">
          <a:xfrm>
            <a:off x="3217488" y="4494555"/>
            <a:ext cx="2524528" cy="15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828" y="437085"/>
            <a:ext cx="7524003" cy="970450"/>
          </a:xfrm>
        </p:spPr>
        <p:txBody>
          <a:bodyPr/>
          <a:lstStyle/>
          <a:p>
            <a:r>
              <a:rPr lang="en-US" dirty="0" smtClean="0">
                <a:cs typeface="Helvetica"/>
              </a:rPr>
              <a:t>Ideal </a:t>
            </a:r>
            <a:r>
              <a:rPr lang="en-US" dirty="0">
                <a:cs typeface="Helvetica"/>
              </a:rPr>
              <a:t>Gas Law—Molar </a:t>
            </a:r>
            <a:r>
              <a:rPr lang="en-US" dirty="0" smtClean="0">
                <a:cs typeface="Helvetica"/>
              </a:rPr>
              <a:t>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8" name="Picture 7" descr="p45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0"/>
          <a:stretch>
            <a:fillRect/>
          </a:stretch>
        </p:blipFill>
        <p:spPr bwMode="auto">
          <a:xfrm>
            <a:off x="647261" y="2672196"/>
            <a:ext cx="7852457" cy="10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p45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0" r="78148"/>
          <a:stretch>
            <a:fillRect/>
          </a:stretch>
        </p:blipFill>
        <p:spPr bwMode="auto">
          <a:xfrm>
            <a:off x="3116884" y="4480458"/>
            <a:ext cx="2519201" cy="16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Helvetica"/>
              </a:rPr>
              <a:t>Ideal </a:t>
            </a:r>
            <a:r>
              <a:rPr lang="en-US" dirty="0">
                <a:cs typeface="Helvetica"/>
              </a:rPr>
              <a:t>Gas </a:t>
            </a:r>
            <a:r>
              <a:rPr lang="en-US" dirty="0" smtClean="0">
                <a:cs typeface="Helvetica"/>
              </a:rPr>
              <a:t>Law—Density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Real Versus Ideal </a:t>
            </a:r>
            <a:r>
              <a:rPr lang="en-US" dirty="0" smtClean="0">
                <a:cs typeface="Helvetica"/>
              </a:rPr>
              <a:t>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9" y="2222287"/>
            <a:ext cx="7524003" cy="4207088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>
                <a:cs typeface="Helvetica"/>
              </a:rPr>
              <a:t>Id</a:t>
            </a:r>
            <a:r>
              <a:rPr lang="en-US" sz="3000" dirty="0">
                <a:cs typeface="Helvetica"/>
              </a:rPr>
              <a:t>eal gases follow the assumptions of the kinetic-molecular theory.</a:t>
            </a:r>
          </a:p>
          <a:p>
            <a:r>
              <a:rPr lang="en-US" sz="3000" dirty="0">
                <a:cs typeface="Helvetica"/>
              </a:rPr>
              <a:t>Characteristics of ideal gases:</a:t>
            </a:r>
          </a:p>
          <a:p>
            <a:pPr lvl="1"/>
            <a:r>
              <a:rPr lang="en-US" sz="2600" dirty="0">
                <a:cs typeface="Helvetica"/>
              </a:rPr>
              <a:t>There are no intermolecular attractive or repulsive forces between particles or with their containers.</a:t>
            </a:r>
          </a:p>
          <a:p>
            <a:pPr lvl="1"/>
            <a:r>
              <a:rPr lang="en-US" sz="2600" dirty="0">
                <a:cs typeface="Helvetica"/>
              </a:rPr>
              <a:t>The particles are in constant random motion.</a:t>
            </a:r>
          </a:p>
          <a:p>
            <a:pPr lvl="1"/>
            <a:r>
              <a:rPr lang="en-US" sz="2600" dirty="0">
                <a:cs typeface="Helvetica"/>
              </a:rPr>
              <a:t>Collisions are perfectly elastic.</a:t>
            </a:r>
          </a:p>
          <a:p>
            <a:pPr lvl="1"/>
            <a:r>
              <a:rPr lang="en-US" sz="2600" dirty="0">
                <a:cs typeface="Helvetica"/>
              </a:rPr>
              <a:t>No gas is truly ideal, but most behave as ideal gases at a wide range of temperatures and pr</a:t>
            </a:r>
            <a:r>
              <a:rPr lang="en-US" sz="2600" dirty="0">
                <a:latin typeface="Helvetica Light"/>
                <a:cs typeface="Helvetica"/>
              </a:rPr>
              <a:t>essures.</a:t>
            </a:r>
          </a:p>
        </p:txBody>
      </p:sp>
    </p:spTree>
    <p:extLst>
      <p:ext uri="{BB962C8B-B14F-4D97-AF65-F5344CB8AC3E}">
        <p14:creationId xmlns:p14="http://schemas.microsoft.com/office/powerpoint/2010/main" val="36191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Ideal Gas Law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Real Versus Ideal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Helvetica"/>
              </a:rPr>
              <a:t>Real gases deviate most from ideal gases at high pressures and low temperatures.</a:t>
            </a:r>
          </a:p>
          <a:p>
            <a:r>
              <a:rPr lang="en-US" sz="2400" dirty="0">
                <a:cs typeface="Helvetica"/>
              </a:rPr>
              <a:t>Polar molecules have larger attractive forces between particles.</a:t>
            </a:r>
          </a:p>
          <a:p>
            <a:pPr lvl="1"/>
            <a:r>
              <a:rPr lang="en-US" sz="2000" dirty="0">
                <a:cs typeface="Helvetica"/>
              </a:rPr>
              <a:t>Polar gases do not behave as ideal gases.</a:t>
            </a:r>
          </a:p>
          <a:p>
            <a:r>
              <a:rPr lang="en-US" sz="2400" dirty="0">
                <a:cs typeface="Helvetica"/>
              </a:rPr>
              <a:t>Large nonpolar gas particles occupy more space and deviate more from ideal gases.</a:t>
            </a:r>
          </a:p>
        </p:txBody>
      </p:sp>
    </p:spTree>
    <p:extLst>
      <p:ext uri="{BB962C8B-B14F-4D97-AF65-F5344CB8AC3E}">
        <p14:creationId xmlns:p14="http://schemas.microsoft.com/office/powerpoint/2010/main" val="32162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Bef>
                <a:spcPts val="432"/>
              </a:spcBef>
            </a:pPr>
            <a:r>
              <a:rPr lang="en-US" sz="2400" dirty="0"/>
              <a:t>What stoichiometric ratios can be determined for gaseous reactants and products from balanced chemical equations?</a:t>
            </a:r>
          </a:p>
          <a:p>
            <a:pPr>
              <a:spcBef>
                <a:spcPts val="432"/>
              </a:spcBef>
            </a:pPr>
            <a:r>
              <a:rPr lang="en-US" sz="2400" dirty="0"/>
              <a:t>How are the amounts of gaseous reactants and products in a chemical reaction calculated?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 Stoichiometry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7528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Kinetic-Molecular Theory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9999" y="2222286"/>
            <a:ext cx="4297782" cy="4021351"/>
          </a:xfrm>
        </p:spPr>
        <p:txBody>
          <a:bodyPr lIns="0" tIns="0" rIns="0" bIns="0">
            <a:noAutofit/>
          </a:bodyPr>
          <a:lstStyle/>
          <a:p>
            <a:r>
              <a:rPr lang="en-US" sz="2000" dirty="0" smtClean="0">
                <a:latin typeface="+mj-lt"/>
              </a:rPr>
              <a:t>Gases </a:t>
            </a:r>
            <a:r>
              <a:rPr lang="en-US" sz="2000" dirty="0">
                <a:latin typeface="+mj-lt"/>
              </a:rPr>
              <a:t>consist of small particles separated by empty space.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Gas </a:t>
            </a:r>
            <a:r>
              <a:rPr lang="en-US" sz="2000" dirty="0">
                <a:latin typeface="+mj-lt"/>
              </a:rPr>
              <a:t>particles are too far apart to experience significant attractive or repulsive forces.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Gas </a:t>
            </a:r>
            <a:r>
              <a:rPr lang="en-US" sz="2000" dirty="0">
                <a:latin typeface="+mj-lt"/>
              </a:rPr>
              <a:t>particles are in constant random motion.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Collisions </a:t>
            </a:r>
            <a:r>
              <a:rPr lang="en-US" sz="2000" dirty="0">
                <a:latin typeface="+mj-lt"/>
              </a:rPr>
              <a:t>between gas particles are elastic.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An </a:t>
            </a:r>
            <a:r>
              <a:rPr lang="en-US" sz="2000" b="1" dirty="0">
                <a:latin typeface="+mj-lt"/>
              </a:rPr>
              <a:t>elastic collision </a:t>
            </a:r>
            <a:r>
              <a:rPr lang="en-US" sz="2000" dirty="0">
                <a:latin typeface="+mj-lt"/>
              </a:rPr>
              <a:t>is one in which no kinetic energy is lost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C13-01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26" y="2964656"/>
            <a:ext cx="3456649" cy="24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 Stoichiometry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447188"/>
            <a:ext cx="7949079" cy="970450"/>
          </a:xfrm>
        </p:spPr>
        <p:txBody>
          <a:bodyPr/>
          <a:lstStyle/>
          <a:p>
            <a:r>
              <a:rPr lang="en-US" dirty="0" smtClean="0"/>
              <a:t>Stoichiometry of Gas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Helvetica"/>
              </a:rPr>
              <a:t>The gas laws can be applied to calculate the stoichiometry of reactions in which gases are reactants or products.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+mj-lt"/>
              </a:rPr>
              <a:t>				2H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(g) + O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(g) → 2H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O(g)</a:t>
            </a:r>
          </a:p>
          <a:p>
            <a:r>
              <a:rPr lang="en-US" sz="2400" dirty="0">
                <a:latin typeface="+mj-lt"/>
              </a:rPr>
              <a:t>2 </a:t>
            </a:r>
            <a:r>
              <a:rPr lang="en-US" sz="2400" dirty="0" err="1">
                <a:latin typeface="+mj-lt"/>
              </a:rPr>
              <a:t>mol</a:t>
            </a:r>
            <a:r>
              <a:rPr lang="en-US" sz="2400" dirty="0">
                <a:latin typeface="+mj-lt"/>
              </a:rPr>
              <a:t> 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reacts with 1 </a:t>
            </a:r>
            <a:r>
              <a:rPr lang="en-US" sz="2400" dirty="0" err="1">
                <a:latin typeface="+mj-lt"/>
              </a:rPr>
              <a:t>mol</a:t>
            </a:r>
            <a:r>
              <a:rPr lang="en-US" sz="2400" dirty="0">
                <a:latin typeface="+mj-lt"/>
              </a:rPr>
              <a:t> O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to produce 2 </a:t>
            </a:r>
            <a:r>
              <a:rPr lang="en-US" sz="2400" dirty="0" err="1">
                <a:latin typeface="+mj-lt"/>
              </a:rPr>
              <a:t>mol</a:t>
            </a:r>
            <a:r>
              <a:rPr lang="en-US" sz="2400" dirty="0">
                <a:latin typeface="+mj-lt"/>
              </a:rPr>
              <a:t> water vapor.</a:t>
            </a:r>
          </a:p>
        </p:txBody>
      </p:sp>
    </p:spTree>
    <p:extLst>
      <p:ext uri="{BB962C8B-B14F-4D97-AF65-F5344CB8AC3E}">
        <p14:creationId xmlns:p14="http://schemas.microsoft.com/office/powerpoint/2010/main" val="29813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 Stoichiometry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90" y="2146546"/>
            <a:ext cx="5550693" cy="162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12601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cs typeface="Helvetica"/>
              </a:rPr>
              <a:t>Stoichiometry and Volume–Volume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4057493"/>
            <a:ext cx="8558213" cy="23692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  <a:cs typeface="Helvetica"/>
              </a:rPr>
              <a:t>Coefficients in a balanced equation represent volume ratios for gases.</a:t>
            </a:r>
          </a:p>
          <a:p>
            <a:r>
              <a:rPr lang="en-US" sz="2400" dirty="0">
                <a:latin typeface="+mj-lt"/>
                <a:cs typeface="Helvetica"/>
              </a:rPr>
              <a:t>A balanced chemical equation allows you to find ratios for only moles and gas volumes, not for masses.</a:t>
            </a:r>
          </a:p>
          <a:p>
            <a:r>
              <a:rPr lang="en-US" sz="2400" dirty="0">
                <a:latin typeface="+mj-lt"/>
                <a:cs typeface="Helvetica"/>
              </a:rPr>
              <a:t>All masses given must be converted to moles or volumes before being used as part of a ratio.</a:t>
            </a:r>
          </a:p>
        </p:txBody>
      </p:sp>
    </p:spTree>
    <p:extLst>
      <p:ext uri="{BB962C8B-B14F-4D97-AF65-F5344CB8AC3E}">
        <p14:creationId xmlns:p14="http://schemas.microsoft.com/office/powerpoint/2010/main" val="23946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 Stoichiometry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0077" y="2371727"/>
            <a:ext cx="4035287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  <a:cs typeface="Helvetica Light"/>
              </a:rPr>
              <a:t>What </a:t>
            </a:r>
            <a:r>
              <a:rPr lang="en-US" sz="2000" dirty="0">
                <a:latin typeface="+mj-lt"/>
                <a:cs typeface="Helvetica Light"/>
              </a:rPr>
              <a:t>volume of oxygen gas is needed for the complete combustion of 4.00 L of propane gas (C</a:t>
            </a:r>
            <a:r>
              <a:rPr lang="en-US" sz="2000" baseline="-25000" dirty="0">
                <a:latin typeface="+mj-lt"/>
                <a:cs typeface="Helvetica Light"/>
              </a:rPr>
              <a:t>3</a:t>
            </a:r>
            <a:r>
              <a:rPr lang="en-US" sz="2000" dirty="0">
                <a:latin typeface="+mj-lt"/>
                <a:cs typeface="Helvetica Light"/>
              </a:rPr>
              <a:t>H</a:t>
            </a:r>
            <a:r>
              <a:rPr lang="en-US" sz="2000" baseline="-25000" dirty="0">
                <a:latin typeface="+mj-lt"/>
                <a:cs typeface="Helvetica Light"/>
              </a:rPr>
              <a:t>8</a:t>
            </a:r>
            <a:r>
              <a:rPr lang="en-US" sz="2000" dirty="0">
                <a:latin typeface="+mj-lt"/>
                <a:cs typeface="Helvetica Light"/>
              </a:rPr>
              <a:t>)? Assume that pressure and temperature remain constant.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32397"/>
              </p:ext>
            </p:extLst>
          </p:nvPr>
        </p:nvGraphicFramePr>
        <p:xfrm>
          <a:off x="702841" y="4701710"/>
          <a:ext cx="339985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106"/>
                <a:gridCol w="1586753"/>
              </a:tblGrid>
              <a:tr h="1922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Helvetica Light"/>
                          <a:ea typeface="+mn-ea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 Light"/>
                          <a:ea typeface="+mn-ea"/>
                          <a:cs typeface="Helvetica" panose="020B0604020202020204" pitchFamily="34" charset="0"/>
                        </a:rPr>
                        <a:t>C</a:t>
                      </a:r>
                      <a:r>
                        <a:rPr lang="en-US" sz="1600" kern="1200" baseline="-46000" dirty="0" smtClean="0">
                          <a:solidFill>
                            <a:schemeClr val="tx1"/>
                          </a:solidFill>
                          <a:effectLst/>
                          <a:latin typeface="Helvetica Light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 Light"/>
                          <a:ea typeface="+mn-ea"/>
                          <a:cs typeface="Helvetica" panose="020B0604020202020204" pitchFamily="34" charset="0"/>
                        </a:rPr>
                        <a:t>H</a:t>
                      </a:r>
                      <a:r>
                        <a:rPr lang="en-US" sz="1600" kern="1200" baseline="-46000" dirty="0" smtClean="0">
                          <a:solidFill>
                            <a:schemeClr val="tx1"/>
                          </a:solidFill>
                          <a:effectLst/>
                          <a:latin typeface="Helvetica Light"/>
                          <a:ea typeface="+mn-ea"/>
                          <a:cs typeface="Helvetica" panose="020B0604020202020204" pitchFamily="34" charset="0"/>
                        </a:rPr>
                        <a:t>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Helvetica Light"/>
                          <a:ea typeface="+mn-ea"/>
                          <a:cs typeface="Helvetica" panose="020B0604020202020204" pitchFamily="34" charset="0"/>
                        </a:rPr>
                        <a:t>= 4.00 L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rgbClr val="FF0000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600" baseline="-25000" dirty="0" smtClean="0">
                          <a:solidFill>
                            <a:srgbClr val="FF0000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0</a:t>
                      </a:r>
                      <a:r>
                        <a:rPr lang="en-US" sz="1600" baseline="-46000" dirty="0" smtClean="0">
                          <a:solidFill>
                            <a:srgbClr val="FF0000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? L </a:t>
                      </a:r>
                      <a:endParaRPr lang="en-US" sz="1600" dirty="0">
                        <a:solidFill>
                          <a:srgbClr val="FF0000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9930" y="2774453"/>
                <a:ext cx="3978576" cy="2165914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5 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volumes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2000" baseline="-25000" dirty="0">
                              <a:latin typeface="+mj-lt"/>
                              <a:cs typeface="Helvetica" panose="020B060402020202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volume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000" baseline="-25000" dirty="0">
                              <a:latin typeface="+mj-lt"/>
                              <a:cs typeface="Helvetica" panose="020B0604020202020204" pitchFamily="34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2000" baseline="-25000" dirty="0">
                              <a:latin typeface="+mj-lt"/>
                              <a:cs typeface="Helvetica" panose="020B0604020202020204" pitchFamily="34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+mj-lt"/>
                              <a:cs typeface="Helvetica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337"/>
                  </a:solidFill>
                  <a:latin typeface="+mj-lt"/>
                </a:endParaRPr>
              </a:p>
              <a:p>
                <a:pPr>
                  <a:spcAft>
                    <a:spcPts val="1200"/>
                  </a:spcAft>
                </a:pPr>
                <a:endParaRPr lang="en-US" dirty="0">
                  <a:solidFill>
                    <a:srgbClr val="FF0337"/>
                  </a:solidFill>
                  <a:latin typeface="+mj-lt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en-US" b="1" dirty="0">
                    <a:latin typeface="+mj-lt"/>
                    <a:cs typeface="Helvetica" panose="020B0604020202020204" pitchFamily="34" charset="0"/>
                  </a:rPr>
                  <a:t>V</a:t>
                </a:r>
                <a:r>
                  <a:rPr lang="en-US" b="1" baseline="-25000" dirty="0">
                    <a:latin typeface="+mj-lt"/>
                    <a:cs typeface="Helvetica" panose="020B0604020202020204" pitchFamily="34" charset="0"/>
                  </a:rPr>
                  <a:t>O</a:t>
                </a:r>
                <a:r>
                  <a:rPr lang="en-US" b="1" baseline="-46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 = (4.00 L </a:t>
                </a:r>
                <a:r>
                  <a:rPr lang="en-US" strike="sngStrike" dirty="0">
                    <a:latin typeface="+mj-lt"/>
                    <a:cs typeface="Helvetica" panose="020B0604020202020204" pitchFamily="34" charset="0"/>
                  </a:rPr>
                  <a:t>C</a:t>
                </a:r>
                <a:r>
                  <a:rPr lang="en-US" strike="sngStrike" baseline="-25000" dirty="0">
                    <a:latin typeface="+mj-lt"/>
                    <a:cs typeface="Helvetica" panose="020B0604020202020204" pitchFamily="34" charset="0"/>
                  </a:rPr>
                  <a:t>3</a:t>
                </a:r>
                <a:r>
                  <a:rPr lang="en-US" strike="sngStrike" dirty="0">
                    <a:latin typeface="+mj-lt"/>
                    <a:cs typeface="Helvetica" panose="020B0604020202020204" pitchFamily="34" charset="0"/>
                  </a:rPr>
                  <a:t>H</a:t>
                </a:r>
                <a:r>
                  <a:rPr lang="en-US" strike="sngStrike" baseline="-25000" dirty="0">
                    <a:latin typeface="+mj-lt"/>
                    <a:cs typeface="Helvetica" panose="020B0604020202020204" pitchFamily="34" charset="0"/>
                  </a:rPr>
                  <a:t>8</a:t>
                </a:r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)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+mj-lt"/>
                            <a:cs typeface="Helvetica" panose="020B0604020202020204" pitchFamily="34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trike="sngStrike" dirty="0">
                            <a:latin typeface="+mj-lt"/>
                            <a:cs typeface="Helvetica" panose="020B0604020202020204" pitchFamily="34" charset="0"/>
                          </a:rPr>
                          <m:t>volumes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j-lt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j-lt"/>
                            <a:cs typeface="Helvetica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+mj-lt"/>
                            <a:cs typeface="Helvetica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+mj-lt"/>
                            <a:cs typeface="Helvetica" panose="020B0604020202020204" pitchFamily="34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trike="sngStrike" dirty="0">
                            <a:latin typeface="+mj-lt"/>
                            <a:cs typeface="Helvetica" panose="020B0604020202020204" pitchFamily="34" charset="0"/>
                          </a:rPr>
                          <m:t>volume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j-lt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trike="sngStrike" dirty="0">
                            <a:latin typeface="+mj-lt"/>
                            <a:cs typeface="Helvetica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trike="sngStrike" baseline="-25000" dirty="0">
                            <a:latin typeface="+mj-lt"/>
                            <a:cs typeface="Helvetica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trike="sngStrike" dirty="0">
                            <a:latin typeface="+mj-lt"/>
                            <a:cs typeface="Helvetica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trike="sngStrike" baseline="-25000" dirty="0">
                            <a:latin typeface="+mj-lt"/>
                            <a:cs typeface="Helvetica" panose="020B0604020202020204" pitchFamily="34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trike="sngStrike" dirty="0">
                            <a:latin typeface="+mj-lt"/>
                            <a:cs typeface="Helvetica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j-lt"/>
                  <a:cs typeface="Helvetica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b="1" dirty="0">
                    <a:latin typeface="+mj-lt"/>
                    <a:cs typeface="Helvetica" panose="020B0604020202020204" pitchFamily="34" charset="0"/>
                  </a:rPr>
                  <a:t>20.0 L </a:t>
                </a:r>
                <a:r>
                  <a:rPr lang="en-US" b="1" dirty="0" smtClean="0">
                    <a:latin typeface="+mj-lt"/>
                    <a:cs typeface="Helvetica" panose="020B0604020202020204" pitchFamily="34" charset="0"/>
                  </a:rPr>
                  <a:t>O</a:t>
                </a:r>
                <a:r>
                  <a:rPr lang="en-US" b="1" baseline="-25000" dirty="0" smtClean="0">
                    <a:latin typeface="+mj-lt"/>
                    <a:cs typeface="Helvetica" panose="020B0604020202020204" pitchFamily="34" charset="0"/>
                  </a:rPr>
                  <a:t>2</a:t>
                </a:r>
                <a:endParaRPr lang="en-US" b="1" baseline="-25000" dirty="0">
                  <a:latin typeface="+mj-lt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930" y="2774453"/>
                <a:ext cx="3978576" cy="2165914"/>
              </a:xfrm>
              <a:prstGeom prst="rect">
                <a:avLst/>
              </a:prstGeom>
              <a:blipFill rotWithShape="0">
                <a:blip r:embed="rId2"/>
                <a:stretch>
                  <a:fillRect l="-3216" b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Volume-Volume Problems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8076" y="5773222"/>
            <a:ext cx="466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>
                <a:latin typeface="Helvetica Light"/>
              </a:rPr>
              <a:t>C</a:t>
            </a:r>
            <a:r>
              <a:rPr lang="en-US" baseline="-25000" dirty="0">
                <a:latin typeface="Helvetica Light"/>
              </a:rPr>
              <a:t>3</a:t>
            </a:r>
            <a:r>
              <a:rPr lang="en-US" dirty="0">
                <a:latin typeface="Helvetica Light"/>
              </a:rPr>
              <a:t>H</a:t>
            </a:r>
            <a:r>
              <a:rPr lang="en-US" baseline="-25000" dirty="0">
                <a:latin typeface="Helvetica Light"/>
              </a:rPr>
              <a:t>8</a:t>
            </a:r>
            <a:r>
              <a:rPr lang="en-US" dirty="0">
                <a:latin typeface="Helvetica Light"/>
              </a:rPr>
              <a:t> (g) + 5 O</a:t>
            </a:r>
            <a:r>
              <a:rPr lang="en-US" baseline="-25000" dirty="0">
                <a:latin typeface="Helvetica Light"/>
              </a:rPr>
              <a:t>2</a:t>
            </a:r>
            <a:r>
              <a:rPr lang="en-US" dirty="0">
                <a:latin typeface="Helvetica Light"/>
              </a:rPr>
              <a:t> (g) → 3 CO</a:t>
            </a:r>
            <a:r>
              <a:rPr lang="en-US" baseline="-25000" dirty="0">
                <a:latin typeface="Helvetica Light"/>
              </a:rPr>
              <a:t>2</a:t>
            </a:r>
            <a:r>
              <a:rPr lang="en-US" dirty="0">
                <a:latin typeface="Helvetica Light"/>
              </a:rPr>
              <a:t> (g) + 4 H</a:t>
            </a:r>
            <a:r>
              <a:rPr lang="en-US" baseline="-25000" dirty="0">
                <a:latin typeface="Helvetica Light"/>
              </a:rPr>
              <a:t>2</a:t>
            </a:r>
            <a:r>
              <a:rPr lang="en-US" dirty="0">
                <a:latin typeface="Helvetica Light"/>
              </a:rPr>
              <a:t>O(g) </a:t>
            </a:r>
          </a:p>
        </p:txBody>
      </p:sp>
    </p:spTree>
    <p:extLst>
      <p:ext uri="{BB962C8B-B14F-4D97-AF65-F5344CB8AC3E}">
        <p14:creationId xmlns:p14="http://schemas.microsoft.com/office/powerpoint/2010/main" val="5465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2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 Stoichiometry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2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303598"/>
            <a:ext cx="4043363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+mj-lt"/>
                <a:cs typeface="Helvetica" panose="020B0604020202020204" pitchFamily="34" charset="0"/>
              </a:rPr>
              <a:t>Ammonia </a:t>
            </a:r>
            <a:r>
              <a:rPr lang="en-US" sz="1800" dirty="0">
                <a:latin typeface="+mj-lt"/>
                <a:cs typeface="Helvetica" panose="020B0604020202020204" pitchFamily="34" charset="0"/>
              </a:rPr>
              <a:t>is synthesized from hydrogen and nitrogen. </a:t>
            </a:r>
            <a:endParaRPr lang="en-US" sz="1800" dirty="0" smtClean="0">
              <a:latin typeface="+mj-lt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+mj-lt"/>
                <a:cs typeface="Helvetica" panose="020B0604020202020204" pitchFamily="34" charset="0"/>
              </a:rPr>
              <a:t>N</a:t>
            </a:r>
            <a:r>
              <a:rPr lang="en-US" sz="1800" baseline="-25000" dirty="0" smtClean="0">
                <a:latin typeface="+mj-lt"/>
                <a:cs typeface="Helvetica" panose="020B0604020202020204" pitchFamily="34" charset="0"/>
              </a:rPr>
              <a:t>2</a:t>
            </a:r>
            <a:r>
              <a:rPr lang="en-US" sz="1800" dirty="0" smtClean="0">
                <a:latin typeface="+mj-lt"/>
                <a:cs typeface="Helvetica" panose="020B0604020202020204" pitchFamily="34" charset="0"/>
              </a:rPr>
              <a:t>(g</a:t>
            </a:r>
            <a:r>
              <a:rPr lang="en-US" sz="1800" dirty="0">
                <a:latin typeface="+mj-lt"/>
                <a:cs typeface="Helvetica" panose="020B0604020202020204" pitchFamily="34" charset="0"/>
              </a:rPr>
              <a:t>) </a:t>
            </a:r>
            <a:r>
              <a:rPr lang="en-US" sz="1800" b="1" dirty="0">
                <a:latin typeface="+mj-lt"/>
                <a:cs typeface="Helvetica" panose="020B0604020202020204" pitchFamily="34" charset="0"/>
              </a:rPr>
              <a:t>+ </a:t>
            </a:r>
            <a:r>
              <a:rPr lang="en-US" sz="1800" dirty="0">
                <a:latin typeface="+mj-lt"/>
                <a:cs typeface="Helvetica" panose="020B0604020202020204" pitchFamily="34" charset="0"/>
              </a:rPr>
              <a:t>3 H</a:t>
            </a:r>
            <a:r>
              <a:rPr lang="en-US" sz="1800" baseline="-25000" dirty="0">
                <a:latin typeface="+mj-lt"/>
                <a:cs typeface="Helvetica" panose="020B0604020202020204" pitchFamily="34" charset="0"/>
              </a:rPr>
              <a:t>2</a:t>
            </a:r>
            <a:r>
              <a:rPr lang="en-US" sz="1800" dirty="0">
                <a:latin typeface="+mj-lt"/>
                <a:cs typeface="Helvetica" panose="020B0604020202020204" pitchFamily="34" charset="0"/>
              </a:rPr>
              <a:t>(g)→2NH</a:t>
            </a:r>
            <a:r>
              <a:rPr lang="en-US" sz="1800" baseline="-25000" dirty="0">
                <a:latin typeface="+mj-lt"/>
                <a:cs typeface="Helvetica" panose="020B0604020202020204" pitchFamily="34" charset="0"/>
              </a:rPr>
              <a:t>3</a:t>
            </a:r>
            <a:r>
              <a:rPr lang="en-US" sz="1800" dirty="0">
                <a:latin typeface="+mj-lt"/>
                <a:cs typeface="Helvetica" panose="020B0604020202020204" pitchFamily="34" charset="0"/>
              </a:rPr>
              <a:t>(g)</a:t>
            </a:r>
          </a:p>
          <a:p>
            <a:pPr marL="0" indent="0">
              <a:buNone/>
            </a:pPr>
            <a:r>
              <a:rPr lang="en-US" sz="1800" dirty="0">
                <a:latin typeface="+mj-lt"/>
                <a:cs typeface="Helvetica" panose="020B0604020202020204" pitchFamily="34" charset="0"/>
              </a:rPr>
              <a:t>If 5.00 L of nitrogen reacts completely with hydrogen at a pressure of 3.00 </a:t>
            </a:r>
            <a:r>
              <a:rPr lang="en-US" sz="1800" dirty="0" err="1">
                <a:latin typeface="+mj-lt"/>
                <a:cs typeface="Helvetica" panose="020B0604020202020204" pitchFamily="34" charset="0"/>
              </a:rPr>
              <a:t>atm</a:t>
            </a:r>
            <a:r>
              <a:rPr lang="en-US" sz="1800" dirty="0">
                <a:latin typeface="+mj-lt"/>
                <a:cs typeface="Helvetica" panose="020B0604020202020204" pitchFamily="34" charset="0"/>
              </a:rPr>
              <a:t> and a temperature of 298 K, how much ammonia, in grams, is produced?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62869"/>
              </p:ext>
            </p:extLst>
          </p:nvPr>
        </p:nvGraphicFramePr>
        <p:xfrm>
          <a:off x="646004" y="4848067"/>
          <a:ext cx="339985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290"/>
                <a:gridCol w="1695569"/>
              </a:tblGrid>
              <a:tr h="24245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6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</a:t>
                      </a:r>
                      <a:r>
                        <a:rPr lang="en-US" sz="1600" b="0" kern="1200" baseline="-460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= 5.00 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</a:t>
                      </a:r>
                      <a:r>
                        <a:rPr lang="en-US" sz="1800" b="0" kern="1200" baseline="-250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NH</a:t>
                      </a:r>
                      <a:r>
                        <a:rPr lang="en-US" sz="1800" b="0" kern="1200" baseline="-360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=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? 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= 3.00 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atm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= 298 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 = 17.04 g/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mol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00538" y="2828233"/>
                <a:ext cx="4351384" cy="593432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>
                    <a:latin typeface="+mj-lt"/>
                    <a:cs typeface="Helvetica" panose="020B0604020202020204" pitchFamily="34" charset="0"/>
                  </a:rPr>
                  <a:t>5.00 </a:t>
                </a:r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L </a:t>
                </a:r>
                <a:r>
                  <a:rPr lang="en-US" strike="sngStrike" dirty="0">
                    <a:latin typeface="+mj-lt"/>
                    <a:cs typeface="Helvetica" panose="020B0604020202020204" pitchFamily="34" charset="0"/>
                  </a:rPr>
                  <a:t>N</a:t>
                </a:r>
                <a:r>
                  <a:rPr lang="en-US" strike="sngStrike" baseline="-25000" dirty="0">
                    <a:latin typeface="+mj-lt"/>
                    <a:cs typeface="Helvetica" panose="020B0604020202020204" pitchFamily="34" charset="0"/>
                  </a:rPr>
                  <a:t>2</a:t>
                </a:r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latin typeface="+mj-lt"/>
                                <a:cs typeface="Helvetica" panose="020B0604020202020204" pitchFamily="34" charset="0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volumes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+mj-lt"/>
                                <a:cs typeface="Helvetica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+mj-lt"/>
                                <a:cs typeface="Helvetica" panose="020B0604020202020204" pitchFamily="34" charset="0"/>
                              </a:rPr>
                              <m:t>NH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+mj-lt"/>
                                <a:cs typeface="Helvetica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>
                                <a:latin typeface="+mj-lt"/>
                                <a:cs typeface="Helvetica" panose="020B0604020202020204" pitchFamily="34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volume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+mj-lt"/>
                                <a:cs typeface="Helvetica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trike="sngStrike" dirty="0">
                                <a:latin typeface="+mj-lt"/>
                                <a:cs typeface="Helvetica" panose="020B0604020202020204" pitchFamily="34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trike="sngStrike" baseline="-25000" dirty="0">
                                <a:latin typeface="+mj-lt"/>
                                <a:cs typeface="Helvetica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 = 10.0 L NH</a:t>
                </a:r>
                <a:r>
                  <a:rPr lang="en-US" baseline="-25000" dirty="0">
                    <a:latin typeface="+mj-lt"/>
                    <a:cs typeface="Helvetica" panose="020B060402020202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538" y="2828233"/>
                <a:ext cx="4351384" cy="593432"/>
              </a:xfrm>
              <a:prstGeom prst="rect">
                <a:avLst/>
              </a:prstGeom>
              <a:blipFill rotWithShape="0">
                <a:blip r:embed="rId2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Volume-Mass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29100" y="3782584"/>
                <a:ext cx="4822030" cy="160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sz="2000" i="1" dirty="0" smtClean="0">
                    <a:latin typeface="+mj-lt"/>
                    <a:cs typeface="Helvetica" panose="020B0604020202020204" pitchFamily="34" charset="0"/>
                  </a:rPr>
                  <a:t>PV </a:t>
                </a: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sz="2000" i="1" dirty="0" err="1">
                    <a:latin typeface="+mj-lt"/>
                    <a:cs typeface="Helvetica" panose="020B0604020202020204" pitchFamily="34" charset="0"/>
                  </a:rPr>
                  <a:t>n</a:t>
                </a:r>
                <a:r>
                  <a:rPr lang="en-US" sz="2000" dirty="0" err="1">
                    <a:latin typeface="+mj-lt"/>
                    <a:cs typeface="Helvetica" panose="020B0604020202020204" pitchFamily="34" charset="0"/>
                  </a:rPr>
                  <a:t>R</a:t>
                </a:r>
                <a:r>
                  <a:rPr lang="en-US" sz="2000" i="1" dirty="0" err="1">
                    <a:latin typeface="+mj-lt"/>
                    <a:cs typeface="Helvetica" panose="020B0604020202020204" pitchFamily="34" charset="0"/>
                  </a:rPr>
                  <a:t>T</a:t>
                </a:r>
                <a:r>
                  <a:rPr lang="en-US" sz="2000" i="1" dirty="0">
                    <a:latin typeface="+mj-lt"/>
                    <a:cs typeface="Helvetica" panose="020B0604020202020204" pitchFamily="34" charset="0"/>
                  </a:rPr>
                  <a:t>	</a:t>
                </a:r>
                <a:r>
                  <a:rPr lang="en-US" sz="2000" i="1" dirty="0" smtClean="0">
                    <a:latin typeface="+mj-lt"/>
                    <a:cs typeface="Helvetica" panose="020B0604020202020204" pitchFamily="34" charset="0"/>
                    <a:sym typeface="Wingdings" panose="05000000000000000000" pitchFamily="2" charset="2"/>
                  </a:rPr>
                  <a:t>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000" i="1" dirty="0" smtClean="0">
                  <a:solidFill>
                    <a:srgbClr val="FF0000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200"/>
                  </a:spcAft>
                </a:pPr>
                <a:endParaRPr lang="en-US" sz="2000" i="1" dirty="0" smtClean="0"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3.00 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atm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(10.0 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(0.0821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L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/>
                                    <a:cs typeface="Helvetica" panose="020B0604020202020204" pitchFamily="34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/>
                                    <a:cs typeface="Helvetica" panose="020B0604020202020204" pitchFamily="34" charset="0"/>
                                  </a:rPr>
                                  <m:t>atm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mol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/>
                                    <a:cs typeface="Helvetica" panose="020B0604020202020204" pitchFamily="34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/>
                                    <a:cs typeface="Helvetica" panose="020B0604020202020204" pitchFamily="34" charset="0"/>
                                  </a:rPr>
                                  <m:t>K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298 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K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1.23 </a:t>
                </a:r>
                <a:r>
                  <a:rPr lang="en-US" dirty="0" err="1">
                    <a:latin typeface="+mj-lt"/>
                    <a:cs typeface="Helvetica" panose="020B0604020202020204" pitchFamily="34" charset="0"/>
                  </a:rPr>
                  <a:t>mol</a:t>
                </a:r>
                <a:r>
                  <a:rPr lang="en-US" dirty="0">
                    <a:latin typeface="+mj-lt"/>
                    <a:cs typeface="Helvetica" panose="020B0604020202020204" pitchFamily="34" charset="0"/>
                  </a:rPr>
                  <a:t> NH</a:t>
                </a:r>
                <a:r>
                  <a:rPr lang="en-US" baseline="-25000" dirty="0">
                    <a:latin typeface="+mj-lt"/>
                    <a:cs typeface="Helvetica" panose="020B060402020202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3782584"/>
                <a:ext cx="4822030" cy="1604606"/>
              </a:xfrm>
              <a:prstGeom prst="rect">
                <a:avLst/>
              </a:prstGeom>
              <a:blipFill rotWithShape="0"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39914" y="5482220"/>
                <a:ext cx="4729756" cy="687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+mj-lt"/>
                          <a:cs typeface="Helvetica" panose="020B0604020202020204" pitchFamily="34" charset="0"/>
                        </a:rPr>
                        <m:t>1.23 </m:t>
                      </m:r>
                      <m:r>
                        <m:rPr>
                          <m:nor/>
                        </m:rPr>
                        <a:rPr lang="en-US" sz="2000" strike="sngStrike">
                          <a:latin typeface="+mj-lt"/>
                          <a:cs typeface="Helvetica" panose="020B0604020202020204" pitchFamily="34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en-US" sz="2000" strike="sngStrike">
                          <a:latin typeface="+mj-lt"/>
                          <a:cs typeface="Helvetica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strike="sngStrike">
                          <a:latin typeface="+mj-lt"/>
                          <a:cs typeface="Helvetica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000" strike="sngStrike" baseline="-25000">
                          <a:latin typeface="+mj-lt"/>
                          <a:cs typeface="Helvetica" panose="020B06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000" strike="sngStrike">
                          <a:latin typeface="+mj-lt"/>
                          <a:cs typeface="Helvetica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+mj-lt"/>
                          <a:ea typeface="Cambria Math"/>
                          <a:cs typeface="Helvetica" panose="020B060402020202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000">
                          <a:latin typeface="+mj-lt"/>
                          <a:ea typeface="Cambria Math"/>
                          <a:cs typeface="Helvetica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17.04 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000" baseline="-25000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000" strike="sngStrike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mol</m:t>
                          </m:r>
                          <m:r>
                            <m:rPr>
                              <m:nor/>
                            </m:rPr>
                            <a:rPr lang="en-US" sz="2000" strike="sngStrike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strike="sngStrike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000" strike="sngStrike" baseline="-25000">
                              <a:latin typeface="+mj-lt"/>
                              <a:ea typeface="Cambria Math"/>
                              <a:cs typeface="Helvetica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strike="sngStrike" baseline="-25000">
                          <a:latin typeface="+mj-lt"/>
                          <a:ea typeface="Cambria Math"/>
                          <a:cs typeface="Helvetica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+mj-lt"/>
                          <a:cs typeface="Helvetica" panose="020B0604020202020204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000" b="1">
                          <a:latin typeface="+mj-lt"/>
                          <a:cs typeface="Helvetica" panose="020B0604020202020204" pitchFamily="34" charset="0"/>
                        </a:rPr>
                        <m:t>21.0 </m:t>
                      </m:r>
                      <m:r>
                        <m:rPr>
                          <m:nor/>
                        </m:rPr>
                        <a:rPr lang="en-US" sz="2000" b="1">
                          <a:latin typeface="+mj-lt"/>
                          <a:cs typeface="Helvetica" panose="020B060402020202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000" b="1">
                          <a:latin typeface="+mj-lt"/>
                          <a:cs typeface="Helvetica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14" y="5482220"/>
                <a:ext cx="4729756" cy="687881"/>
              </a:xfrm>
              <a:prstGeom prst="rect">
                <a:avLst/>
              </a:prstGeom>
              <a:blipFill rotWithShape="0">
                <a:blip r:embed="rId4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2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Kinetic-Molecular Theory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9998" y="2222286"/>
            <a:ext cx="7524003" cy="4078501"/>
          </a:xfrm>
        </p:spPr>
        <p:txBody>
          <a:bodyPr lIns="0" tIns="0" rIns="0" bIns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Kinetic </a:t>
            </a:r>
            <a:r>
              <a:rPr lang="en-US" sz="2400" dirty="0">
                <a:latin typeface="+mj-lt"/>
              </a:rPr>
              <a:t>energy of a particle depends on mass and velocity.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+mj-lt"/>
              </a:rPr>
              <a:t>Temperature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a measure of the average kinetic energy of the particles in a sample of matter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6" descr="kine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70" y="3326936"/>
            <a:ext cx="2564533" cy="124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1273736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Explaining the Behavior of Gases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00725" y="2222287"/>
            <a:ext cx="2533276" cy="3636510"/>
          </a:xfrm>
        </p:spPr>
        <p:txBody>
          <a:bodyPr lIns="0" tIns="0" rIns="0" bIns="0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Great </a:t>
            </a:r>
            <a:r>
              <a:rPr lang="en-US" sz="2400" dirty="0">
                <a:latin typeface="+mj-lt"/>
              </a:rPr>
              <a:t>amounts of space exist between gas particles. </a:t>
            </a:r>
            <a:endParaRPr lang="en-US" sz="24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Compression </a:t>
            </a:r>
            <a:r>
              <a:rPr lang="en-US" sz="2400" dirty="0">
                <a:latin typeface="+mj-lt"/>
              </a:rPr>
              <a:t>reduces the empty spaces between particles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15" descr="C13-02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2" y="2841846"/>
            <a:ext cx="5366827" cy="25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1273736"/>
          </a:xfrm>
        </p:spPr>
        <p:txBody>
          <a:bodyPr/>
          <a:lstStyle/>
          <a:p>
            <a:pPr marL="0" indent="0">
              <a:spcAft>
                <a:spcPts val="1000"/>
              </a:spcAft>
            </a:pPr>
            <a:r>
              <a:rPr lang="en-US" dirty="0">
                <a:latin typeface="Helvetica"/>
                <a:cs typeface="Helvetica"/>
              </a:rPr>
              <a:t>Explaining the Behavior of Gases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Gases </a:t>
            </a:r>
            <a:r>
              <a:rPr lang="en-US" sz="2400" dirty="0">
                <a:latin typeface="+mj-lt"/>
              </a:rPr>
              <a:t>easily flow past each other because there are no significant forces of attraction. </a:t>
            </a:r>
            <a:endParaRPr lang="en-US" sz="24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+mj-lt"/>
              </a:rPr>
              <a:t>Diffusion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the movement of one material through another</a:t>
            </a:r>
            <a:r>
              <a:rPr lang="en-US" sz="2400" dirty="0" smtClean="0">
                <a:latin typeface="+mj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Effusion </a:t>
            </a:r>
            <a:r>
              <a:rPr lang="en-US" sz="2400" dirty="0">
                <a:latin typeface="+mj-lt"/>
              </a:rPr>
              <a:t>is a gas escaping through a tiny opening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06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1281600"/>
          </a:xfrm>
        </p:spPr>
        <p:txBody>
          <a:bodyPr/>
          <a:lstStyle/>
          <a:p>
            <a:pPr marL="0" indent="0">
              <a:spcAft>
                <a:spcPts val="1000"/>
              </a:spcAft>
            </a:pPr>
            <a:r>
              <a:rPr lang="en-US" dirty="0">
                <a:latin typeface="Helvetica"/>
                <a:cs typeface="Helvetica"/>
              </a:rPr>
              <a:t>Explaining the Behavior of Gases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9998" y="2222286"/>
            <a:ext cx="7524003" cy="4249951"/>
          </a:xfrm>
        </p:spPr>
        <p:txBody>
          <a:bodyPr lIns="0" tIns="0" rIns="0" bIns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+mj-lt"/>
              </a:rPr>
              <a:t>Graham’s </a:t>
            </a:r>
            <a:r>
              <a:rPr lang="en-US" sz="2400" b="1" dirty="0">
                <a:latin typeface="+mj-lt"/>
              </a:rPr>
              <a:t>law of effusion </a:t>
            </a:r>
            <a:r>
              <a:rPr lang="en-US" sz="2400" dirty="0">
                <a:latin typeface="+mj-lt"/>
              </a:rPr>
              <a:t>states that the rate of effusion for a gas is inversely proportional to the square root of its molar mass.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Graham’s </a:t>
            </a:r>
            <a:r>
              <a:rPr lang="en-US" sz="2400" dirty="0">
                <a:latin typeface="+mj-lt"/>
              </a:rPr>
              <a:t>law also applies to diffusion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6" descr="e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3" y="4165665"/>
            <a:ext cx="4078905" cy="7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ra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5" y="4116935"/>
            <a:ext cx="2931371" cy="8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Gases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314575"/>
            <a:ext cx="4114800" cy="1863351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  <a:cs typeface="Helvetica Light"/>
              </a:rPr>
              <a:t>Ammonia </a:t>
            </a:r>
            <a:r>
              <a:rPr lang="en-US" sz="2000" dirty="0">
                <a:latin typeface="+mj-lt"/>
                <a:cs typeface="Helvetica Light"/>
              </a:rPr>
              <a:t>has a molar mass of 17.0 g/</a:t>
            </a:r>
            <a:r>
              <a:rPr lang="en-US" sz="2000" dirty="0" err="1">
                <a:latin typeface="+mj-lt"/>
                <a:cs typeface="Helvetica Light"/>
              </a:rPr>
              <a:t>mol</a:t>
            </a:r>
            <a:r>
              <a:rPr lang="en-US" sz="2000" dirty="0">
                <a:latin typeface="+mj-lt"/>
                <a:cs typeface="Helvetica Light"/>
              </a:rPr>
              <a:t>; hydrogen </a:t>
            </a:r>
            <a:r>
              <a:rPr lang="en-US" sz="2000" dirty="0" smtClean="0">
                <a:latin typeface="+mj-lt"/>
                <a:cs typeface="Helvetica Light"/>
              </a:rPr>
              <a:t>chloride has </a:t>
            </a:r>
            <a:r>
              <a:rPr lang="en-US" sz="2000" dirty="0">
                <a:latin typeface="+mj-lt"/>
                <a:cs typeface="Helvetica Light"/>
              </a:rPr>
              <a:t>a molar mass of 36.5 g/mol. What is the ratio of their diffusion rates?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82760"/>
              </p:ext>
            </p:extLst>
          </p:nvPr>
        </p:nvGraphicFramePr>
        <p:xfrm>
          <a:off x="457200" y="4260966"/>
          <a:ext cx="397256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840"/>
                <a:gridCol w="1442720"/>
              </a:tblGrid>
              <a:tr h="3032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b="1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7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molar mass</a:t>
                      </a:r>
                      <a:r>
                        <a:rPr lang="pt-BR" sz="1400" baseline="-25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HCl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36.5 g/mol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337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ratio of diffusion rates = ?</a:t>
                      </a:r>
                      <a:endParaRPr lang="en-US" sz="1400" b="0" dirty="0">
                        <a:solidFill>
                          <a:srgbClr val="FF0337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7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molar mass</a:t>
                      </a:r>
                      <a:r>
                        <a:rPr lang="pt-BR" sz="1400" baseline="-25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NH</a:t>
                      </a:r>
                      <a:r>
                        <a:rPr lang="pt-BR" sz="1400" baseline="-460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3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Helvetica Light"/>
                          <a:cs typeface="Helvetica" panose="020B0604020202020204" pitchFamily="34" charset="0"/>
                        </a:rPr>
                        <a:t> = 17.0 g/mol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63354" y="2866065"/>
                <a:ext cx="4123484" cy="2859116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+mj-lt"/>
                              <a:cs typeface="Helvetica" panose="020B0604020202020204" pitchFamily="34" charset="0"/>
                            </a:rPr>
                            <m:t>Rate</m:t>
                          </m:r>
                          <m:r>
                            <m:rPr>
                              <m:nor/>
                            </m:rPr>
                            <a:rPr lang="en-US" sz="2000" b="0" i="0" baseline="-25000" smtClean="0">
                              <a:latin typeface="+mj-lt"/>
                              <a:cs typeface="Helvetica" panose="020B0604020202020204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2000" b="0" i="0" baseline="-46000" smtClean="0">
                              <a:latin typeface="+mj-lt"/>
                              <a:cs typeface="Helvetica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+mj-lt"/>
                              <a:cs typeface="Helvetica" panose="020B0604020202020204" pitchFamily="34" charset="0"/>
                            </a:rPr>
                            <m:t>Rate</m:t>
                          </m:r>
                          <m:r>
                            <m:rPr>
                              <m:nor/>
                            </m:rPr>
                            <a:rPr lang="en-US" sz="2000" b="0" i="0" baseline="-25000" smtClean="0">
                              <a:latin typeface="+mj-lt"/>
                              <a:cs typeface="Helvetica" panose="020B0604020202020204" pitchFamily="34" charset="0"/>
                            </a:rPr>
                            <m:t>HCl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+mj-lt"/>
                          <a:cs typeface="Helvetica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  <a:cs typeface="Helvetica" panose="020B0604020202020204" pitchFamily="34" charset="0"/>
                                </a:rPr>
                                <m:t>molar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  <a:cs typeface="Helvetica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  <a:cs typeface="Helvetica" panose="020B0604020202020204" pitchFamily="34" charset="0"/>
                                </a:rPr>
                                <m:t>massHCl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  <a:cs typeface="Helvetica" panose="020B0604020202020204" pitchFamily="34" charset="0"/>
                                </a:rPr>
                                <m:t>molar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  <a:cs typeface="Helvetica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+mj-lt"/>
                                  <a:cs typeface="Helvetica" panose="020B0604020202020204" pitchFamily="34" charset="0"/>
                                </a:rPr>
                                <m:t>massNH</m:t>
                              </m:r>
                              <m:r>
                                <m:rPr>
                                  <m:nor/>
                                </m:rPr>
                                <a:rPr lang="en-US" sz="2000" b="0" i="0" baseline="-25000" smtClean="0">
                                  <a:latin typeface="+mj-lt"/>
                                  <a:cs typeface="Helvetica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latin typeface="+mj-lt"/>
                  <a:cs typeface="Helvetica" panose="020B0604020202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pt-BR" sz="2000" dirty="0" smtClean="0">
                  <a:solidFill>
                    <a:srgbClr val="FF0337"/>
                  </a:solidFill>
                  <a:latin typeface="+mj-lt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+mj-lt"/>
                                <a:cs typeface="Helvetica" panose="020B0604020202020204" pitchFamily="34" charset="0"/>
                              </a:rPr>
                              <m:t>36.5 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+mj-lt"/>
                                <a:cs typeface="Helvetica" panose="020B0604020202020204" pitchFamily="34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+mj-lt"/>
                                <a:cs typeface="Helvetica" panose="020B0604020202020204" pitchFamily="34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+mj-lt"/>
                                <a:cs typeface="Helvetica" panose="020B0604020202020204" pitchFamily="34" charset="0"/>
                              </a:rPr>
                              <m:t>mol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+mj-lt"/>
                                <a:cs typeface="Helvetica" panose="020B0604020202020204" pitchFamily="34" charset="0"/>
                              </a:rPr>
                              <m:t>17.0 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+mj-lt"/>
                                <a:cs typeface="Helvetica" panose="020B0604020202020204" pitchFamily="34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+mj-lt"/>
                                <a:cs typeface="Helvetica" panose="020B0604020202020204" pitchFamily="34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+mj-lt"/>
                                <a:cs typeface="Helvetica" panose="020B0604020202020204" pitchFamily="34" charset="0"/>
                              </a:rPr>
                              <m:t>mol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 = </a:t>
                </a:r>
                <a:r>
                  <a:rPr lang="en-US" sz="2000" b="1" dirty="0" smtClean="0">
                    <a:latin typeface="+mj-lt"/>
                    <a:cs typeface="Helvetica" panose="020B0604020202020204" pitchFamily="34" charset="0"/>
                  </a:rPr>
                  <a:t>1.47 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 smtClean="0">
                  <a:latin typeface="+mj-lt"/>
                  <a:cs typeface="Helvetica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The 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ratio of diffusion rates is 1.47.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54" y="2866065"/>
                <a:ext cx="4123484" cy="2859116"/>
              </a:xfrm>
              <a:prstGeom prst="rect">
                <a:avLst/>
              </a:prstGeom>
              <a:blipFill rotWithShape="0">
                <a:blip r:embed="rId2"/>
                <a:stretch>
                  <a:fillRect l="-3846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Graham’s Law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3051</TotalTime>
  <Words>2121</Words>
  <Application>Microsoft Office PowerPoint</Application>
  <PresentationFormat>On-screen Show (4:3)</PresentationFormat>
  <Paragraphs>365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Helvetica</vt:lpstr>
      <vt:lpstr>Helvetica Light</vt:lpstr>
      <vt:lpstr>Trebuchet MS</vt:lpstr>
      <vt:lpstr>Wingdings</vt:lpstr>
      <vt:lpstr>Wingdings 2</vt:lpstr>
      <vt:lpstr>Quotable</vt:lpstr>
      <vt:lpstr>What do you know about gases?</vt:lpstr>
      <vt:lpstr>Essential Questions</vt:lpstr>
      <vt:lpstr>Kinetic-Molecular Theory</vt:lpstr>
      <vt:lpstr>Kinetic-Molecular Theory</vt:lpstr>
      <vt:lpstr>Kinetic-Molecular Theory</vt:lpstr>
      <vt:lpstr>Explaining the Behavior of Gases</vt:lpstr>
      <vt:lpstr>Explaining the Behavior of Gases</vt:lpstr>
      <vt:lpstr>Explaining the Behavior of Gases</vt:lpstr>
      <vt:lpstr>Graham’s Law Example</vt:lpstr>
      <vt:lpstr>Gas Pressure</vt:lpstr>
      <vt:lpstr>Gas Pressure</vt:lpstr>
      <vt:lpstr>Gas Pressure</vt:lpstr>
      <vt:lpstr>Units of Pressure</vt:lpstr>
      <vt:lpstr>Dalton’s Law of Partial Pressures</vt:lpstr>
      <vt:lpstr>Dalton’s Law of Partial Pressures</vt:lpstr>
      <vt:lpstr>Partial Pressure of a Gas Example</vt:lpstr>
      <vt:lpstr>Essential Questions</vt:lpstr>
      <vt:lpstr>Boyle’s Law</vt:lpstr>
      <vt:lpstr>Boyle’s Law Example</vt:lpstr>
      <vt:lpstr>Charles’s Law</vt:lpstr>
      <vt:lpstr>Charles’s Law</vt:lpstr>
      <vt:lpstr>Charles’s Law Example</vt:lpstr>
      <vt:lpstr>Gay-Lussac’s Law</vt:lpstr>
      <vt:lpstr>Gay-Lussac’s Law Example</vt:lpstr>
      <vt:lpstr>Combined Gas Law</vt:lpstr>
      <vt:lpstr>Combined Gas Law Example</vt:lpstr>
      <vt:lpstr>Essential Questions</vt:lpstr>
      <vt:lpstr>Avogadro’s Principle</vt:lpstr>
      <vt:lpstr>Avogadro’s Principle</vt:lpstr>
      <vt:lpstr>Molar Volume Example</vt:lpstr>
      <vt:lpstr>Ideal Gas Law</vt:lpstr>
      <vt:lpstr>Ideal Gas Law</vt:lpstr>
      <vt:lpstr>Ideal Gas Law</vt:lpstr>
      <vt:lpstr>Ideal Gas Law Example</vt:lpstr>
      <vt:lpstr>Ideal Gas Law—Molar Mass</vt:lpstr>
      <vt:lpstr>Ideal Gas Law—Density</vt:lpstr>
      <vt:lpstr>Real Versus Ideal Gases</vt:lpstr>
      <vt:lpstr>Real Versus Ideal Gases</vt:lpstr>
      <vt:lpstr>Essential Questions</vt:lpstr>
      <vt:lpstr>Stoichiometry of Gas Reactions</vt:lpstr>
      <vt:lpstr>Stoichiometry and Volume–Volume Problems</vt:lpstr>
      <vt:lpstr>Volume-Volume Problems</vt:lpstr>
      <vt:lpstr>Volume-Mass Problems</vt:lpstr>
    </vt:vector>
  </TitlesOfParts>
  <Company>McGraw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Rachel Benzoni</cp:lastModifiedBy>
  <cp:revision>126</cp:revision>
  <cp:lastPrinted>2013-07-17T14:35:16Z</cp:lastPrinted>
  <dcterms:created xsi:type="dcterms:W3CDTF">2013-07-09T14:24:31Z</dcterms:created>
  <dcterms:modified xsi:type="dcterms:W3CDTF">2016-04-20T13:37:08Z</dcterms:modified>
</cp:coreProperties>
</file>