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49"/>
  </p:notesMasterIdLst>
  <p:handoutMasterIdLst>
    <p:handoutMasterId r:id="rId50"/>
  </p:handoutMasterIdLst>
  <p:sldIdLst>
    <p:sldId id="256" r:id="rId5"/>
    <p:sldId id="257" r:id="rId6"/>
    <p:sldId id="291" r:id="rId7"/>
    <p:sldId id="258" r:id="rId8"/>
    <p:sldId id="261" r:id="rId9"/>
    <p:sldId id="271" r:id="rId10"/>
    <p:sldId id="272" r:id="rId11"/>
    <p:sldId id="273" r:id="rId12"/>
    <p:sldId id="274" r:id="rId13"/>
    <p:sldId id="259" r:id="rId14"/>
    <p:sldId id="260" r:id="rId15"/>
    <p:sldId id="275" r:id="rId16"/>
    <p:sldId id="328" r:id="rId17"/>
    <p:sldId id="264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2" r:id="rId32"/>
    <p:sldId id="293" r:id="rId33"/>
    <p:sldId id="294" r:id="rId34"/>
    <p:sldId id="295" r:id="rId35"/>
    <p:sldId id="296" r:id="rId36"/>
    <p:sldId id="305" r:id="rId37"/>
    <p:sldId id="306" r:id="rId38"/>
    <p:sldId id="309" r:id="rId39"/>
    <p:sldId id="312" r:id="rId40"/>
    <p:sldId id="324" r:id="rId41"/>
    <p:sldId id="313" r:id="rId42"/>
    <p:sldId id="314" r:id="rId43"/>
    <p:sldId id="315" r:id="rId44"/>
    <p:sldId id="319" r:id="rId45"/>
    <p:sldId id="320" r:id="rId46"/>
    <p:sldId id="322" r:id="rId47"/>
    <p:sldId id="325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3547F5"/>
    <a:srgbClr val="000099"/>
    <a:srgbClr val="FDFAF1"/>
    <a:srgbClr val="FEFEF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18" autoAdjust="0"/>
  </p:normalViewPr>
  <p:slideViewPr>
    <p:cSldViewPr>
      <p:cViewPr varScale="1">
        <p:scale>
          <a:sx n="90" d="100"/>
          <a:sy n="90" d="100"/>
        </p:scale>
        <p:origin x="10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4298"/>
    </p:cViewPr>
  </p:sorterViewPr>
  <p:notesViewPr>
    <p:cSldViewPr>
      <p:cViewPr varScale="1">
        <p:scale>
          <a:sx n="53" d="100"/>
          <a:sy n="53" d="100"/>
        </p:scale>
        <p:origin x="-118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BCA46-6B5E-411D-8657-CB42E4D81DCE}" type="datetimeFigureOut">
              <a:rPr lang="en-US" smtClean="0"/>
              <a:pPr/>
              <a:t>1/2/17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7922F-33F7-49E0-806F-A18619D82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51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94E33-7A7D-4363-9E59-EFD5A6109765}" type="datetimeFigureOut">
              <a:rPr lang="en-US" smtClean="0"/>
              <a:pPr/>
              <a:t>1/2/17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552AA-5B6A-4CFD-985A-8BD99266E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34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552AA-5B6A-4CFD-985A-8BD99266ED1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12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F16D-B2E0-4E06-86C8-DBED678F7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D4D-A060-44FB-872D-A958B5B3A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9FAC-D43C-4B1F-A2B5-19E308541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4BF1-873C-468D-AA90-F6E544CAF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AD29-FEFD-4021-9B3B-6CE3AC124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37CB-ACB0-49B0-AD3C-9FE9A2DFA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F7B7-1FCE-434A-A993-CD07E2B81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BCAE-C399-484B-A602-A9BBEFB19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BBE7-11AE-4F1C-B3A3-85DF4E3FD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E854-4EFE-40C1-B2A2-0C5CF6B60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93EE-5175-4A73-B589-F2E04209A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9CF28-93CC-4BDE-B110-D1CB3C5BD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/imgres?imgurl=http://www.tellingmom.com/photos/albums/userpics/10001/nemo_4.jpg&amp;imgrefurl=http://blog.tellingmom.com/?p=40&amp;usg=__JrP1GRepjSvQZwholtjhdIFd-H4=&amp;h=304&amp;w=400&amp;sz=117&amp;hl=en&amp;start=10&amp;tbnid=xm6rkb8rUZeCQM:&amp;tbnh=94&amp;tbnw=124&amp;prev=/images?q=nemo&amp;gbv=2&amp;hl=en&amp;safe=activ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google.com/imgres?imgurl=http://www.istockphoto.com/file_thumbview_approve/9525989/2/istockphoto_9525989-running-man-cartoon.jpg&amp;imgrefurl=http://www.istockphoto.com/stock-illustration-9525989-running-man-cartoon.php&amp;usg=__A3cuXuHC9I-lWxtJd3nZddDzQqM=&amp;h=380&amp;w=310&amp;sz=39&amp;hl=en&amp;start=1&amp;tbnid=ac7oHFLc7XM_fM:&amp;tbnh=123&amp;tbnw=100&amp;prev=/images?q=running+man+cartoon&amp;gbv=2&amp;hl=en&amp;safe=active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/imgres?imgurl=http://www.istockphoto.com/file_thumbview_approve/9525989/2/istockphoto_9525989-running-man-cartoon.jpg&amp;imgrefurl=http://www.istockphoto.com/stock-illustration-9525989-running-man-cartoon.php&amp;usg=__A3cuXuHC9I-lWxtJd3nZddDzQqM=&amp;h=380&amp;w=310&amp;sz=39&amp;hl=en&amp;start=1&amp;tbnid=ac7oHFLc7XM_fM:&amp;tbnh=123&amp;tbnw=100&amp;prev=/images?q=running+man+cartoon&amp;gbv=2&amp;hl=en&amp;safe=activ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google.com/imgres?imgurl=http://www.tellingmom.com/photos/albums/userpics/10001/nemo_4.jpg&amp;imgrefurl=http://blog.tellingmom.com/?p=40&amp;usg=__JrP1GRepjSvQZwholtjhdIFd-H4=&amp;h=304&amp;w=400&amp;sz=117&amp;hl=en&amp;start=10&amp;tbnid=xm6rkb8rUZeCQM:&amp;tbnh=94&amp;tbnw=124&amp;prev=/images?q=nemo&amp;gbv=2&amp;hl=en&amp;safe=activ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Dimensional</a:t>
            </a:r>
            <a:r>
              <a:rPr lang="en-US" sz="3600" b="1" dirty="0" smtClean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Analysis </a:t>
            </a:r>
            <a:br>
              <a:rPr lang="en-US" sz="3600" b="1" dirty="0" smtClean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r>
              <a:rPr lang="en-US" sz="3600" b="1" dirty="0" smtClean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(aka </a:t>
            </a:r>
            <a:r>
              <a:rPr lang="en-US" b="1" dirty="0" smtClean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Factor-Label)</a:t>
            </a:r>
            <a:endParaRPr lang="en-US" b="1" dirty="0">
              <a:solidFill>
                <a:srgbClr val="3547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09800"/>
            <a:ext cx="7924800" cy="39624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800" dirty="0">
                <a:latin typeface="+mj-lt"/>
              </a:rPr>
              <a:t> This technique involves the use of conversion factors and writing all measurements with both numerical values and the unit of measurement</a:t>
            </a:r>
          </a:p>
          <a:p>
            <a:pPr algn="l">
              <a:lnSpc>
                <a:spcPct val="90000"/>
              </a:lnSpc>
            </a:pPr>
            <a:endParaRPr lang="en-US" sz="2800" dirty="0">
              <a:latin typeface="Calibri" panose="020F0502020204030204" pitchFamily="34" charset="0"/>
            </a:endParaRPr>
          </a:p>
          <a:p>
            <a:pPr algn="l">
              <a:lnSpc>
                <a:spcPct val="90000"/>
              </a:lnSpc>
            </a:pPr>
            <a:r>
              <a:rPr lang="en-US" sz="2800" dirty="0"/>
              <a:t>A conversion factor is where you have the same amount (entity) represented by two different units of measurement with their corresponding numerical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Conversion Factors</a:t>
            </a:r>
            <a:r>
              <a:rPr lang="en-US" b="1" dirty="0" smtClean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….cont.</a:t>
            </a:r>
            <a:endParaRPr lang="en-US" b="1" i="1" dirty="0">
              <a:solidFill>
                <a:srgbClr val="3547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oper Black" pitchFamily="18" charset="0"/>
              </a:rPr>
              <a:t>Now a little math review…………….</a:t>
            </a:r>
            <a:endParaRPr lang="en-US" sz="28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panose="020F0502020204030204" pitchFamily="34" charset="0"/>
              </a:rPr>
              <a:t>What is 5 x 1?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panose="020F0502020204030204" pitchFamily="34" charset="0"/>
              </a:rPr>
              <a:t>What is 5 x  </a:t>
            </a:r>
            <a:r>
              <a:rPr lang="en-US" sz="2800" u="sng" dirty="0">
                <a:latin typeface="Calibri" panose="020F0502020204030204" pitchFamily="34" charset="0"/>
              </a:rPr>
              <a:t>    2   </a:t>
            </a:r>
            <a:r>
              <a:rPr lang="en-US" sz="2800" dirty="0">
                <a:latin typeface="Calibri" panose="020F0502020204030204" pitchFamily="34" charset="0"/>
              </a:rPr>
              <a:t> 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latin typeface="Calibri" panose="020F0502020204030204" pitchFamily="34" charset="0"/>
              </a:rPr>
              <a:t>                          </a:t>
            </a:r>
            <a:r>
              <a:rPr lang="en-US" sz="2800" dirty="0" smtClean="0">
                <a:latin typeface="Calibri" panose="020F0502020204030204" pitchFamily="34" charset="0"/>
              </a:rPr>
              <a:t>    </a:t>
            </a:r>
            <a:r>
              <a:rPr lang="en-US" sz="2800" dirty="0">
                <a:latin typeface="Calibri" panose="020F0502020204030204" pitchFamily="34" charset="0"/>
              </a:rPr>
              <a:t>2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panose="020F0502020204030204" pitchFamily="34" charset="0"/>
              </a:rPr>
              <a:t>Both expressions give you the same answer- why?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panose="020F0502020204030204" pitchFamily="34" charset="0"/>
              </a:rPr>
              <a:t>Because 2/2 equals 1 and therefore the second equation is just like the first </a:t>
            </a:r>
            <a:r>
              <a:rPr lang="en-US" dirty="0">
                <a:solidFill>
                  <a:srgbClr val="3547F5"/>
                </a:solidFill>
                <a:latin typeface="Calibri" panose="020F0502020204030204" pitchFamily="34" charset="0"/>
              </a:rPr>
              <a:t>and</a:t>
            </a:r>
            <a:endParaRPr lang="en-US" sz="2800" dirty="0">
              <a:solidFill>
                <a:srgbClr val="3547F5"/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   we </a:t>
            </a:r>
            <a:r>
              <a:rPr lang="en-US" sz="2800" dirty="0">
                <a:latin typeface="Calibri" panose="020F0502020204030204" pitchFamily="34" charset="0"/>
              </a:rPr>
              <a:t>did not change the initial value of </a:t>
            </a:r>
            <a:r>
              <a:rPr lang="en-US" sz="2800" dirty="0" smtClean="0">
                <a:latin typeface="Calibri" panose="020F0502020204030204" pitchFamily="34" charset="0"/>
              </a:rPr>
              <a:t>5.</a:t>
            </a:r>
            <a:endParaRPr lang="en-US" sz="28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Putting  It  Together</a:t>
            </a:r>
            <a:br>
              <a:rPr lang="en-US" b="1" dirty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r>
              <a:rPr lang="en-US" b="1" i="1" dirty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Here’s  An Example</a:t>
            </a:r>
            <a:endParaRPr lang="en-US" b="1" dirty="0">
              <a:solidFill>
                <a:srgbClr val="3547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How many quarts are in  15 gallons ?</a:t>
            </a:r>
          </a:p>
          <a:p>
            <a:r>
              <a:rPr lang="en-US" dirty="0">
                <a:latin typeface="Calibri" panose="020F0502020204030204" pitchFamily="34" charset="0"/>
              </a:rPr>
              <a:t>Remember we do </a:t>
            </a:r>
            <a:r>
              <a:rPr lang="en-US" i="1" dirty="0">
                <a:latin typeface="Calibri" panose="020F0502020204030204" pitchFamily="34" charset="0"/>
              </a:rPr>
              <a:t>NOT</a:t>
            </a:r>
            <a:r>
              <a:rPr lang="en-US" dirty="0">
                <a:latin typeface="Calibri" panose="020F0502020204030204" pitchFamily="34" charset="0"/>
              </a:rPr>
              <a:t> want to change the amount represented by 15 gallons, only the units in quarts</a:t>
            </a:r>
          </a:p>
          <a:p>
            <a:r>
              <a:rPr lang="en-US" dirty="0">
                <a:latin typeface="Calibri" panose="020F0502020204030204" pitchFamily="34" charset="0"/>
              </a:rPr>
              <a:t>So we’ll use the conversion factor between gallons and quarts; that is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Calibri" panose="020F0502020204030204" pitchFamily="34" charset="0"/>
              </a:rPr>
              <a:t>                     1 gallon = 4 quarts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Our Example </a:t>
            </a:r>
            <a:r>
              <a:rPr lang="en-US" b="1" i="1" dirty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continued…….</a:t>
            </a:r>
            <a:endParaRPr lang="en-US" b="1" dirty="0">
              <a:solidFill>
                <a:srgbClr val="3547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We set it up like this: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Calibri" panose="020F0502020204030204" pitchFamily="34" charset="0"/>
              </a:rPr>
              <a:t>         15 gallons  x  </a:t>
            </a:r>
            <a:r>
              <a:rPr lang="en-US" u="sng" dirty="0">
                <a:latin typeface="Calibri" panose="020F0502020204030204" pitchFamily="34" charset="0"/>
              </a:rPr>
              <a:t>  4 quarts   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Calibri" panose="020F0502020204030204" pitchFamily="34" charset="0"/>
              </a:rPr>
              <a:t>                                 1 gallon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Cancel units 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Do the math to complete the problem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15 x 4 quarts = 60 quarts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0" y="2286000"/>
            <a:ext cx="1219200" cy="3810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76800" y="2895600"/>
            <a:ext cx="1219200" cy="3810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02_00UN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0825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38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/>
              <a:t>Every measurement must have a </a:t>
            </a:r>
            <a:r>
              <a:rPr lang="en-US" sz="3600" b="1" u="sng" dirty="0"/>
              <a:t>unit</a:t>
            </a:r>
            <a:r>
              <a:rPr lang="en-US" sz="3600" b="1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4114800"/>
            <a:ext cx="21336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00B0F0"/>
                </a:solidFill>
              </a:rPr>
              <a:t>60</a:t>
            </a:r>
            <a:endParaRPr lang="en-US" sz="88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4191000"/>
            <a:ext cx="51054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quarts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What do I need to do?</a:t>
            </a:r>
            <a:endParaRPr lang="en-US" b="1" dirty="0">
              <a:solidFill>
                <a:srgbClr val="3547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4000" dirty="0" smtClean="0">
                <a:latin typeface="Calibri" panose="020F0502020204030204" pitchFamily="34" charset="0"/>
              </a:rPr>
              <a:t>From </a:t>
            </a:r>
            <a:r>
              <a:rPr lang="en-US" sz="4000" dirty="0">
                <a:latin typeface="Calibri" panose="020F0502020204030204" pitchFamily="34" charset="0"/>
              </a:rPr>
              <a:t>the problem determine the following: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latin typeface="Calibri" panose="020F0502020204030204" pitchFamily="34" charset="0"/>
              </a:rPr>
              <a:t>Known </a:t>
            </a:r>
            <a:r>
              <a:rPr lang="en-US" sz="3200" dirty="0">
                <a:latin typeface="Calibri" panose="020F0502020204030204" pitchFamily="34" charset="0"/>
              </a:rPr>
              <a:t>quantity </a:t>
            </a:r>
            <a:r>
              <a:rPr lang="en-US" sz="3200" dirty="0" smtClean="0">
                <a:latin typeface="Calibri" panose="020F0502020204030204" pitchFamily="34" charset="0"/>
              </a:rPr>
              <a:t>(number </a:t>
            </a:r>
            <a:r>
              <a:rPr lang="en-US" sz="3200" dirty="0">
                <a:latin typeface="Calibri" panose="020F0502020204030204" pitchFamily="34" charset="0"/>
              </a:rPr>
              <a:t>and units) which is called the </a:t>
            </a:r>
            <a:r>
              <a:rPr lang="en-US" sz="3200" dirty="0" smtClean="0">
                <a:latin typeface="Calibri" panose="020F0502020204030204" pitchFamily="34" charset="0"/>
              </a:rPr>
              <a:t>Given</a:t>
            </a:r>
          </a:p>
          <a:p>
            <a:pPr lvl="1">
              <a:lnSpc>
                <a:spcPct val="90000"/>
              </a:lnSpc>
              <a:buNone/>
            </a:pPr>
            <a:endParaRPr lang="en-US" sz="3200" dirty="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Calibri" panose="020F0502020204030204" pitchFamily="34" charset="0"/>
              </a:rPr>
              <a:t>Identify what the Desired units are</a:t>
            </a:r>
          </a:p>
          <a:p>
            <a:pPr lvl="1">
              <a:lnSpc>
                <a:spcPct val="90000"/>
              </a:lnSpc>
            </a:pPr>
            <a:endParaRPr lang="en-US" sz="3200" dirty="0" smtClean="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3200" dirty="0" smtClean="0">
                <a:latin typeface="Calibri" panose="020F0502020204030204" pitchFamily="34" charset="0"/>
              </a:rPr>
              <a:t>Conversion factor(s) needed (both universal and question specific)</a:t>
            </a:r>
            <a:endParaRPr lang="en-US" sz="3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CC"/>
                </a:solidFill>
                <a:latin typeface="Arial" charset="0"/>
              </a:rPr>
              <a:t>Q - How many kilometers are in 47 miles? (note: 1 km = 0.621 miles)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5032375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3429000" y="3810000"/>
            <a:ext cx="4724400" cy="1524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latin typeface="Arial" charset="0"/>
              </a:rPr>
              <a:t>First write down the </a:t>
            </a:r>
            <a:r>
              <a:rPr lang="en-US" sz="3600" u="sng">
                <a:latin typeface="Arial" charset="0"/>
              </a:rPr>
              <a:t>desired</a:t>
            </a:r>
            <a:r>
              <a:rPr lang="en-US" sz="3600">
                <a:latin typeface="Arial" charset="0"/>
              </a:rPr>
              <a:t> quantity</a:t>
            </a:r>
            <a:endParaRPr lang="en-US">
              <a:latin typeface="Arial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219200" y="25146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>
                <a:solidFill>
                  <a:srgbClr val="0000CC"/>
                </a:solidFill>
                <a:latin typeface="Arial" charset="0"/>
              </a:rPr>
              <a:t> 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I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73" grpId="0" animBg="1" autoUpdateAnimBg="0"/>
      <p:bldP spid="1127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Q - How many kilometers are in 47 miles? (note: 1 km = 0.621 miles)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032375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429000" y="3429000"/>
            <a:ext cx="4724400" cy="1905000"/>
          </a:xfrm>
          <a:prstGeom prst="wedgeRoundRectCallout">
            <a:avLst>
              <a:gd name="adj1" fmla="val -43750"/>
              <a:gd name="adj2" fmla="val 660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latin typeface="Arial" charset="0"/>
              </a:rPr>
              <a:t>Next, equate desired quantity to the </a:t>
            </a:r>
            <a:r>
              <a:rPr lang="en-US" sz="3600" u="sng">
                <a:latin typeface="Arial" charset="0"/>
              </a:rPr>
              <a:t>given</a:t>
            </a:r>
            <a:r>
              <a:rPr lang="en-US" sz="3600">
                <a:latin typeface="Arial" charset="0"/>
              </a:rPr>
              <a:t> quantity</a:t>
            </a:r>
            <a:endParaRPr lang="en-US">
              <a:latin typeface="Arial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219200" y="25146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>
                <a:solidFill>
                  <a:srgbClr val="0000CC"/>
                </a:solidFill>
                <a:latin typeface="Arial" charset="0"/>
              </a:rPr>
              <a:t> km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362200" y="25146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= 47 mi 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 autoUpdateAnimBg="0"/>
      <p:bldP spid="1331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Q - How many kilometers are in 47 miles? (note: 1 km = 0.621 miles)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032375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3429000" y="3810000"/>
            <a:ext cx="4724400" cy="1524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latin typeface="Arial" charset="0"/>
              </a:rPr>
              <a:t>Now we have to choose a conversion factor</a:t>
            </a:r>
            <a:endParaRPr lang="en-US">
              <a:latin typeface="Arial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219200" y="25146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>
                <a:solidFill>
                  <a:srgbClr val="0000CC"/>
                </a:solidFill>
                <a:latin typeface="Arial" charset="0"/>
              </a:rPr>
              <a:t> km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362200" y="25146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= 47 mi 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3429000" y="3657600"/>
            <a:ext cx="4724400" cy="16764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latin typeface="Arial" charset="0"/>
              </a:rPr>
              <a:t>Pick the one that will allow you to cancel out miles</a:t>
            </a:r>
            <a:endParaRPr lang="en-US">
              <a:latin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Q - How many kilometers are in 47 miles? (note: 1 km = 0.621 miles)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032375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219200" y="25146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>
                <a:solidFill>
                  <a:srgbClr val="0000CC"/>
                </a:solidFill>
                <a:latin typeface="Arial" charset="0"/>
              </a:rPr>
              <a:t> km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362200" y="25146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= 47</a:t>
            </a:r>
            <a:r>
              <a:rPr lang="en-US" sz="32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>
                <a:solidFill>
                  <a:srgbClr val="CC0000"/>
                </a:solidFill>
                <a:latin typeface="Arial" charset="0"/>
              </a:rPr>
              <a:t>mi</a:t>
            </a:r>
            <a:r>
              <a:rPr lang="en-US" sz="3200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91000" y="2590800"/>
            <a:ext cx="2209800" cy="1143000"/>
            <a:chOff x="2640" y="1632"/>
            <a:chExt cx="1392" cy="720"/>
          </a:xfrm>
        </p:grpSpPr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2640" y="1632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     1 km </a:t>
              </a: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283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0.621 </a:t>
              </a:r>
              <a:r>
                <a:rPr lang="en-US" sz="3200" dirty="0">
                  <a:solidFill>
                    <a:srgbClr val="CC0000"/>
                  </a:solidFill>
                  <a:latin typeface="Arial" charset="0"/>
                </a:rPr>
                <a:t>mi</a:t>
              </a: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705600" y="2590800"/>
            <a:ext cx="2209800" cy="1143000"/>
            <a:chOff x="4224" y="1632"/>
            <a:chExt cx="1392" cy="720"/>
          </a:xfrm>
        </p:grpSpPr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4224" y="1632"/>
              <a:ext cx="129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  0.621 mi</a:t>
              </a:r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4416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   1 km</a:t>
              </a:r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4464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4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Q - How many kilometers are in 47 miles? (note: 1 km = 0.621 miles)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032375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3429000" y="3733800"/>
            <a:ext cx="4724400" cy="1600200"/>
          </a:xfrm>
          <a:prstGeom prst="wedgeRoundRectCallout">
            <a:avLst>
              <a:gd name="adj1" fmla="val -43750"/>
              <a:gd name="adj2" fmla="val 6904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latin typeface="Arial" charset="0"/>
              </a:rPr>
              <a:t>Multiply given quantity by chosen conversion factor</a:t>
            </a:r>
            <a:endParaRPr lang="en-US">
              <a:latin typeface="Arial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219200" y="25146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>
                <a:solidFill>
                  <a:srgbClr val="0000CC"/>
                </a:solidFill>
                <a:latin typeface="Arial" charset="0"/>
              </a:rPr>
              <a:t> km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362200" y="25146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= 47</a:t>
            </a:r>
            <a:r>
              <a:rPr lang="en-US" sz="32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>
                <a:solidFill>
                  <a:srgbClr val="CC0000"/>
                </a:solidFill>
                <a:latin typeface="Arial" charset="0"/>
              </a:rPr>
              <a:t>mi</a:t>
            </a:r>
            <a:r>
              <a:rPr lang="en-US" sz="3200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91000" y="2590800"/>
            <a:ext cx="2209800" cy="1143000"/>
            <a:chOff x="2640" y="1632"/>
            <a:chExt cx="1392" cy="720"/>
          </a:xfrm>
        </p:grpSpPr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2640" y="1632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     1 km </a:t>
              </a:r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283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0.621 </a:t>
              </a:r>
              <a:r>
                <a:rPr lang="en-US" sz="3200" dirty="0">
                  <a:solidFill>
                    <a:srgbClr val="CC0000"/>
                  </a:solidFill>
                  <a:latin typeface="Arial" charset="0"/>
                </a:rPr>
                <a:t>mi </a:t>
              </a:r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705600" y="2590800"/>
            <a:ext cx="2209800" cy="1143000"/>
            <a:chOff x="4224" y="1632"/>
            <a:chExt cx="1392" cy="720"/>
          </a:xfrm>
        </p:grpSpPr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4224" y="1632"/>
              <a:ext cx="129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  0.621 mi</a:t>
              </a:r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4416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   1 km</a:t>
              </a:r>
            </a:p>
          </p:txBody>
        </p:sp>
        <p:sp>
          <p:nvSpPr>
            <p:cNvPr id="25615" name="Line 15"/>
            <p:cNvSpPr>
              <a:spLocks noChangeShapeType="1"/>
            </p:cNvSpPr>
            <p:nvPr/>
          </p:nvSpPr>
          <p:spPr bwMode="auto">
            <a:xfrm>
              <a:off x="4464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7" name="Rectangle 17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Conversion Factors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Here are some examples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1 foot = __ inches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1 kilometer </a:t>
            </a:r>
            <a:r>
              <a:rPr lang="en-US" dirty="0">
                <a:latin typeface="Calibri" panose="020F0502020204030204" pitchFamily="34" charset="0"/>
              </a:rPr>
              <a:t>= ____ </a:t>
            </a:r>
            <a:r>
              <a:rPr lang="en-US" dirty="0" smtClean="0">
                <a:latin typeface="Calibri" panose="020F0502020204030204" pitchFamily="34" charset="0"/>
              </a:rPr>
              <a:t>meters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1 inch = 2.54 centimeters</a:t>
            </a:r>
          </a:p>
          <a:p>
            <a:r>
              <a:rPr lang="en-US" dirty="0">
                <a:latin typeface="Calibri" panose="020F0502020204030204" pitchFamily="34" charset="0"/>
              </a:rPr>
              <a:t>1 gallon = __ quarts</a:t>
            </a:r>
          </a:p>
          <a:p>
            <a:r>
              <a:rPr lang="en-US" dirty="0">
                <a:latin typeface="Calibri" panose="020F0502020204030204" pitchFamily="34" charset="0"/>
              </a:rPr>
              <a:t>1 acre = 4840 square yards</a:t>
            </a:r>
          </a:p>
          <a:p>
            <a:r>
              <a:rPr lang="en-US" dirty="0">
                <a:latin typeface="Calibri" panose="020F0502020204030204" pitchFamily="34" charset="0"/>
              </a:rPr>
              <a:t>1 day = ___ hours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2209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2819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1000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397968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5112507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24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uiExpand="1" build="p"/>
      <p:bldP spid="6" grpId="0" uiExpand="1"/>
      <p:bldP spid="8" grpId="0" uiExpand="1"/>
      <p:bldP spid="9" grpId="0" uiExpand="1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Q - How many kilometers are in 47 miles? (note: 1 km = 0.621 miles)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032375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3429000" y="3810000"/>
            <a:ext cx="4724400" cy="1524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latin typeface="Arial" charset="0"/>
              </a:rPr>
              <a:t>Cross out common factors</a:t>
            </a:r>
            <a:endParaRPr lang="en-US">
              <a:latin typeface="Arial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219200" y="25146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km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362200" y="25146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= 47</a:t>
            </a:r>
            <a:r>
              <a:rPr lang="en-US" sz="32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>
                <a:solidFill>
                  <a:srgbClr val="CC0000"/>
                </a:solidFill>
                <a:latin typeface="Arial" charset="0"/>
              </a:rPr>
              <a:t>mi</a:t>
            </a:r>
            <a:r>
              <a:rPr lang="en-US" sz="3200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14800" y="2438400"/>
            <a:ext cx="2209800" cy="1143000"/>
            <a:chOff x="2640" y="1632"/>
            <a:chExt cx="1392" cy="720"/>
          </a:xfrm>
        </p:grpSpPr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2640" y="1632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x   1 km</a:t>
              </a:r>
              <a:r>
                <a:rPr lang="en-US" sz="3200">
                  <a:solidFill>
                    <a:schemeClr val="accent2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283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0.621</a:t>
              </a:r>
              <a:r>
                <a:rPr lang="en-US" sz="3200" dirty="0">
                  <a:solidFill>
                    <a:schemeClr val="accent2"/>
                  </a:solidFill>
                  <a:latin typeface="Arial" charset="0"/>
                </a:rPr>
                <a:t> </a:t>
              </a:r>
              <a:r>
                <a:rPr lang="en-US" sz="3200" dirty="0">
                  <a:solidFill>
                    <a:srgbClr val="CC0000"/>
                  </a:solidFill>
                  <a:latin typeface="Arial" charset="0"/>
                </a:rPr>
                <a:t>mi</a:t>
              </a:r>
              <a:r>
                <a:rPr lang="en-US" sz="3200" dirty="0">
                  <a:solidFill>
                    <a:schemeClr val="accent2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3352800" y="2514600"/>
            <a:ext cx="685800" cy="6096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5562600" y="2971800"/>
            <a:ext cx="685800" cy="6096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Rectangle 1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 autoUpdateAnimBg="0"/>
      <p:bldP spid="21516" grpId="0" animBg="1"/>
      <p:bldP spid="215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Q - How many kilometers are in 47 miles? (note: 1 km = 0.621 miles)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032375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429000" y="3810000"/>
            <a:ext cx="4724400" cy="1524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latin typeface="Arial" charset="0"/>
              </a:rPr>
              <a:t>Cross out common factors</a:t>
            </a:r>
            <a:endParaRPr lang="en-US">
              <a:latin typeface="Arial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219200" y="25146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>
                <a:solidFill>
                  <a:srgbClr val="0000CC"/>
                </a:solidFill>
                <a:latin typeface="Arial" charset="0"/>
              </a:rPr>
              <a:t> km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362200" y="25146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= 47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14800" y="2438400"/>
            <a:ext cx="2209800" cy="1143000"/>
            <a:chOff x="2640" y="1632"/>
            <a:chExt cx="1392" cy="720"/>
          </a:xfrm>
        </p:grpSpPr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2640" y="1632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x   1 km </a:t>
              </a:r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283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0.621</a:t>
              </a:r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9" name="Rectangle 1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Q - How many kilometers are in 47 miles? (note: 1 km = 0.621 miles)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032375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3429000" y="3810000"/>
            <a:ext cx="4724400" cy="1524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latin typeface="Arial" charset="0"/>
              </a:rPr>
              <a:t>Are the units now correct?</a:t>
            </a:r>
            <a:endParaRPr lang="en-US">
              <a:latin typeface="Arial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219200" y="25146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km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362200" y="25146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= 47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14800" y="2438400"/>
            <a:ext cx="2209800" cy="1143000"/>
            <a:chOff x="2640" y="1632"/>
            <a:chExt cx="1392" cy="720"/>
          </a:xfrm>
        </p:grpSpPr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2640" y="1632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x   1 </a:t>
              </a:r>
              <a:r>
                <a:rPr lang="en-US" sz="3200" dirty="0">
                  <a:solidFill>
                    <a:srgbClr val="FF0000"/>
                  </a:solidFill>
                  <a:latin typeface="Arial" charset="0"/>
                </a:rPr>
                <a:t>km</a:t>
              </a: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283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0.621</a:t>
              </a:r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43" name="Rectangle 1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Q - How many kilometers are in 47 miles? (note: 1 km = 0.621 miles)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032375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3429000" y="3810000"/>
            <a:ext cx="4724400" cy="1524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latin typeface="Arial" charset="0"/>
              </a:rPr>
              <a:t>Yes.  Both sides have </a:t>
            </a:r>
            <a:r>
              <a:rPr lang="en-US" sz="3600" dirty="0">
                <a:solidFill>
                  <a:srgbClr val="FF0000"/>
                </a:solidFill>
                <a:latin typeface="Arial" charset="0"/>
              </a:rPr>
              <a:t>km</a:t>
            </a:r>
            <a:r>
              <a:rPr lang="en-US" sz="3600" dirty="0">
                <a:latin typeface="Arial" charset="0"/>
              </a:rPr>
              <a:t> as units.</a:t>
            </a:r>
            <a:endParaRPr lang="en-US" dirty="0">
              <a:latin typeface="Arial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219200" y="25146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km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362200" y="25146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= 47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14800" y="2438400"/>
            <a:ext cx="2209800" cy="1143000"/>
            <a:chOff x="2640" y="1632"/>
            <a:chExt cx="1392" cy="720"/>
          </a:xfrm>
        </p:grpSpPr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2640" y="1632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x   1 </a:t>
              </a:r>
              <a:r>
                <a:rPr lang="en-US" sz="3200" dirty="0">
                  <a:solidFill>
                    <a:srgbClr val="FF0000"/>
                  </a:solidFill>
                  <a:latin typeface="Arial" charset="0"/>
                </a:rPr>
                <a:t>km</a:t>
              </a: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283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0.621</a:t>
              </a:r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7" name="Rectangle 1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Q - How many kilometers are in 47 miles? (note: 1 km = 0.621 miles)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032375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3429000" y="3810000"/>
            <a:ext cx="4724400" cy="1524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latin typeface="Arial" charset="0"/>
              </a:rPr>
              <a:t>Yes.  Both sides have km as units.</a:t>
            </a:r>
            <a:endParaRPr lang="en-US">
              <a:latin typeface="Arial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147483647" y="2147483647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>
                <a:solidFill>
                  <a:srgbClr val="CC0000"/>
                </a:solidFill>
                <a:latin typeface="Arial" charset="0"/>
              </a:rPr>
              <a:t>km</a:t>
            </a:r>
            <a:endParaRPr lang="en-US" sz="32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362200" y="25146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= 47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14800" y="2438400"/>
            <a:ext cx="2209800" cy="1143000"/>
            <a:chOff x="2640" y="1632"/>
            <a:chExt cx="1392" cy="720"/>
          </a:xfrm>
        </p:grpSpPr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2640" y="1632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x   1</a:t>
              </a:r>
              <a:r>
                <a:rPr lang="en-US" sz="3200">
                  <a:solidFill>
                    <a:schemeClr val="accent2"/>
                  </a:solidFill>
                  <a:latin typeface="Arial" charset="0"/>
                </a:rPr>
                <a:t> </a:t>
              </a:r>
              <a:r>
                <a:rPr lang="en-US" sz="3200">
                  <a:solidFill>
                    <a:srgbClr val="CC0000"/>
                  </a:solidFill>
                  <a:latin typeface="Arial" charset="0"/>
                </a:rPr>
                <a:t>km</a:t>
              </a:r>
              <a:r>
                <a:rPr lang="en-US" sz="3200">
                  <a:solidFill>
                    <a:schemeClr val="accent2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283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0.621</a:t>
              </a:r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219200" y="25146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CC0000"/>
                </a:solidFill>
                <a:latin typeface="Arial" charset="0"/>
              </a:rPr>
              <a:t>#</a:t>
            </a:r>
            <a:r>
              <a:rPr lang="en-US" sz="3200">
                <a:solidFill>
                  <a:srgbClr val="CC0000"/>
                </a:solidFill>
                <a:latin typeface="Arial" charset="0"/>
              </a:rPr>
              <a:t> km</a:t>
            </a:r>
          </a:p>
        </p:txBody>
      </p:sp>
      <p:sp>
        <p:nvSpPr>
          <p:cNvPr id="27662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Q - How many kilometers are in 47 miles? (note: 1 km = 0.621 miles)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032375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3429000" y="3810000"/>
            <a:ext cx="4724400" cy="1524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latin typeface="Arial" charset="0"/>
              </a:rPr>
              <a:t>Now finish the math.</a:t>
            </a:r>
            <a:endParaRPr lang="en-US">
              <a:latin typeface="Arial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219200" y="25146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>
                <a:solidFill>
                  <a:srgbClr val="0000CC"/>
                </a:solidFill>
                <a:latin typeface="Arial" charset="0"/>
              </a:rPr>
              <a:t> km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362200" y="25146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= 47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14800" y="2438400"/>
            <a:ext cx="2209800" cy="1143000"/>
            <a:chOff x="2640" y="1632"/>
            <a:chExt cx="1392" cy="720"/>
          </a:xfrm>
        </p:grpSpPr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2640" y="1632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x   1 km </a:t>
              </a: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283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0.621</a:t>
              </a:r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6324600" y="24384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= 7</a:t>
            </a:r>
            <a:r>
              <a:rPr lang="en-US" sz="3200" u="sng">
                <a:solidFill>
                  <a:srgbClr val="0000CC"/>
                </a:solidFill>
                <a:latin typeface="Arial" charset="0"/>
              </a:rPr>
              <a:t>5</a:t>
            </a:r>
            <a:r>
              <a:rPr lang="en-US" sz="3200">
                <a:solidFill>
                  <a:srgbClr val="0000CC"/>
                </a:solidFill>
                <a:latin typeface="Arial" charset="0"/>
              </a:rPr>
              <a:t>.7 km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 autoUpdateAnimBg="0"/>
      <p:bldP spid="2459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Q - How many kilometers are in 47 miles? (note: 1 km = 0.621 miles)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032375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3429000" y="3810000"/>
            <a:ext cx="4724400" cy="1524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latin typeface="Arial" charset="0"/>
              </a:rPr>
              <a:t>The final answer is </a:t>
            </a:r>
            <a:r>
              <a:rPr lang="en-US" sz="3600" dirty="0" smtClean="0">
                <a:latin typeface="Arial" charset="0"/>
              </a:rPr>
              <a:t>76 km </a:t>
            </a:r>
            <a:r>
              <a:rPr lang="en-US" dirty="0" smtClean="0">
                <a:latin typeface="Arial" charset="0"/>
              </a:rPr>
              <a:t>(correct sig fig)</a:t>
            </a:r>
            <a:endParaRPr lang="en-US" dirty="0">
              <a:latin typeface="Arial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219200" y="25146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>
                <a:solidFill>
                  <a:srgbClr val="0000CC"/>
                </a:solidFill>
                <a:latin typeface="Arial" charset="0"/>
              </a:rPr>
              <a:t> km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362200" y="25146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= 47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14800" y="2438400"/>
            <a:ext cx="2209800" cy="1143000"/>
            <a:chOff x="2640" y="1632"/>
            <a:chExt cx="1392" cy="720"/>
          </a:xfrm>
        </p:grpSpPr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2640" y="1632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x   1 km </a:t>
              </a:r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283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0.621</a:t>
              </a:r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324600" y="24384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= 75.7 km</a:t>
            </a:r>
          </a:p>
        </p:txBody>
      </p:sp>
      <p:sp>
        <p:nvSpPr>
          <p:cNvPr id="28686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Summary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0000CC"/>
                </a:solidFill>
                <a:latin typeface="Arial" charset="0"/>
              </a:rPr>
              <a:t>The previous problem was not that </a:t>
            </a:r>
            <a:r>
              <a:rPr lang="en-US" dirty="0" smtClean="0">
                <a:solidFill>
                  <a:srgbClr val="0000CC"/>
                </a:solidFill>
                <a:latin typeface="Arial" charset="0"/>
              </a:rPr>
              <a:t>hard.</a:t>
            </a:r>
          </a:p>
          <a:p>
            <a:pPr>
              <a:buFontTx/>
              <a:buNone/>
            </a:pPr>
            <a:endParaRPr lang="en-US" dirty="0">
              <a:solidFill>
                <a:srgbClr val="0000CC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CC"/>
                </a:solidFill>
                <a:latin typeface="Arial" charset="0"/>
              </a:rPr>
              <a:t>In other words, you probably could have done it faster using a different </a:t>
            </a:r>
            <a:r>
              <a:rPr lang="en-US" dirty="0" smtClean="0">
                <a:solidFill>
                  <a:srgbClr val="0000CC"/>
                </a:solidFill>
                <a:latin typeface="Arial" charset="0"/>
              </a:rPr>
              <a:t>method.</a:t>
            </a:r>
          </a:p>
          <a:p>
            <a:pPr>
              <a:buFontTx/>
              <a:buNone/>
            </a:pPr>
            <a:endParaRPr lang="en-US" dirty="0">
              <a:solidFill>
                <a:srgbClr val="0000CC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CC"/>
                </a:solidFill>
                <a:latin typeface="Arial" charset="0"/>
              </a:rPr>
              <a:t>However, for harder problems the factor label method is </a:t>
            </a:r>
            <a:r>
              <a:rPr lang="en-US" dirty="0" smtClean="0">
                <a:solidFill>
                  <a:srgbClr val="0000CC"/>
                </a:solidFill>
                <a:latin typeface="Arial" charset="0"/>
              </a:rPr>
              <a:t>easiest.</a:t>
            </a:r>
            <a:endParaRPr lang="en-US" dirty="0">
              <a:solidFill>
                <a:srgbClr val="0000CC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 dirty="0">
              <a:solidFill>
                <a:srgbClr val="0000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Let’s answer the beginning questions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adley Hand ITC" pitchFamily="66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>
                <a:solidFill>
                  <a:srgbClr val="000099"/>
                </a:solidFill>
              </a:rPr>
              <a:t>The fastest human is reported to be able to run at a rate of 27 mph, while the fastest fish can swim at a rate of 31 m/s.  </a:t>
            </a:r>
            <a:endParaRPr lang="en-US" dirty="0" smtClean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Which </a:t>
            </a:r>
            <a:r>
              <a:rPr lang="en-US" dirty="0">
                <a:solidFill>
                  <a:srgbClr val="000099"/>
                </a:solidFill>
              </a:rPr>
              <a:t>one is faster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Both must be in the same units, so we must convert one.  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Does it matter which one?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NO. </a:t>
            </a:r>
          </a:p>
          <a:p>
            <a:pPr>
              <a:buFontTx/>
              <a:buNone/>
            </a:pPr>
            <a:endParaRPr lang="en-US" dirty="0">
              <a:solidFill>
                <a:srgbClr val="0000CC"/>
              </a:solidFill>
              <a:latin typeface="Arial" charset="0"/>
            </a:endParaRPr>
          </a:p>
        </p:txBody>
      </p:sp>
      <p:pic>
        <p:nvPicPr>
          <p:cNvPr id="78850" name="Picture 2" descr="http://tbn3.google.com/images?q=tbn:xm6rkb8rUZeCQM:http://www.tellingmom.com/photos/albums/userpics/10001/nemo_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590800"/>
            <a:ext cx="1482657" cy="1123951"/>
          </a:xfrm>
          <a:prstGeom prst="rect">
            <a:avLst/>
          </a:prstGeom>
          <a:noFill/>
        </p:spPr>
      </p:pic>
      <p:pic>
        <p:nvPicPr>
          <p:cNvPr id="78852" name="Picture 4" descr="http://tbn0.google.com/images?q=tbn:ac7oHFLc7XM_fM:http://www.istockphoto.com/file_thumbview_approve/9525989/2/istockphoto_9525989-running-man-cartoo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399" y="4495800"/>
            <a:ext cx="1200305" cy="147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743 -0.30324 C -0.61493 -0.30092 -0.61511 -0.2993 -0.60486 -0.29259 C -0.60191 -0.28866 -0.59792 -0.28588 -0.59514 -0.28171 C -0.58195 -0.26157 -0.57361 -0.23912 -0.5566 -0.22384 C -0.54861 -0.21667 -0.55452 -0.21759 -0.54688 -0.2088 C -0.54306 -0.2044 -0.53837 -0.2037 -0.53386 -0.20231 C -0.52726 -0.19329 -0.52379 -0.19583 -0.51615 -0.18935 C -0.5007 -0.17616 -0.49497 -0.17083 -0.47587 -0.16782 C -0.46632 -0.16366 -0.45677 -0.15972 -0.44688 -0.15717 C -0.41702 -0.13657 -0.39722 -0.12801 -0.36302 -0.12477 C -0.35226 -0.12546 -0.34149 -0.12592 -0.33073 -0.12708 C -0.31129 -0.1294 -0.29219 -0.13912 -0.27274 -0.14213 C -0.25243 -0.15532 -0.27934 -0.13842 -0.25972 -0.14838 C -0.25243 -0.15208 -0.25452 -0.15255 -0.24861 -0.15717 C -0.24323 -0.16111 -0.23785 -0.16319 -0.23229 -0.16574 C -0.23021 -0.16782 -0.22847 -0.1706 -0.22604 -0.17222 C -0.22274 -0.1743 -0.21615 -0.17639 -0.21615 -0.17639 C -0.20399 -0.1875 -0.22031 -0.17384 -0.20347 -0.18287 C -0.20035 -0.18449 -0.19792 -0.1875 -0.19514 -0.18935 C -0.19375 -0.19028 -0.19202 -0.19074 -0.19045 -0.19143 C -0.18351 -0.19792 -0.1757 -0.19838 -0.16788 -0.20231 C -0.14028 -0.21597 -0.11163 -0.21967 -0.08229 -0.22384 C -0.06615 -0.22917 -0.07205 -0.22801 -0.04202 -0.22384 C -0.03768 -0.22315 -0.02917 -0.21944 -0.02917 -0.21944 C -0.02049 -0.21366 -0.01268 -0.21018 -0.00486 -0.20231 C 0.00312 -0.19421 -0.00226 -0.19583 0.00642 -0.18495 C 0.01094 -0.1794 0.01736 -0.17662 0.02083 -0.16991 C 0.02656 -0.15856 0.03281 -0.14954 0.03871 -0.13773 C 0.0434 -0.12824 0.04375 -0.11366 0.04514 -0.10324 C 0.0467 -0.09236 0.0493 -0.08171 0.05156 -0.07106 C 0.05208 -0.06528 0.05173 -0.05949 0.05312 -0.05417 C 0.05399 -0.05046 0.05712 -0.04884 0.05798 -0.04514 C 0.06562 -0.01458 0.0533 -0.03889 0.06441 -0.01944 C 0.06371 0.02384 0.06562 0.07732 0.05955 0.12245 C 0.05764 0.13681 0.05312 0.15139 0.05 0.16551 C 0.0467 0.18079 0.04375 0.19745 0.03698 0.21065 C 0.03559 0.21644 0.03351 0.22199 0.03212 0.22778 C 0.02986 0.23796 0.03021 0.24468 0.02569 0.2537 C 0.02031 0.27593 0.00764 0.29908 -0.00816 0.30926 C -0.02344 0.33033 -0.04514 0.33935 -0.06615 0.34375 C -0.07587 0.34306 -0.08559 0.34352 -0.09514 0.3419 C -0.10643 0.33982 -0.11823 0.32801 -0.12743 0.32037 C -0.14028 0.30995 -0.15226 0.29977 -0.16459 0.2882 C -0.17084 0.28195 -0.17118 0.27361 -0.17587 0.26667 C -0.18264 0.25625 -0.19149 0.24977 -0.19844 0.24051 C -0.19983 0.23889 -0.20035 0.23611 -0.20174 0.23403 C -0.20816 0.22616 -0.21545 0.2213 -0.22257 0.21482 C -0.2408 0.19884 -0.22882 0.20347 -0.24514 0.2 C -0.27465 0.18033 -0.30747 0.16435 -0.34045 0.15903 C -0.3625 0.15972 -0.38455 0.15995 -0.4066 0.16111 C -0.41788 0.16181 -0.42101 0.16875 -0.43073 0.16991 C -0.44045 0.17107 -0.45 0.17107 -0.45972 0.17199 C -0.475 0.18519 -0.4882 0.20162 -0.50486 0.2125 C -0.51528 0.23611 -0.50365 0.21458 -0.51615 0.22778 C -0.52622 0.2382 -0.5283 0.24514 -0.54045 0.25139 C -0.54445 0.25949 -0.54879 0.26528 -0.55486 0.27083 C -0.55695 0.27523 -0.55868 0.27986 -0.56129 0.28357 C -0.5783 0.30903 -0.56233 0.2794 -0.57431 0.29884 C -0.57934 0.30671 -0.58663 0.31759 -0.59045 0.32662 C -0.59167 0.32963 -0.59202 0.3331 -0.59358 0.33542 C -0.59531 0.33796 -0.59792 0.33958 -0.6 0.3419 C -0.60174 0.34375 -0.60347 0.34607 -0.60486 0.34815 C -0.61077 0.35787 -0.61441 0.3625 -0.62257 0.36968 C -0.62587 0.37269 -0.63229 0.37847 -0.63229 0.37847 C -0.63542 0.39144 -0.63438 0.38264 -0.62917 0.40394 C -0.62795 0.40903 -0.61945 0.4125 -0.61945 0.4125 C -0.61285 0.42986 -0.62049 0.41551 -0.60972 0.42338 C -0.60469 0.42708 -0.60156 0.43449 -0.59688 0.43866 C -0.59167 0.44306 -0.5717 0.45671 -0.56615 0.45764 C -0.55886 0.45926 -0.5125 0.46181 -0.50816 0.46227 C -0.44375 0.4787 -0.28334 0.46458 -0.27118 0.46435 C -0.22622 0.4632 -0.18021 0.46273 -0.13559 0.45139 C -0.12188 0.44792 -0.10868 0.44074 -0.09514 0.43634 C -0.08733 0.42801 -0.07639 0.42176 -0.06945 0.4125 C -0.06563 0.40741 -0.05816 0.39745 -0.05816 0.39745 C -0.05434 0.38195 -0.04913 0.36759 -0.04514 0.35232 C -0.04462 0.34607 -0.04445 0.33958 -0.04358 0.3331 C -0.04288 0.32732 -0.04045 0.31574 -0.04045 0.31574 C -0.04097 0.29097 -0.04115 0.26551 -0.04202 0.24051 C -0.04288 0.21875 -0.05087 0.19607 -0.0533 0.17408 C -0.05452 0.1625 -0.05538 0.15116 -0.0566 0.13958 C -0.05764 0.12963 -0.05972 0.10949 -0.05972 0.10949 C -0.05816 0.09236 -0.05538 0.07662 -0.04202 0.07083 C -0.03507 0.05718 -0.02136 0.05533 -0.00972 0.05162 C -0.00434 0.04676 0.00104 0.0456 0.00642 0.04074 C 0.00868 0.03148 0.0125 0.01759 0.00798 0.00857 C 0.00607 0.00486 0.00243 0.00324 1.66667E-6 1.11111E-6 " pathEditMode="relative" ptsTypes="ffffffffffffffffffffffffffffffffffffffffffffffffffffffffffffffffffffffffffffffffffffffA">
                                      <p:cBhvr>
                                        <p:cTn id="22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629 -0.65208 C 0.18577 -0.63634 0.19167 -0.59976 0.175 -0.59189 C 0.17205 -0.57963 0.17604 -0.58981 0.16858 -0.58333 C 0.1625 -0.578 0.16563 -0.57615 0.15886 -0.57268 C 0.14653 -0.56643 0.1316 -0.56203 0.11858 -0.55972 C 0.1059 -0.54814 0.07795 -0.55115 0.06215 -0.54884 C 0.05608 -0.54629 0.0507 -0.54259 0.04445 -0.54027 C 0.04236 -0.53842 0.03108 -0.52893 0.0283 -0.52523 C 0.02101 -0.5155 0.01615 -0.50277 0.00886 -0.49305 C 0.00399 -0.47986 -0.00382 -0.46828 -0.01041 -0.45648 C -0.01232 -0.44861 -0.0151 -0.44189 -0.0184 -0.43495 C -0.02239 -0.40486 -0.01719 -0.43425 -0.02326 -0.4155 C -0.02673 -0.40486 -0.02743 -0.39375 -0.03142 -0.38333 C -0.03559 -0.35995 -0.0434 -0.33819 -0.05399 -0.31875 C -0.05816 -0.31111 -0.05937 -0.31296 -0.06528 -0.3081 C -0.07274 -0.30185 -0.07934 -0.29467 -0.08785 -0.29097 C -0.10937 -0.27152 -0.16163 -0.28055 -0.175 -0.28009 C -0.21094 -0.2831 -0.24722 -0.28726 -0.28298 -0.29305 C -0.29201 -0.29699 -0.30087 -0.29791 -0.31041 -0.29953 C -0.32812 -0.30532 -0.34479 -0.31342 -0.36198 -0.32106 C -0.3776 -0.328 -0.35104 -0.31527 -0.375 -0.32963 C -0.37812 -0.33148 -0.38455 -0.33379 -0.38455 -0.33356 C -0.40173 -0.34953 -0.41927 -0.36226 -0.43785 -0.37476 C -0.43993 -0.37615 -0.44253 -0.37685 -0.44427 -0.37916 C -0.44583 -0.38125 -0.44705 -0.38449 -0.44913 -0.38541 C -0.45312 -0.38726 -0.45764 -0.38703 -0.46198 -0.38773 C -0.46892 -0.39213 -0.47378 -0.39444 -0.48142 -0.39629 C -0.49809 -0.40509 -0.51684 -0.40902 -0.53455 -0.41134 C -0.56406 -0.41018 -0.58264 -0.41782 -0.60399 -0.39629 C -0.60885 -0.38611 -0.61528 -0.37685 -0.6217 -0.36828 C -0.62378 -0.35949 -0.63298 -0.34467 -0.63298 -0.34444 C -0.6408 -0.31365 -0.63125 -0.34675 -0.64114 -0.32314 C -0.64774 -0.30717 -0.65173 -0.28958 -0.65885 -0.27361 C -0.66545 -0.24166 -0.66736 -0.20902 -0.67326 -0.17685 C -0.67205 -0.1618 -0.67396 -0.15463 -0.66528 -0.14675 C -0.66041 -0.13726 -0.6526 -0.13379 -0.64427 -0.13171 C -0.64062 -0.12939 -0.63646 -0.128 -0.63298 -0.12523 C -0.63073 -0.12338 -0.62899 -0.1199 -0.62656 -0.11875 C -0.61545 -0.11319 -0.59913 -0.11157 -0.58785 -0.11018 C -0.5658 -0.11088 -0.54375 -0.11064 -0.5217 -0.1125 C -0.51666 -0.11296 -0.50712 -0.11875 -0.50712 -0.11851 C -0.50087 -0.125 -0.49375 -0.13055 -0.48628 -0.13379 C -0.48403 -0.13588 -0.48212 -0.13842 -0.47969 -0.14027 C -0.47552 -0.14351 -0.46684 -0.14884 -0.46684 -0.14861 C -0.46302 -0.15671 -0.45989 -0.16296 -0.45399 -0.16828 C -0.44271 -0.1905 -0.43385 -0.19398 -0.41528 -0.19629 C -0.38976 -0.19537 -0.35555 -0.19861 -0.32812 -0.18981 C -0.32135 -0.18078 -0.3217 -0.17453 -0.32014 -0.1618 C -0.31962 -0.15115 -0.3184 -0.14027 -0.3184 -0.12963 C -0.3184 -0.06944 -0.31389 0.03334 -0.37326 0.04885 C -0.39948 0.04792 -0.47083 0.03889 -0.49583 0.05116 C -0.49809 0.05533 -0.5026 0.0588 -0.50243 0.06389 C -0.50156 0.09005 -0.5059 0.12917 -0.48142 0.13704 C -0.47083 0.14676 -0.45798 0.15301 -0.44583 0.15857 C -0.4401 0.16389 -0.43489 0.1669 -0.42812 0.16945 C -0.39462 0.19561 -0.37048 0.18936 -0.32656 0.19075 C -0.31666 0.19051 -0.26094 0.20301 -0.23785 0.18218 C -0.22864 0.16436 -0.2118 0.1419 -0.19583 0.13496 C -0.19427 0.13357 -0.19253 0.13241 -0.19114 0.13056 C -0.18976 0.12871 -0.18941 0.1257 -0.18785 0.12408 C -0.18073 0.11621 -0.17066 0.1132 -0.16198 0.10903 C -0.15121 0.09468 -0.1566 0.09838 -0.14757 0.09399 C -0.14531 0.08542 -0.1434 0.08195 -0.13785 0.07686 C -0.13246 0.07894 -0.12708 0.08125 -0.1217 0.08334 C -0.11805 0.08473 -0.11736 0.0919 -0.11528 0.0963 C -0.11354 0.09977 -0.10955 0.10024 -0.10712 0.10278 C -0.09791 0.11227 -0.09236 0.12037 -0.08142 0.12639 C -0.07552 0.13797 -0.06319 0.14167 -0.05399 0.14792 C -0.03368 0.16135 -0.01198 0.16852 0.01059 0.17153 C 0.02292 0.17547 0.03524 0.18102 0.04757 0.1845 C 0.06268 0.18866 0.07778 0.19098 0.09288 0.19514 C 0.11215 0.19445 0.1316 0.19491 0.15087 0.19306 C 0.16476 0.19167 0.17899 0.18102 0.19288 0.17801 C 0.19948 0.17477 0.20556 0.17037 0.21215 0.16713 C 0.21927 0.15764 0.22274 0.14792 0.2283 0.13704 C 0.22726 0.10649 0.22986 0.09514 0.22188 0.07246 C 0.21979 0.05787 0.21563 0.04723 0.21059 0.0338 C 0.20955 0.03125 0.2099 0.02778 0.20886 0.02524 C 0.2007 0.00348 0.20313 0.00764 0.19288 -0.00277 C 0.18906 -0.01736 0.19427 -0.00277 0.18629 -0.01134 C 0.17587 -0.02245 0.19063 -0.01458 0.1783 -0.0199 C 0.17292 -0.02708 0.16788 -0.03194 0.16059 -0.03495 C 0.1533 -0.0493 0.13212 -0.05277 0.12031 -0.05439 C 0.11163 -0.0537 0.10313 -0.05324 0.09445 -0.05208 C 0.08889 -0.05138 0.0783 -0.04583 0.0783 -0.0456 C 0.07361 -0.04166 0.06927 -0.04027 0.06545 -0.03495 " pathEditMode="relative" rAng="0" ptsTypes="fffffffffffffffffffffffffffffffffffffffffffffffffffffffffffffffffffffffffffffffffffffA">
                                      <p:cBhvr>
                                        <p:cTn id="24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0" y="4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24384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CC"/>
                </a:solidFill>
                <a:latin typeface="Arial" charset="0"/>
              </a:rPr>
              <a:t>Question: 27 mph is equal to how many m/s? factors needed: </a:t>
            </a:r>
            <a:r>
              <a:rPr lang="en-US" dirty="0">
                <a:solidFill>
                  <a:srgbClr val="0000CC"/>
                </a:solidFill>
                <a:latin typeface="Arial" charset="0"/>
              </a:rPr>
              <a:t>1 </a:t>
            </a:r>
            <a:r>
              <a:rPr lang="en-US" dirty="0" smtClean="0">
                <a:solidFill>
                  <a:srgbClr val="0000CC"/>
                </a:solidFill>
                <a:latin typeface="Arial" charset="0"/>
              </a:rPr>
              <a:t>mi </a:t>
            </a:r>
            <a:r>
              <a:rPr lang="en-US" dirty="0">
                <a:solidFill>
                  <a:srgbClr val="0000CC"/>
                </a:solidFill>
                <a:latin typeface="Arial" charset="0"/>
              </a:rPr>
              <a:t>= </a:t>
            </a:r>
            <a:r>
              <a:rPr lang="en-US" dirty="0" smtClean="0">
                <a:solidFill>
                  <a:srgbClr val="0000CC"/>
                </a:solidFill>
                <a:latin typeface="Arial" charset="0"/>
              </a:rPr>
              <a:t>1.609 km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0000CC"/>
                </a:solidFill>
                <a:latin typeface="Arial" charset="0"/>
              </a:rPr>
              <a:t>                             1 hr = 60 min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0000CC"/>
                </a:solidFill>
                <a:latin typeface="Arial" charset="0"/>
              </a:rPr>
              <a:t>				    1000 m = 1 km 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CC"/>
                </a:solidFill>
                <a:latin typeface="Arial" charset="0"/>
              </a:rPr>
              <a:t>	</a:t>
            </a:r>
            <a:r>
              <a:rPr lang="en-US" dirty="0" smtClean="0">
                <a:solidFill>
                  <a:srgbClr val="0000CC"/>
                </a:solidFill>
                <a:latin typeface="Arial" charset="0"/>
              </a:rPr>
              <a:t>			    1 min = 60 sec</a:t>
            </a:r>
          </a:p>
          <a:p>
            <a:pPr>
              <a:buFontTx/>
              <a:buNone/>
            </a:pPr>
            <a:endParaRPr lang="en-US" dirty="0">
              <a:solidFill>
                <a:srgbClr val="0000CC"/>
              </a:solidFill>
              <a:latin typeface="Arial" charset="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672137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2895600" y="4267200"/>
            <a:ext cx="4724400" cy="1524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latin typeface="Arial" charset="0"/>
              </a:rPr>
              <a:t>First write down the </a:t>
            </a:r>
            <a:r>
              <a:rPr lang="en-US" sz="3600" u="sng" dirty="0">
                <a:latin typeface="Arial" charset="0"/>
              </a:rPr>
              <a:t>desired</a:t>
            </a:r>
            <a:r>
              <a:rPr lang="en-US" sz="3600" dirty="0">
                <a:latin typeface="Arial" charset="0"/>
              </a:rPr>
              <a:t> quantity</a:t>
            </a:r>
            <a:endParaRPr lang="en-US" dirty="0">
              <a:latin typeface="Arial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838200" y="35052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 b="1" dirty="0" smtClean="0">
                <a:solidFill>
                  <a:srgbClr val="0000CC"/>
                </a:solidFill>
                <a:latin typeface="Arial" charset="0"/>
              </a:rPr>
              <a:t> m/s</a:t>
            </a:r>
            <a:endParaRPr lang="en-US" sz="3200" dirty="0">
              <a:solidFill>
                <a:srgbClr val="0000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I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 autoUpdateAnimBg="0"/>
      <p:bldP spid="11273" grpId="0" animBg="1" autoUpdateAnimBg="0"/>
      <p:bldP spid="112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Conversion 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factors…cont.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adley Hand ITC" pitchFamily="66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609600"/>
          </a:xfrm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>
                <a:solidFill>
                  <a:srgbClr val="0000CC"/>
                </a:solidFill>
                <a:latin typeface="Arial" charset="0"/>
              </a:rPr>
              <a:t>Conversion factors for 1 ft = 12 in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133600" y="1614488"/>
          <a:ext cx="4419600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Equation" r:id="rId3" imgW="774360" imgH="215640" progId="Equation.3">
                  <p:embed/>
                </p:oleObj>
              </mc:Choice>
              <mc:Fallback>
                <p:oleObj name="Equation" r:id="rId3" imgW="77436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14488"/>
                        <a:ext cx="4419600" cy="1227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85800" y="27432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5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There are almost an infinite number of conversion factors that include meters:</a:t>
            </a: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600200" y="3886200"/>
          <a:ext cx="57150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Equation" r:id="rId5" imgW="952200" imgH="215640" progId="Equation.3">
                  <p:embed/>
                </p:oleObj>
              </mc:Choice>
              <mc:Fallback>
                <p:oleObj name="Equation" r:id="rId5" imgW="9522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86200"/>
                        <a:ext cx="5715000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762000" y="5105400"/>
          <a:ext cx="731520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Equation" r:id="rId7" imgW="1244520" imgH="215640" progId="Equation.3">
                  <p:embed/>
                </p:oleObj>
              </mc:Choice>
              <mc:Fallback>
                <p:oleObj name="Equation" r:id="rId7" imgW="12445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05400"/>
                        <a:ext cx="7315200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  <p:bldP spid="717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5672137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5334000" y="4572000"/>
            <a:ext cx="3581400" cy="1447800"/>
          </a:xfrm>
          <a:prstGeom prst="wedgeRoundRectCallout">
            <a:avLst>
              <a:gd name="adj1" fmla="val -43750"/>
              <a:gd name="adj2" fmla="val 660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dirty="0">
                <a:latin typeface="Arial" charset="0"/>
              </a:rPr>
              <a:t>Next, equate desired quantity to the </a:t>
            </a:r>
            <a:r>
              <a:rPr lang="en-US" sz="2800" u="sng" dirty="0">
                <a:latin typeface="Arial" charset="0"/>
              </a:rPr>
              <a:t>given</a:t>
            </a:r>
            <a:r>
              <a:rPr lang="en-US" sz="2800" dirty="0">
                <a:latin typeface="Arial" charset="0"/>
              </a:rPr>
              <a:t> quantity</a:t>
            </a:r>
            <a:endParaRPr lang="en-US" sz="1400" dirty="0">
              <a:latin typeface="Arial" charset="0"/>
            </a:endParaRP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85800" y="3505200"/>
            <a:ext cx="388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 b="1" dirty="0" smtClean="0">
                <a:solidFill>
                  <a:srgbClr val="0000CC"/>
                </a:solidFill>
                <a:latin typeface="Arial" charset="0"/>
              </a:rPr>
              <a:t> m/s = 27 mi/hr</a:t>
            </a:r>
            <a:endParaRPr lang="en-US" sz="32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85800" y="1143000"/>
            <a:ext cx="77724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 – 27 mph is equal to how many m/s? factors needed: 1 mi = 1.609 km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           1 hr = 60 min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		    1000 m = 1 km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		    1 min = 60 sec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 autoUpdateAnimBg="0"/>
      <p:bldP spid="11" grpId="0" build="allAtOnce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5672137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4876800" y="4572000"/>
            <a:ext cx="4267200" cy="12954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dirty="0">
                <a:latin typeface="Arial" charset="0"/>
              </a:rPr>
              <a:t>Now we have to </a:t>
            </a:r>
            <a:r>
              <a:rPr lang="en-US" sz="3200" dirty="0" smtClean="0">
                <a:latin typeface="Arial" charset="0"/>
              </a:rPr>
              <a:t>choose conversion factors</a:t>
            </a:r>
            <a:endParaRPr lang="en-US" sz="1600" dirty="0">
              <a:latin typeface="Arial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362200" y="25146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5800" y="3505200"/>
            <a:ext cx="541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 b="1" dirty="0" smtClean="0">
                <a:solidFill>
                  <a:srgbClr val="0000CC"/>
                </a:solidFill>
                <a:latin typeface="Arial" charset="0"/>
              </a:rPr>
              <a:t> m = 27 mi</a:t>
            </a:r>
            <a:endParaRPr lang="en-US" sz="32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4038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</a:t>
            </a:r>
            <a:endParaRPr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66800" y="4038600"/>
            <a:ext cx="381000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28800" y="4038600"/>
            <a:ext cx="1295400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05000" y="4038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 hr</a:t>
            </a:r>
            <a:endParaRPr lang="en-US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400" y="3733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sz="3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685800" y="1143000"/>
            <a:ext cx="77724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 – 27 mph is equal to how many m/s? factors needed: 1 mi = 1.609 km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           1 hr = 60 min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		    1000 m = 1 km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		    1 min = 60 sec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5257800" y="4648200"/>
            <a:ext cx="3886200" cy="10668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dirty="0">
                <a:latin typeface="Arial" charset="0"/>
              </a:rPr>
              <a:t>Pick the one that will allow you to cancel out miles</a:t>
            </a:r>
            <a:endParaRPr lang="en-US" sz="1200" dirty="0">
              <a:latin typeface="Arial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5672137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810000" y="3352800"/>
            <a:ext cx="2514600" cy="1066800"/>
            <a:chOff x="2448" y="1680"/>
            <a:chExt cx="1584" cy="672"/>
          </a:xfrm>
        </p:grpSpPr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2448" y="1680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1.609 </a:t>
              </a: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km </a:t>
              </a: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283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1 </a:t>
              </a:r>
              <a:r>
                <a:rPr lang="en-US" sz="3200" dirty="0">
                  <a:solidFill>
                    <a:srgbClr val="CC0000"/>
                  </a:solidFill>
                  <a:latin typeface="Arial" charset="0"/>
                </a:rPr>
                <a:t>mi</a:t>
              </a: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096000" y="3352800"/>
            <a:ext cx="2438400" cy="1143000"/>
            <a:chOff x="4080" y="1632"/>
            <a:chExt cx="1536" cy="720"/>
          </a:xfrm>
        </p:grpSpPr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4224" y="1632"/>
              <a:ext cx="129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  1 </a:t>
              </a: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mi</a:t>
              </a:r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4080" y="1968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1.609 </a:t>
              </a: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km</a:t>
              </a:r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4464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4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4114800"/>
            <a:ext cx="381000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381000" y="3581400"/>
            <a:ext cx="6019800" cy="1143000"/>
            <a:chOff x="381000" y="3581400"/>
            <a:chExt cx="5410200" cy="1143000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81000" y="3581400"/>
              <a:ext cx="5410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b="1" dirty="0">
                  <a:solidFill>
                    <a:srgbClr val="0000CC"/>
                  </a:solidFill>
                  <a:latin typeface="Arial" charset="0"/>
                </a:rPr>
                <a:t>#</a:t>
              </a:r>
              <a:r>
                <a:rPr lang="en-US" sz="3200" b="1" dirty="0" smtClean="0">
                  <a:solidFill>
                    <a:srgbClr val="0000CC"/>
                  </a:solidFill>
                  <a:latin typeface="Arial" charset="0"/>
                </a:rPr>
                <a:t> m = 27 </a:t>
              </a:r>
              <a:r>
                <a:rPr lang="en-US" sz="3200" b="1" dirty="0" smtClean="0">
                  <a:solidFill>
                    <a:srgbClr val="FF0000"/>
                  </a:solidFill>
                  <a:latin typeface="Arial" charset="0"/>
                </a:rPr>
                <a:t>mi</a:t>
              </a:r>
              <a:endParaRPr lang="en-US" sz="32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00200" y="4038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 hr</a:t>
              </a:r>
              <a:endPara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2000" y="40386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447800" y="4114800"/>
              <a:ext cx="1295400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85800" y="1143000"/>
            <a:ext cx="7848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 – 27 mph is equal to how many m/s? factors needed: 1 mi = 1.609 km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1 hr = 60 min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latin typeface="Arial" charset="0"/>
              </a:rPr>
              <a:t>        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000 m = 1 km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	1 min = 60 sec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5257800" y="4648200"/>
            <a:ext cx="3886200" cy="10668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dirty="0" smtClean="0">
                <a:latin typeface="Arial" charset="0"/>
              </a:rPr>
              <a:t>Multiply given quantity by chosen conversion factor</a:t>
            </a:r>
            <a:endParaRPr lang="en-US" sz="2400" dirty="0">
              <a:latin typeface="Arial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5672137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743200" y="3657600"/>
            <a:ext cx="2514600" cy="1066800"/>
            <a:chOff x="2448" y="1680"/>
            <a:chExt cx="1584" cy="672"/>
          </a:xfrm>
        </p:grpSpPr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2448" y="1680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1.609 </a:t>
              </a: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km </a:t>
              </a: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283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1 </a:t>
              </a:r>
              <a:r>
                <a:rPr lang="en-US" sz="3200" dirty="0">
                  <a:solidFill>
                    <a:srgbClr val="CC0000"/>
                  </a:solidFill>
                  <a:latin typeface="Arial" charset="0"/>
                </a:rPr>
                <a:t>mi</a:t>
              </a: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4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4114800"/>
            <a:ext cx="381000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3"/>
          <p:cNvGrpSpPr/>
          <p:nvPr/>
        </p:nvGrpSpPr>
        <p:grpSpPr>
          <a:xfrm>
            <a:off x="381000" y="3581400"/>
            <a:ext cx="6019800" cy="1143000"/>
            <a:chOff x="381000" y="3581400"/>
            <a:chExt cx="5410200" cy="1143000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81000" y="3581400"/>
              <a:ext cx="5410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b="1" dirty="0">
                  <a:solidFill>
                    <a:srgbClr val="0000CC"/>
                  </a:solidFill>
                  <a:latin typeface="Arial" charset="0"/>
                </a:rPr>
                <a:t>#</a:t>
              </a:r>
              <a:r>
                <a:rPr lang="en-US" sz="3200" b="1" dirty="0" smtClean="0">
                  <a:solidFill>
                    <a:srgbClr val="0000CC"/>
                  </a:solidFill>
                  <a:latin typeface="Arial" charset="0"/>
                </a:rPr>
                <a:t> m = 27 </a:t>
              </a:r>
              <a:r>
                <a:rPr lang="en-US" sz="3200" b="1" dirty="0" smtClean="0">
                  <a:solidFill>
                    <a:srgbClr val="FF0000"/>
                  </a:solidFill>
                  <a:latin typeface="Arial" charset="0"/>
                </a:rPr>
                <a:t>mi</a:t>
              </a:r>
              <a:endParaRPr lang="en-US" sz="32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00200" y="4038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 hr</a:t>
              </a:r>
              <a:endPara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2000" y="40386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447800" y="4114800"/>
              <a:ext cx="1295400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85800" y="1143000"/>
            <a:ext cx="7848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 – 27 mph is equal to how many m/s? factors needed: 1 mi = 1.609 km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1 hr = 60 min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latin typeface="Arial" charset="0"/>
              </a:rPr>
              <a:t>        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000 m = 1 km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	1 min = 60 sec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0" y="3962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6172200" y="4876800"/>
            <a:ext cx="2971800" cy="8382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dirty="0" smtClean="0">
                <a:latin typeface="Arial" charset="0"/>
              </a:rPr>
              <a:t>Cross out common factors</a:t>
            </a:r>
            <a:endParaRPr lang="en-US" sz="2400" dirty="0">
              <a:latin typeface="Arial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672137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743200" y="3657600"/>
            <a:ext cx="2514600" cy="1066800"/>
            <a:chOff x="2448" y="1680"/>
            <a:chExt cx="1584" cy="672"/>
          </a:xfrm>
        </p:grpSpPr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2448" y="1680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1.609 </a:t>
              </a: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km </a:t>
              </a: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283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1 </a:t>
              </a:r>
              <a:r>
                <a:rPr lang="en-US" sz="3200" dirty="0">
                  <a:solidFill>
                    <a:srgbClr val="CC0000"/>
                  </a:solidFill>
                  <a:latin typeface="Arial" charset="0"/>
                </a:rPr>
                <a:t>mi</a:t>
              </a: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4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4114800"/>
            <a:ext cx="381000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3"/>
          <p:cNvGrpSpPr/>
          <p:nvPr/>
        </p:nvGrpSpPr>
        <p:grpSpPr>
          <a:xfrm>
            <a:off x="381000" y="3581400"/>
            <a:ext cx="6019800" cy="1143000"/>
            <a:chOff x="381000" y="3581400"/>
            <a:chExt cx="5410200" cy="1143000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81000" y="3581400"/>
              <a:ext cx="5410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b="1" dirty="0">
                  <a:solidFill>
                    <a:srgbClr val="0000CC"/>
                  </a:solidFill>
                  <a:latin typeface="Arial" charset="0"/>
                </a:rPr>
                <a:t>#</a:t>
              </a:r>
              <a:r>
                <a:rPr lang="en-US" sz="3200" b="1" dirty="0" smtClean="0">
                  <a:solidFill>
                    <a:srgbClr val="0000CC"/>
                  </a:solidFill>
                  <a:latin typeface="Arial" charset="0"/>
                </a:rPr>
                <a:t> m = 27 </a:t>
              </a:r>
              <a:r>
                <a:rPr lang="en-US" sz="3200" b="1" dirty="0" smtClean="0">
                  <a:solidFill>
                    <a:srgbClr val="FF0000"/>
                  </a:solidFill>
                  <a:latin typeface="Arial" charset="0"/>
                </a:rPr>
                <a:t>mi</a:t>
              </a:r>
              <a:endParaRPr lang="en-US" sz="32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00200" y="4038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 hr</a:t>
              </a:r>
              <a:endPara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2000" y="40386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447800" y="4114800"/>
              <a:ext cx="1295400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85800" y="762000"/>
            <a:ext cx="7848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 – 27 mph is equal to how many m/s? factors needed: 1 mi = 1.609 km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1 hr = 60 min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latin typeface="Arial" charset="0"/>
              </a:rPr>
              <a:t>        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000 m = 1 km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	1 min = 60 sec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0" y="3962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10800000" flipV="1">
            <a:off x="2057400" y="3657600"/>
            <a:ext cx="762000" cy="38100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4114800" y="4267200"/>
            <a:ext cx="762000" cy="38100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6172200" y="4876800"/>
            <a:ext cx="2971800" cy="8382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dirty="0" smtClean="0">
                <a:latin typeface="Arial" charset="0"/>
              </a:rPr>
              <a:t>Are the units now correct?</a:t>
            </a:r>
            <a:endParaRPr lang="en-US" sz="2400" dirty="0">
              <a:latin typeface="Arial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672137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743200" y="3657600"/>
            <a:ext cx="2514600" cy="1066800"/>
            <a:chOff x="2448" y="1680"/>
            <a:chExt cx="1584" cy="672"/>
          </a:xfrm>
        </p:grpSpPr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2448" y="1680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1.609 </a:t>
              </a:r>
              <a:r>
                <a:rPr lang="en-US" sz="3200" dirty="0">
                  <a:solidFill>
                    <a:srgbClr val="7030A0"/>
                  </a:solidFill>
                  <a:latin typeface="Arial" charset="0"/>
                </a:rPr>
                <a:t>km</a:t>
              </a: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283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1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4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4114800"/>
            <a:ext cx="381000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3"/>
          <p:cNvGrpSpPr/>
          <p:nvPr/>
        </p:nvGrpSpPr>
        <p:grpSpPr>
          <a:xfrm>
            <a:off x="381000" y="3581400"/>
            <a:ext cx="6019800" cy="1143000"/>
            <a:chOff x="381000" y="3581400"/>
            <a:chExt cx="5410200" cy="1143000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81000" y="3581400"/>
              <a:ext cx="5410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b="1" dirty="0">
                  <a:solidFill>
                    <a:srgbClr val="0000CC"/>
                  </a:solidFill>
                  <a:latin typeface="Arial" charset="0"/>
                </a:rPr>
                <a:t>#</a:t>
              </a:r>
              <a:r>
                <a:rPr lang="en-US" sz="3200" b="1" dirty="0" smtClean="0">
                  <a:solidFill>
                    <a:srgbClr val="0000CC"/>
                  </a:solidFill>
                  <a:latin typeface="Arial" charset="0"/>
                </a:rPr>
                <a:t> </a:t>
              </a:r>
              <a:r>
                <a:rPr lang="en-US" sz="3200" b="1" dirty="0" smtClean="0">
                  <a:solidFill>
                    <a:srgbClr val="FF0000"/>
                  </a:solidFill>
                  <a:latin typeface="Arial" charset="0"/>
                </a:rPr>
                <a:t>m</a:t>
              </a:r>
              <a:r>
                <a:rPr lang="en-US" sz="3200" b="1" dirty="0" smtClean="0">
                  <a:solidFill>
                    <a:srgbClr val="0000CC"/>
                  </a:solidFill>
                  <a:latin typeface="Arial" charset="0"/>
                </a:rPr>
                <a:t> =     27</a:t>
              </a:r>
              <a:endParaRPr lang="en-US" sz="32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00200" y="4038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en-US" sz="3200" b="1" dirty="0" smtClean="0">
                  <a:solidFill>
                    <a:srgbClr val="92D050"/>
                  </a:solidFill>
                  <a:latin typeface="Arial" pitchFamily="34" charset="0"/>
                  <a:cs typeface="Arial" pitchFamily="34" charset="0"/>
                </a:rPr>
                <a:t>hr</a:t>
              </a:r>
              <a:endParaRPr lang="en-US" sz="32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2000" y="40386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447800" y="4114800"/>
              <a:ext cx="1295400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85800" y="762000"/>
            <a:ext cx="7848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 – 27 mph is equal to how many m/s? factors needed: 1 mi = 1.609 km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1 hr = 60 min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latin typeface="Arial" charset="0"/>
              </a:rPr>
              <a:t>        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000 m = 1 km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	1 min = 60 sec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0" y="3962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7" name="AutoShape 16"/>
          <p:cNvSpPr>
            <a:spLocks noChangeArrowheads="1"/>
          </p:cNvSpPr>
          <p:nvPr/>
        </p:nvSpPr>
        <p:spPr bwMode="auto">
          <a:xfrm>
            <a:off x="6019800" y="48006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NO, both sides aren’t equal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672137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743200" y="3657600"/>
            <a:ext cx="2514600" cy="1066800"/>
            <a:chOff x="2448" y="1680"/>
            <a:chExt cx="1584" cy="672"/>
          </a:xfrm>
        </p:grpSpPr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2448" y="1680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1.609 </a:t>
              </a: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km </a:t>
              </a: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283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1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4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4114800"/>
            <a:ext cx="381000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3"/>
          <p:cNvGrpSpPr/>
          <p:nvPr/>
        </p:nvGrpSpPr>
        <p:grpSpPr>
          <a:xfrm>
            <a:off x="381000" y="3581400"/>
            <a:ext cx="6019800" cy="1143000"/>
            <a:chOff x="381000" y="3581400"/>
            <a:chExt cx="5410200" cy="1143000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81000" y="3581400"/>
              <a:ext cx="5410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b="1" dirty="0">
                  <a:solidFill>
                    <a:srgbClr val="0000CC"/>
                  </a:solidFill>
                  <a:latin typeface="Arial" charset="0"/>
                </a:rPr>
                <a:t>#</a:t>
              </a:r>
              <a:r>
                <a:rPr lang="en-US" sz="3200" b="1" dirty="0" smtClean="0">
                  <a:solidFill>
                    <a:srgbClr val="0000CC"/>
                  </a:solidFill>
                  <a:latin typeface="Arial" charset="0"/>
                </a:rPr>
                <a:t> m =     27</a:t>
              </a:r>
              <a:endParaRPr lang="en-US" sz="32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00200" y="4038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 hr</a:t>
              </a:r>
              <a:endPara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2000" y="40386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447800" y="4114800"/>
              <a:ext cx="1295400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85800" y="762000"/>
            <a:ext cx="7848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 – 27 mph is equal to how many m/s? factors needed: 1 mi = 1.609 km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1 hr = 60 min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latin typeface="Arial" charset="0"/>
              </a:rPr>
              <a:t>        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000 m = 1 km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	1 min = 60 sec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0" y="3962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7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Must choose another factor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24" name="Group 8"/>
          <p:cNvGrpSpPr>
            <a:grpSpLocks/>
          </p:cNvGrpSpPr>
          <p:nvPr/>
        </p:nvGrpSpPr>
        <p:grpSpPr bwMode="auto">
          <a:xfrm>
            <a:off x="4648200" y="3657600"/>
            <a:ext cx="2438400" cy="1066800"/>
            <a:chOff x="2448" y="1680"/>
            <a:chExt cx="1536" cy="672"/>
          </a:xfrm>
        </p:grpSpPr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2448" y="1680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1000 m 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2640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1 km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029200" y="38862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31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dirty="0" smtClean="0">
                <a:latin typeface="Arial" charset="0"/>
              </a:rPr>
              <a:t>Cross out common factors</a:t>
            </a:r>
            <a:endParaRPr lang="en-US" sz="2800" dirty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4648200" y="3810000"/>
            <a:ext cx="457200" cy="30480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5867400" y="4267200"/>
            <a:ext cx="533400" cy="38100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/>
      <p:bldP spid="3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672137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743200" y="3657600"/>
            <a:ext cx="2514600" cy="1066800"/>
            <a:chOff x="2448" y="1680"/>
            <a:chExt cx="1584" cy="672"/>
          </a:xfrm>
        </p:grpSpPr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2448" y="1680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1.609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283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1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4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4114800"/>
            <a:ext cx="381000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3"/>
          <p:cNvGrpSpPr/>
          <p:nvPr/>
        </p:nvGrpSpPr>
        <p:grpSpPr>
          <a:xfrm>
            <a:off x="381000" y="3581400"/>
            <a:ext cx="6019800" cy="1143000"/>
            <a:chOff x="381000" y="3581400"/>
            <a:chExt cx="5410200" cy="1143000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81000" y="3581400"/>
              <a:ext cx="5410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b="1" dirty="0">
                  <a:solidFill>
                    <a:srgbClr val="0000CC"/>
                  </a:solidFill>
                  <a:latin typeface="Arial" charset="0"/>
                </a:rPr>
                <a:t>#</a:t>
              </a:r>
              <a:r>
                <a:rPr lang="en-US" sz="3200" b="1" dirty="0" smtClean="0">
                  <a:solidFill>
                    <a:srgbClr val="0000CC"/>
                  </a:solidFill>
                  <a:latin typeface="Arial" charset="0"/>
                </a:rPr>
                <a:t> </a:t>
              </a:r>
              <a:r>
                <a:rPr lang="en-US" sz="3200" b="1" dirty="0" smtClean="0">
                  <a:solidFill>
                    <a:srgbClr val="FF0000"/>
                  </a:solidFill>
                  <a:latin typeface="Arial" charset="0"/>
                </a:rPr>
                <a:t>m</a:t>
              </a:r>
              <a:r>
                <a:rPr lang="en-US" sz="3200" b="1" dirty="0" smtClean="0">
                  <a:solidFill>
                    <a:srgbClr val="0000CC"/>
                  </a:solidFill>
                  <a:latin typeface="Arial" charset="0"/>
                </a:rPr>
                <a:t> =     27</a:t>
              </a:r>
              <a:endParaRPr lang="en-US" sz="32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00200" y="4038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en-US" sz="3200" b="1" dirty="0" smtClean="0">
                  <a:solidFill>
                    <a:srgbClr val="92D050"/>
                  </a:solidFill>
                  <a:latin typeface="Arial" pitchFamily="34" charset="0"/>
                  <a:cs typeface="Arial" pitchFamily="34" charset="0"/>
                </a:rPr>
                <a:t>hr</a:t>
              </a:r>
              <a:endParaRPr lang="en-US" sz="32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2000" y="40386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447800" y="4114800"/>
              <a:ext cx="1295400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85800" y="762000"/>
            <a:ext cx="7848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 – 27 mph is equal to how many m/s? factors needed: 1 mi = 1.609 km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1 hr = 60 min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latin typeface="Arial" charset="0"/>
              </a:rPr>
              <a:t>        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000 m = 1 km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	1 min = 60 sec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0" y="3962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648200" y="3657600"/>
            <a:ext cx="2438400" cy="1066800"/>
            <a:chOff x="2448" y="1680"/>
            <a:chExt cx="1536" cy="672"/>
          </a:xfrm>
        </p:grpSpPr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2448" y="1680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1000 </a:t>
              </a:r>
              <a:r>
                <a:rPr lang="en-US" sz="3200" dirty="0" smtClean="0">
                  <a:solidFill>
                    <a:srgbClr val="FF0000"/>
                  </a:solidFill>
                  <a:latin typeface="Arial" charset="0"/>
                </a:rPr>
                <a:t>m </a:t>
              </a:r>
              <a:endParaRPr lang="en-US" sz="32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2640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1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029200" y="38862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31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dirty="0" smtClean="0">
                <a:latin typeface="Arial" charset="0"/>
              </a:rPr>
              <a:t>Do units match?</a:t>
            </a:r>
            <a:endParaRPr lang="en-US" sz="2800" dirty="0">
              <a:latin typeface="Arial" charset="0"/>
            </a:endParaRPr>
          </a:p>
        </p:txBody>
      </p:sp>
      <p:sp>
        <p:nvSpPr>
          <p:cNvPr id="32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NO, must choose another factor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672137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743200" y="3657600"/>
            <a:ext cx="2514600" cy="1066800"/>
            <a:chOff x="2448" y="1680"/>
            <a:chExt cx="1584" cy="672"/>
          </a:xfrm>
        </p:grpSpPr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2448" y="1680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1.609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283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1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4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4114800"/>
            <a:ext cx="381000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3"/>
          <p:cNvGrpSpPr/>
          <p:nvPr/>
        </p:nvGrpSpPr>
        <p:grpSpPr>
          <a:xfrm>
            <a:off x="381000" y="3581400"/>
            <a:ext cx="6019800" cy="1143000"/>
            <a:chOff x="381000" y="3581400"/>
            <a:chExt cx="5410200" cy="1143000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81000" y="3581400"/>
              <a:ext cx="5410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b="1" dirty="0">
                  <a:solidFill>
                    <a:srgbClr val="0000CC"/>
                  </a:solidFill>
                  <a:latin typeface="Arial" charset="0"/>
                </a:rPr>
                <a:t>#</a:t>
              </a:r>
              <a:r>
                <a:rPr lang="en-US" sz="3200" b="1" dirty="0" smtClean="0">
                  <a:solidFill>
                    <a:srgbClr val="0000CC"/>
                  </a:solidFill>
                  <a:latin typeface="Arial" charset="0"/>
                </a:rPr>
                <a:t> </a:t>
              </a:r>
              <a:r>
                <a:rPr lang="en-US" sz="3200" b="1" dirty="0" smtClean="0">
                  <a:solidFill>
                    <a:srgbClr val="FF0000"/>
                  </a:solidFill>
                  <a:latin typeface="Arial" charset="0"/>
                </a:rPr>
                <a:t>m</a:t>
              </a:r>
              <a:r>
                <a:rPr lang="en-US" sz="3200" b="1" dirty="0" smtClean="0">
                  <a:solidFill>
                    <a:srgbClr val="0000CC"/>
                  </a:solidFill>
                  <a:latin typeface="Arial" charset="0"/>
                </a:rPr>
                <a:t> =     27</a:t>
              </a:r>
              <a:endParaRPr lang="en-US" sz="32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00200" y="4038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 hr</a:t>
              </a:r>
              <a:endPara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2000" y="40386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447800" y="4114800"/>
              <a:ext cx="1295400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85800" y="762000"/>
            <a:ext cx="7848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 – 27 mph is equal to how many m/s? factors needed: 1 mi = 1.609 km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1 hr = 60 min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latin typeface="Arial" charset="0"/>
              </a:rPr>
              <a:t>        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000 m = 1 km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	1 min = 60 sec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0" y="3962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648200" y="3657600"/>
            <a:ext cx="2438400" cy="1066800"/>
            <a:chOff x="2448" y="1680"/>
            <a:chExt cx="1536" cy="672"/>
          </a:xfrm>
        </p:grpSpPr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2448" y="1680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1000 </a:t>
              </a:r>
              <a:r>
                <a:rPr lang="en-US" sz="3200" dirty="0" smtClean="0">
                  <a:solidFill>
                    <a:srgbClr val="FF0000"/>
                  </a:solidFill>
                  <a:latin typeface="Arial" charset="0"/>
                </a:rPr>
                <a:t>m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2640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  1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029200" y="38862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580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</p:txBody>
      </p:sp>
      <p:grpSp>
        <p:nvGrpSpPr>
          <p:cNvPr id="34" name="Group 8"/>
          <p:cNvGrpSpPr>
            <a:grpSpLocks/>
          </p:cNvGrpSpPr>
          <p:nvPr/>
        </p:nvGrpSpPr>
        <p:grpSpPr bwMode="auto">
          <a:xfrm>
            <a:off x="6629400" y="3657600"/>
            <a:ext cx="2438400" cy="1066800"/>
            <a:chOff x="2448" y="1680"/>
            <a:chExt cx="1536" cy="672"/>
          </a:xfrm>
        </p:grpSpPr>
        <p:sp>
          <p:nvSpPr>
            <p:cNvPr id="37" name="Rectangle 9"/>
            <p:cNvSpPr>
              <a:spLocks noChangeArrowheads="1"/>
            </p:cNvSpPr>
            <p:nvPr/>
          </p:nvSpPr>
          <p:spPr bwMode="auto">
            <a:xfrm>
              <a:off x="2448" y="1680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1 hr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38" name="Rectangle 10"/>
            <p:cNvSpPr>
              <a:spLocks noChangeArrowheads="1"/>
            </p:cNvSpPr>
            <p:nvPr/>
          </p:nvSpPr>
          <p:spPr bwMode="auto">
            <a:xfrm>
              <a:off x="259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60 </a:t>
              </a:r>
              <a:r>
                <a:rPr lang="en-US" sz="3200" dirty="0" smtClean="0">
                  <a:solidFill>
                    <a:srgbClr val="92D050"/>
                  </a:solidFill>
                  <a:latin typeface="Arial" charset="0"/>
                </a:rPr>
                <a:t>min</a:t>
              </a:r>
              <a:endParaRPr lang="en-US" sz="3200" dirty="0">
                <a:solidFill>
                  <a:srgbClr val="92D050"/>
                </a:solidFill>
                <a:latin typeface="Arial" charset="0"/>
              </a:endParaRPr>
            </a:p>
          </p:txBody>
        </p:sp>
        <p:sp>
          <p:nvSpPr>
            <p:cNvPr id="39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" name="AutoShape 16"/>
          <p:cNvSpPr>
            <a:spLocks noChangeArrowheads="1"/>
          </p:cNvSpPr>
          <p:nvPr/>
        </p:nvSpPr>
        <p:spPr bwMode="auto">
          <a:xfrm>
            <a:off x="6019800" y="47244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dirty="0" smtClean="0">
                <a:latin typeface="Arial" charset="0"/>
              </a:rPr>
              <a:t>Cross out common factors</a:t>
            </a:r>
            <a:endParaRPr lang="en-US" sz="2400" dirty="0">
              <a:latin typeface="Arial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10800000" flipV="1">
            <a:off x="1981200" y="4191000"/>
            <a:ext cx="685800" cy="381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 flipV="1">
            <a:off x="7848600" y="3733800"/>
            <a:ext cx="685800" cy="381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utoShape 16"/>
          <p:cNvSpPr>
            <a:spLocks noChangeArrowheads="1"/>
          </p:cNvSpPr>
          <p:nvPr/>
        </p:nvSpPr>
        <p:spPr bwMode="auto">
          <a:xfrm>
            <a:off x="6019800" y="47244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dirty="0" smtClean="0">
                <a:latin typeface="Arial" charset="0"/>
              </a:rPr>
              <a:t>Do units match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44" grpId="0" animBg="1"/>
      <p:bldP spid="4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672137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743200" y="3657600"/>
            <a:ext cx="2514600" cy="1066800"/>
            <a:chOff x="2448" y="1680"/>
            <a:chExt cx="1584" cy="672"/>
          </a:xfrm>
        </p:grpSpPr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2448" y="1680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1.609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283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1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4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4114800"/>
            <a:ext cx="381000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3"/>
          <p:cNvGrpSpPr/>
          <p:nvPr/>
        </p:nvGrpSpPr>
        <p:grpSpPr>
          <a:xfrm>
            <a:off x="381000" y="3581400"/>
            <a:ext cx="6019800" cy="1143000"/>
            <a:chOff x="381000" y="3581400"/>
            <a:chExt cx="5410200" cy="1143000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81000" y="3581400"/>
              <a:ext cx="5410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b="1" dirty="0">
                  <a:solidFill>
                    <a:srgbClr val="0000CC"/>
                  </a:solidFill>
                  <a:latin typeface="Arial" charset="0"/>
                </a:rPr>
                <a:t>#</a:t>
              </a:r>
              <a:r>
                <a:rPr lang="en-US" sz="3200" b="1" dirty="0" smtClean="0">
                  <a:solidFill>
                    <a:srgbClr val="0000CC"/>
                  </a:solidFill>
                  <a:latin typeface="Arial" charset="0"/>
                </a:rPr>
                <a:t> </a:t>
              </a:r>
              <a:r>
                <a:rPr lang="en-US" sz="3200" b="1" dirty="0" smtClean="0">
                  <a:solidFill>
                    <a:srgbClr val="FF0000"/>
                  </a:solidFill>
                  <a:latin typeface="Arial" charset="0"/>
                </a:rPr>
                <a:t>m</a:t>
              </a:r>
              <a:r>
                <a:rPr lang="en-US" sz="3200" b="1" dirty="0" smtClean="0">
                  <a:solidFill>
                    <a:srgbClr val="0000CC"/>
                  </a:solidFill>
                  <a:latin typeface="Arial" charset="0"/>
                </a:rPr>
                <a:t> =     27</a:t>
              </a:r>
              <a:endParaRPr lang="en-US" sz="32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00200" y="4038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1</a:t>
              </a:r>
              <a:endPara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3418" y="41148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447800" y="4114800"/>
              <a:ext cx="1295400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85800" y="762000"/>
            <a:ext cx="7848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 – 27 mph is equal to how many m/s? factors needed: 1 mi = 1.609 km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1 hr = 60 min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latin typeface="Arial" charset="0"/>
              </a:rPr>
              <a:t>        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000 m = 1 km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	1 min = 60 sec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0" y="3962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7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dirty="0" smtClean="0">
                <a:latin typeface="Arial" charset="0"/>
              </a:rPr>
              <a:t>Do units match?</a:t>
            </a:r>
            <a:endParaRPr lang="en-US" sz="2800" dirty="0">
              <a:latin typeface="Arial" charset="0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648200" y="3657600"/>
            <a:ext cx="2438400" cy="1066800"/>
            <a:chOff x="2448" y="1680"/>
            <a:chExt cx="1536" cy="672"/>
          </a:xfrm>
        </p:grpSpPr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2448" y="1680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1000 </a:t>
              </a:r>
              <a:r>
                <a:rPr lang="en-US" sz="3200" dirty="0" smtClean="0">
                  <a:solidFill>
                    <a:srgbClr val="FF0000"/>
                  </a:solidFill>
                  <a:latin typeface="Arial" charset="0"/>
                </a:rPr>
                <a:t>m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2640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  1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029200" y="38862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32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NO, must choose another factor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58000" y="3886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6629400" y="3657600"/>
            <a:ext cx="2438400" cy="1066800"/>
            <a:chOff x="2448" y="1680"/>
            <a:chExt cx="1536" cy="672"/>
          </a:xfrm>
        </p:grpSpPr>
        <p:sp>
          <p:nvSpPr>
            <p:cNvPr id="37" name="Rectangle 9"/>
            <p:cNvSpPr>
              <a:spLocks noChangeArrowheads="1"/>
            </p:cNvSpPr>
            <p:nvPr/>
          </p:nvSpPr>
          <p:spPr bwMode="auto">
            <a:xfrm>
              <a:off x="2448" y="1680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 1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38" name="Rectangle 10"/>
            <p:cNvSpPr>
              <a:spLocks noChangeArrowheads="1"/>
            </p:cNvSpPr>
            <p:nvPr/>
          </p:nvSpPr>
          <p:spPr bwMode="auto">
            <a:xfrm>
              <a:off x="2592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60 </a:t>
              </a:r>
              <a:r>
                <a:rPr lang="en-US" sz="3200" dirty="0" smtClean="0">
                  <a:solidFill>
                    <a:srgbClr val="92D050"/>
                  </a:solidFill>
                  <a:latin typeface="Arial" charset="0"/>
                </a:rPr>
                <a:t>min</a:t>
              </a:r>
              <a:endParaRPr lang="en-US" sz="3200" dirty="0">
                <a:solidFill>
                  <a:srgbClr val="92D050"/>
                </a:solidFill>
                <a:latin typeface="Arial" charset="0"/>
              </a:endParaRPr>
            </a:p>
          </p:txBody>
        </p:sp>
        <p:sp>
          <p:nvSpPr>
            <p:cNvPr id="39" name="Line 11"/>
            <p:cNvSpPr>
              <a:spLocks noChangeShapeType="1"/>
            </p:cNvSpPr>
            <p:nvPr/>
          </p:nvSpPr>
          <p:spPr bwMode="auto">
            <a:xfrm>
              <a:off x="2880" y="1968"/>
              <a:ext cx="96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dirty="0" smtClean="0">
                <a:latin typeface="Arial" charset="0"/>
              </a:rPr>
              <a:t>Cross out common factors</a:t>
            </a:r>
            <a:endParaRPr lang="en-US" sz="2400" dirty="0">
              <a:latin typeface="Arial" charset="0"/>
            </a:endParaRPr>
          </a:p>
        </p:txBody>
      </p:sp>
      <p:sp>
        <p:nvSpPr>
          <p:cNvPr id="48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 – must choose another factor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Conversion Factors</a:t>
            </a:r>
            <a:r>
              <a:rPr lang="en-US" b="1" dirty="0" smtClean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….cont.</a:t>
            </a:r>
            <a:endParaRPr lang="en-US" b="1" dirty="0">
              <a:solidFill>
                <a:srgbClr val="3547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One member of a dinner party orders a 16 ounce steak and another orders a one pound steak- Compare the two steaks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They are the same since </a:t>
            </a:r>
            <a:endParaRPr lang="en-US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anose="020F0502020204030204" pitchFamily="34" charset="0"/>
              </a:rPr>
              <a:t>			16 </a:t>
            </a:r>
            <a:r>
              <a:rPr lang="en-US" dirty="0">
                <a:latin typeface="Calibri" panose="020F0502020204030204" pitchFamily="34" charset="0"/>
              </a:rPr>
              <a:t>oz dry wt. = 1 pound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672137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74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57200" y="3581400"/>
            <a:ext cx="381000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85800" y="762000"/>
            <a:ext cx="7848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 – 27 mph is equal to how many m/s? factors needed: 1 mi = 1.609 km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1 hr = 60 min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latin typeface="Arial" charset="0"/>
              </a:rPr>
              <a:t>        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000 m = 1 km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	1 min = 60 sec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dirty="0" smtClean="0">
                <a:latin typeface="Arial" charset="0"/>
              </a:rPr>
              <a:t>Do units match?</a:t>
            </a:r>
            <a:endParaRPr lang="en-US" sz="2800" dirty="0">
              <a:latin typeface="Arial" charset="0"/>
            </a:endParaRPr>
          </a:p>
        </p:txBody>
      </p:sp>
      <p:sp>
        <p:nvSpPr>
          <p:cNvPr id="32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NO, must choose another factor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0" y="3048000"/>
            <a:ext cx="7939145" cy="1295400"/>
            <a:chOff x="296662" y="3648635"/>
            <a:chExt cx="8787015" cy="1143000"/>
          </a:xfrm>
        </p:grpSpPr>
        <p:grpSp>
          <p:nvGrpSpPr>
            <p:cNvPr id="2" name="Group 8"/>
            <p:cNvGrpSpPr>
              <a:grpSpLocks/>
            </p:cNvGrpSpPr>
            <p:nvPr/>
          </p:nvGrpSpPr>
          <p:grpSpPr bwMode="auto">
            <a:xfrm>
              <a:off x="2743200" y="3657600"/>
              <a:ext cx="2514600" cy="1066800"/>
              <a:chOff x="2448" y="1680"/>
              <a:chExt cx="1584" cy="672"/>
            </a:xfrm>
          </p:grpSpPr>
          <p:sp>
            <p:nvSpPr>
              <p:cNvPr id="19465" name="Rectangle 9"/>
              <p:cNvSpPr>
                <a:spLocks noChangeArrowheads="1"/>
              </p:cNvSpPr>
              <p:nvPr/>
            </p:nvSpPr>
            <p:spPr bwMode="auto">
              <a:xfrm>
                <a:off x="2448" y="1680"/>
                <a:ext cx="153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>
                    <a:solidFill>
                      <a:srgbClr val="0000CC"/>
                    </a:solidFill>
                    <a:latin typeface="Arial" charset="0"/>
                  </a:rPr>
                  <a:t>     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1.609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19466" name="Rectangle 10"/>
              <p:cNvSpPr>
                <a:spLocks noChangeArrowheads="1"/>
              </p:cNvSpPr>
              <p:nvPr/>
            </p:nvSpPr>
            <p:spPr bwMode="auto">
              <a:xfrm>
                <a:off x="2832" y="1968"/>
                <a:ext cx="120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   1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960" cy="0"/>
              </a:xfrm>
              <a:prstGeom prst="line">
                <a:avLst/>
              </a:prstGeom>
              <a:noFill/>
              <a:ln w="317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" name="Group 23"/>
            <p:cNvGrpSpPr/>
            <p:nvPr/>
          </p:nvGrpSpPr>
          <p:grpSpPr>
            <a:xfrm>
              <a:off x="296662" y="3648635"/>
              <a:ext cx="6019800" cy="1143000"/>
              <a:chOff x="305203" y="3648635"/>
              <a:chExt cx="5410200" cy="1143000"/>
            </a:xfrm>
          </p:grpSpPr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305203" y="3648635"/>
                <a:ext cx="5410200" cy="114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b="1" dirty="0">
                    <a:solidFill>
                      <a:srgbClr val="0000CC"/>
                    </a:solidFill>
                    <a:latin typeface="Arial" charset="0"/>
                  </a:rPr>
                  <a:t>#</a:t>
                </a:r>
                <a:r>
                  <a:rPr lang="en-US" sz="3200" b="1" dirty="0" smtClean="0">
                    <a:solidFill>
                      <a:srgbClr val="0000CC"/>
                    </a:solidFill>
                    <a:latin typeface="Arial" charset="0"/>
                  </a:rPr>
                  <a:t> 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Arial" charset="0"/>
                  </a:rPr>
                  <a:t>m</a:t>
                </a:r>
                <a:r>
                  <a:rPr lang="en-US" sz="3200" b="1" dirty="0" smtClean="0">
                    <a:solidFill>
                      <a:srgbClr val="0000CC"/>
                    </a:solidFill>
                    <a:latin typeface="Arial" charset="0"/>
                  </a:rPr>
                  <a:t> =     27</a:t>
                </a:r>
                <a:endParaRPr lang="en-US" sz="3200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00200" y="4038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1</a:t>
                </a:r>
                <a:endParaRPr lang="en-US" sz="3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62000" y="4038600"/>
                <a:ext cx="381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endParaRPr lang="en-US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1447800" y="4114800"/>
                <a:ext cx="1295400" cy="0"/>
              </a:xfrm>
              <a:prstGeom prst="line">
                <a:avLst/>
              </a:prstGeom>
              <a:ln w="3810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3048000" y="3962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99"/>
                  </a:solidFill>
                </a:rPr>
                <a:t>X</a:t>
              </a:r>
              <a:endParaRPr lang="en-US" sz="2400" dirty="0">
                <a:solidFill>
                  <a:srgbClr val="000099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4648200" y="3657600"/>
              <a:ext cx="2438400" cy="1066800"/>
              <a:chOff x="2448" y="1680"/>
              <a:chExt cx="1536" cy="672"/>
            </a:xfrm>
          </p:grpSpPr>
          <p:sp>
            <p:nvSpPr>
              <p:cNvPr id="26" name="Rectangle 9"/>
              <p:cNvSpPr>
                <a:spLocks noChangeArrowheads="1"/>
              </p:cNvSpPr>
              <p:nvPr/>
            </p:nvSpPr>
            <p:spPr bwMode="auto">
              <a:xfrm>
                <a:off x="2448" y="1680"/>
                <a:ext cx="153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>
                    <a:solidFill>
                      <a:srgbClr val="0000CC"/>
                    </a:solidFill>
                    <a:latin typeface="Arial" charset="0"/>
                  </a:rPr>
                  <a:t>     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1000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Arial" charset="0"/>
                  </a:rPr>
                  <a:t>m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2640" y="1968"/>
                <a:ext cx="120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     1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29" name="Line 11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960" cy="0"/>
              </a:xfrm>
              <a:prstGeom prst="line">
                <a:avLst/>
              </a:prstGeom>
              <a:noFill/>
              <a:ln w="317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5029200" y="3886200"/>
              <a:ext cx="381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99"/>
                  </a:solidFill>
                </a:rPr>
                <a:t>X</a:t>
              </a:r>
              <a:endParaRPr lang="en-US" sz="2400" dirty="0">
                <a:solidFill>
                  <a:srgbClr val="000099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58000" y="3886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99"/>
                  </a:solidFill>
                </a:rPr>
                <a:t>X</a:t>
              </a:r>
              <a:endParaRPr lang="en-US" sz="2400" dirty="0">
                <a:solidFill>
                  <a:srgbClr val="000099"/>
                </a:solidFill>
              </a:endParaRPr>
            </a:p>
          </p:txBody>
        </p: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6621464" y="3657601"/>
              <a:ext cx="2462213" cy="1071563"/>
              <a:chOff x="2443" y="1680"/>
              <a:chExt cx="1551" cy="675"/>
            </a:xfrm>
          </p:grpSpPr>
          <p:sp>
            <p:nvSpPr>
              <p:cNvPr id="37" name="Rectangle 9"/>
              <p:cNvSpPr>
                <a:spLocks noChangeArrowheads="1"/>
              </p:cNvSpPr>
              <p:nvPr/>
            </p:nvSpPr>
            <p:spPr bwMode="auto">
              <a:xfrm>
                <a:off x="2448" y="1680"/>
                <a:ext cx="153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>
                    <a:solidFill>
                      <a:srgbClr val="0000CC"/>
                    </a:solidFill>
                    <a:latin typeface="Arial" charset="0"/>
                  </a:rPr>
                  <a:t>     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 1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38" name="Rectangle 10"/>
              <p:cNvSpPr>
                <a:spLocks noChangeArrowheads="1"/>
              </p:cNvSpPr>
              <p:nvPr/>
            </p:nvSpPr>
            <p:spPr bwMode="auto">
              <a:xfrm>
                <a:off x="2443" y="1971"/>
                <a:ext cx="1551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   60 min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39" name="Line 11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626" cy="3"/>
              </a:xfrm>
              <a:prstGeom prst="line">
                <a:avLst/>
              </a:prstGeom>
              <a:noFill/>
              <a:ln w="317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dirty="0" smtClean="0">
                <a:latin typeface="Arial" charset="0"/>
              </a:rPr>
              <a:t>Cross out common factors</a:t>
            </a:r>
            <a:endParaRPr lang="en-US" sz="2400" dirty="0">
              <a:latin typeface="Arial" charset="0"/>
            </a:endParaRPr>
          </a:p>
        </p:txBody>
      </p:sp>
      <p:sp>
        <p:nvSpPr>
          <p:cNvPr id="48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 – must choose another factor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41" name="Group 8"/>
          <p:cNvGrpSpPr>
            <a:grpSpLocks/>
          </p:cNvGrpSpPr>
          <p:nvPr/>
        </p:nvGrpSpPr>
        <p:grpSpPr bwMode="auto">
          <a:xfrm>
            <a:off x="6858000" y="3124200"/>
            <a:ext cx="2438400" cy="1066800"/>
            <a:chOff x="2448" y="1680"/>
            <a:chExt cx="1536" cy="672"/>
          </a:xfrm>
        </p:grpSpPr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2448" y="1680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1 min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2688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60 s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45" name="Line 11"/>
            <p:cNvSpPr>
              <a:spLocks noChangeShapeType="1"/>
            </p:cNvSpPr>
            <p:nvPr/>
          </p:nvSpPr>
          <p:spPr bwMode="auto">
            <a:xfrm>
              <a:off x="3072" y="1968"/>
              <a:ext cx="57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7391400" y="3352800"/>
            <a:ext cx="344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56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dirty="0" smtClean="0">
                <a:latin typeface="Arial" charset="0"/>
              </a:rPr>
              <a:t>Cross out common factors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58" name="Straight Connector 57"/>
          <p:cNvCxnSpPr>
            <a:stCxn id="55" idx="1"/>
          </p:cNvCxnSpPr>
          <p:nvPr/>
        </p:nvCxnSpPr>
        <p:spPr>
          <a:xfrm rot="10800000" flipV="1">
            <a:off x="6781800" y="3614410"/>
            <a:ext cx="609600" cy="50039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 flipV="1">
            <a:off x="8305800" y="3200400"/>
            <a:ext cx="609600" cy="50039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672137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74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57200" y="3581400"/>
            <a:ext cx="381000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85800" y="762000"/>
            <a:ext cx="7848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 – 27 mph is equal to how many m/s? factors needed: 1 mi = 1.609 km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1 hr = 60 min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latin typeface="Arial" charset="0"/>
              </a:rPr>
              <a:t>        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000 m = 1 km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	1 min = 60 sec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dirty="0" smtClean="0">
                <a:latin typeface="Arial" charset="0"/>
              </a:rPr>
              <a:t>Do units match?</a:t>
            </a:r>
            <a:endParaRPr lang="en-US" sz="2800" dirty="0">
              <a:latin typeface="Arial" charset="0"/>
            </a:endParaRPr>
          </a:p>
        </p:txBody>
      </p:sp>
      <p:sp>
        <p:nvSpPr>
          <p:cNvPr id="32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NO, must choose another factor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2" name="Group 30"/>
          <p:cNvGrpSpPr/>
          <p:nvPr/>
        </p:nvGrpSpPr>
        <p:grpSpPr>
          <a:xfrm>
            <a:off x="0" y="3048000"/>
            <a:ext cx="7939145" cy="1295400"/>
            <a:chOff x="296662" y="3648635"/>
            <a:chExt cx="8787015" cy="11430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743200" y="3657600"/>
              <a:ext cx="2514600" cy="1066800"/>
              <a:chOff x="2448" y="1680"/>
              <a:chExt cx="1584" cy="672"/>
            </a:xfrm>
          </p:grpSpPr>
          <p:sp>
            <p:nvSpPr>
              <p:cNvPr id="19465" name="Rectangle 9"/>
              <p:cNvSpPr>
                <a:spLocks noChangeArrowheads="1"/>
              </p:cNvSpPr>
              <p:nvPr/>
            </p:nvSpPr>
            <p:spPr bwMode="auto">
              <a:xfrm>
                <a:off x="2448" y="1680"/>
                <a:ext cx="153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>
                    <a:solidFill>
                      <a:srgbClr val="0000CC"/>
                    </a:solidFill>
                    <a:latin typeface="Arial" charset="0"/>
                  </a:rPr>
                  <a:t>     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1.609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19466" name="Rectangle 10"/>
              <p:cNvSpPr>
                <a:spLocks noChangeArrowheads="1"/>
              </p:cNvSpPr>
              <p:nvPr/>
            </p:nvSpPr>
            <p:spPr bwMode="auto">
              <a:xfrm>
                <a:off x="2832" y="1968"/>
                <a:ext cx="120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   1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960" cy="0"/>
              </a:xfrm>
              <a:prstGeom prst="line">
                <a:avLst/>
              </a:prstGeom>
              <a:noFill/>
              <a:ln w="317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3"/>
            <p:cNvGrpSpPr/>
            <p:nvPr/>
          </p:nvGrpSpPr>
          <p:grpSpPr>
            <a:xfrm>
              <a:off x="296662" y="3648635"/>
              <a:ext cx="6019800" cy="1143000"/>
              <a:chOff x="305203" y="3648635"/>
              <a:chExt cx="5410200" cy="1143000"/>
            </a:xfrm>
          </p:grpSpPr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305203" y="3648635"/>
                <a:ext cx="5410200" cy="114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b="1" dirty="0">
                    <a:solidFill>
                      <a:srgbClr val="0000CC"/>
                    </a:solidFill>
                    <a:latin typeface="Arial" charset="0"/>
                  </a:rPr>
                  <a:t>#</a:t>
                </a:r>
                <a:r>
                  <a:rPr lang="en-US" sz="3200" b="1" dirty="0" smtClean="0">
                    <a:solidFill>
                      <a:srgbClr val="0000CC"/>
                    </a:solidFill>
                    <a:latin typeface="Arial" charset="0"/>
                  </a:rPr>
                  <a:t> 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Arial" charset="0"/>
                  </a:rPr>
                  <a:t>m</a:t>
                </a:r>
                <a:r>
                  <a:rPr lang="en-US" sz="3200" b="1" dirty="0" smtClean="0">
                    <a:solidFill>
                      <a:srgbClr val="0000CC"/>
                    </a:solidFill>
                    <a:latin typeface="Arial" charset="0"/>
                  </a:rPr>
                  <a:t> =     27</a:t>
                </a:r>
                <a:endParaRPr lang="en-US" sz="3200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00200" y="4038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1</a:t>
                </a:r>
                <a:endParaRPr lang="en-US" sz="3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62000" y="4038600"/>
                <a:ext cx="381000" cy="515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endParaRPr lang="en-US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1447800" y="4114800"/>
                <a:ext cx="1295400" cy="0"/>
              </a:xfrm>
              <a:prstGeom prst="line">
                <a:avLst/>
              </a:prstGeom>
              <a:ln w="3810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3048000" y="3962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99"/>
                  </a:solidFill>
                </a:rPr>
                <a:t>X</a:t>
              </a:r>
              <a:endParaRPr lang="en-US" sz="2400" dirty="0">
                <a:solidFill>
                  <a:srgbClr val="000099"/>
                </a:solidFill>
              </a:endParaRPr>
            </a:p>
          </p:txBody>
        </p: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4648200" y="3657600"/>
              <a:ext cx="2438400" cy="1066800"/>
              <a:chOff x="2448" y="1680"/>
              <a:chExt cx="1536" cy="672"/>
            </a:xfrm>
          </p:grpSpPr>
          <p:sp>
            <p:nvSpPr>
              <p:cNvPr id="26" name="Rectangle 9"/>
              <p:cNvSpPr>
                <a:spLocks noChangeArrowheads="1"/>
              </p:cNvSpPr>
              <p:nvPr/>
            </p:nvSpPr>
            <p:spPr bwMode="auto">
              <a:xfrm>
                <a:off x="2448" y="1680"/>
                <a:ext cx="153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>
                    <a:solidFill>
                      <a:srgbClr val="0000CC"/>
                    </a:solidFill>
                    <a:latin typeface="Arial" charset="0"/>
                  </a:rPr>
                  <a:t>     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1000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Arial" charset="0"/>
                  </a:rPr>
                  <a:t>m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2640" y="1968"/>
                <a:ext cx="120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     1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29" name="Line 11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960" cy="0"/>
              </a:xfrm>
              <a:prstGeom prst="line">
                <a:avLst/>
              </a:prstGeom>
              <a:noFill/>
              <a:ln w="317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5029200" y="3886200"/>
              <a:ext cx="381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99"/>
                  </a:solidFill>
                </a:rPr>
                <a:t>X</a:t>
              </a:r>
              <a:endParaRPr lang="en-US" sz="2400" dirty="0">
                <a:solidFill>
                  <a:srgbClr val="000099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58000" y="3886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99"/>
                  </a:solidFill>
                </a:rPr>
                <a:t>X</a:t>
              </a:r>
              <a:endParaRPr lang="en-US" sz="2400" dirty="0">
                <a:solidFill>
                  <a:srgbClr val="000099"/>
                </a:solidFill>
              </a:endParaRPr>
            </a:p>
          </p:txBody>
        </p: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6621464" y="3657601"/>
              <a:ext cx="2462213" cy="1071563"/>
              <a:chOff x="2443" y="1680"/>
              <a:chExt cx="1551" cy="675"/>
            </a:xfrm>
          </p:grpSpPr>
          <p:sp>
            <p:nvSpPr>
              <p:cNvPr id="37" name="Rectangle 9"/>
              <p:cNvSpPr>
                <a:spLocks noChangeArrowheads="1"/>
              </p:cNvSpPr>
              <p:nvPr/>
            </p:nvSpPr>
            <p:spPr bwMode="auto">
              <a:xfrm>
                <a:off x="2448" y="1680"/>
                <a:ext cx="153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>
                    <a:solidFill>
                      <a:srgbClr val="0000CC"/>
                    </a:solidFill>
                    <a:latin typeface="Arial" charset="0"/>
                  </a:rPr>
                  <a:t>     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 1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38" name="Rectangle 10"/>
              <p:cNvSpPr>
                <a:spLocks noChangeArrowheads="1"/>
              </p:cNvSpPr>
              <p:nvPr/>
            </p:nvSpPr>
            <p:spPr bwMode="auto">
              <a:xfrm>
                <a:off x="2443" y="1971"/>
                <a:ext cx="1551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     60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39" name="Line 11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626" cy="3"/>
              </a:xfrm>
              <a:prstGeom prst="line">
                <a:avLst/>
              </a:prstGeom>
              <a:noFill/>
              <a:ln w="317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dirty="0" smtClean="0">
                <a:latin typeface="Arial" charset="0"/>
              </a:rPr>
              <a:t>Cross out common factors</a:t>
            </a:r>
            <a:endParaRPr lang="en-US" sz="2400" dirty="0">
              <a:latin typeface="Arial" charset="0"/>
            </a:endParaRPr>
          </a:p>
        </p:txBody>
      </p:sp>
      <p:sp>
        <p:nvSpPr>
          <p:cNvPr id="48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 – must choose another factor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6858000" y="3124200"/>
            <a:ext cx="2438400" cy="1066800"/>
            <a:chOff x="2448" y="1680"/>
            <a:chExt cx="1536" cy="672"/>
          </a:xfrm>
        </p:grpSpPr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2448" y="1680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   1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2688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  60 </a:t>
              </a:r>
              <a:r>
                <a:rPr lang="en-US" sz="3200" dirty="0" smtClean="0">
                  <a:solidFill>
                    <a:srgbClr val="FF0000"/>
                  </a:solidFill>
                  <a:latin typeface="Arial" charset="0"/>
                </a:rPr>
                <a:t>s</a:t>
              </a:r>
              <a:endParaRPr lang="en-US" sz="32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45" name="Line 11"/>
            <p:cNvSpPr>
              <a:spLocks noChangeShapeType="1"/>
            </p:cNvSpPr>
            <p:nvPr/>
          </p:nvSpPr>
          <p:spPr bwMode="auto">
            <a:xfrm>
              <a:off x="3072" y="1968"/>
              <a:ext cx="57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7391400" y="3352800"/>
            <a:ext cx="344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56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dirty="0" smtClean="0">
                <a:latin typeface="Arial" charset="0"/>
              </a:rPr>
              <a:t>Do units match?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672137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74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57200" y="3581400"/>
            <a:ext cx="381000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85800" y="762000"/>
            <a:ext cx="7848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 – 27 mph is equal to how many m/s? factors needed: 1 mi = 1.609 km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1 hr = 60 min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latin typeface="Arial" charset="0"/>
              </a:rPr>
              <a:t>        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000 m = 1 km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	1 min = 60 sec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dirty="0" smtClean="0">
                <a:latin typeface="Arial" charset="0"/>
              </a:rPr>
              <a:t>Do units match?</a:t>
            </a:r>
            <a:endParaRPr lang="en-US" sz="2800" dirty="0">
              <a:latin typeface="Arial" charset="0"/>
            </a:endParaRPr>
          </a:p>
        </p:txBody>
      </p:sp>
      <p:sp>
        <p:nvSpPr>
          <p:cNvPr id="32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NO, must choose another factor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2" name="Group 30"/>
          <p:cNvGrpSpPr/>
          <p:nvPr/>
        </p:nvGrpSpPr>
        <p:grpSpPr>
          <a:xfrm>
            <a:off x="0" y="3048000"/>
            <a:ext cx="7939145" cy="1295400"/>
            <a:chOff x="296662" y="3648635"/>
            <a:chExt cx="8787015" cy="11430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743200" y="3657600"/>
              <a:ext cx="2514600" cy="1066800"/>
              <a:chOff x="2448" y="1680"/>
              <a:chExt cx="1584" cy="672"/>
            </a:xfrm>
          </p:grpSpPr>
          <p:sp>
            <p:nvSpPr>
              <p:cNvPr id="19465" name="Rectangle 9"/>
              <p:cNvSpPr>
                <a:spLocks noChangeArrowheads="1"/>
              </p:cNvSpPr>
              <p:nvPr/>
            </p:nvSpPr>
            <p:spPr bwMode="auto">
              <a:xfrm>
                <a:off x="2448" y="1680"/>
                <a:ext cx="153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>
                    <a:solidFill>
                      <a:srgbClr val="0000CC"/>
                    </a:solidFill>
                    <a:latin typeface="Arial" charset="0"/>
                  </a:rPr>
                  <a:t>     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1.609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19466" name="Rectangle 10"/>
              <p:cNvSpPr>
                <a:spLocks noChangeArrowheads="1"/>
              </p:cNvSpPr>
              <p:nvPr/>
            </p:nvSpPr>
            <p:spPr bwMode="auto">
              <a:xfrm>
                <a:off x="2832" y="1968"/>
                <a:ext cx="120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   1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960" cy="0"/>
              </a:xfrm>
              <a:prstGeom prst="line">
                <a:avLst/>
              </a:prstGeom>
              <a:noFill/>
              <a:ln w="317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3"/>
            <p:cNvGrpSpPr/>
            <p:nvPr/>
          </p:nvGrpSpPr>
          <p:grpSpPr>
            <a:xfrm>
              <a:off x="296662" y="3648635"/>
              <a:ext cx="6019800" cy="1143000"/>
              <a:chOff x="305203" y="3648635"/>
              <a:chExt cx="5410200" cy="1143000"/>
            </a:xfrm>
          </p:grpSpPr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305203" y="3648635"/>
                <a:ext cx="5410200" cy="114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b="1" dirty="0">
                    <a:solidFill>
                      <a:srgbClr val="0000CC"/>
                    </a:solidFill>
                    <a:latin typeface="Arial" charset="0"/>
                  </a:rPr>
                  <a:t>#</a:t>
                </a:r>
                <a:r>
                  <a:rPr lang="en-US" sz="3200" b="1" dirty="0" smtClean="0">
                    <a:solidFill>
                      <a:srgbClr val="0000CC"/>
                    </a:solidFill>
                    <a:latin typeface="Arial" charset="0"/>
                  </a:rPr>
                  <a:t> 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Arial" charset="0"/>
                  </a:rPr>
                  <a:t>m</a:t>
                </a:r>
                <a:r>
                  <a:rPr lang="en-US" sz="3200" b="1" dirty="0" smtClean="0">
                    <a:solidFill>
                      <a:srgbClr val="0000CC"/>
                    </a:solidFill>
                    <a:latin typeface="Arial" charset="0"/>
                  </a:rPr>
                  <a:t> =     27</a:t>
                </a:r>
                <a:endParaRPr lang="en-US" sz="3200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00200" y="4038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1</a:t>
                </a:r>
                <a:endParaRPr lang="en-US" sz="3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84190" y="3984811"/>
                <a:ext cx="381000" cy="515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endParaRPr lang="en-US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1447800" y="4114800"/>
                <a:ext cx="1295400" cy="0"/>
              </a:xfrm>
              <a:prstGeom prst="line">
                <a:avLst/>
              </a:prstGeom>
              <a:ln w="3810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3048000" y="3962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99"/>
                  </a:solidFill>
                </a:rPr>
                <a:t>X</a:t>
              </a:r>
              <a:endParaRPr lang="en-US" sz="2400" dirty="0">
                <a:solidFill>
                  <a:srgbClr val="000099"/>
                </a:solidFill>
              </a:endParaRPr>
            </a:p>
          </p:txBody>
        </p: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4648200" y="3657600"/>
              <a:ext cx="2438400" cy="1066800"/>
              <a:chOff x="2448" y="1680"/>
              <a:chExt cx="1536" cy="672"/>
            </a:xfrm>
          </p:grpSpPr>
          <p:sp>
            <p:nvSpPr>
              <p:cNvPr id="26" name="Rectangle 9"/>
              <p:cNvSpPr>
                <a:spLocks noChangeArrowheads="1"/>
              </p:cNvSpPr>
              <p:nvPr/>
            </p:nvSpPr>
            <p:spPr bwMode="auto">
              <a:xfrm>
                <a:off x="2448" y="1680"/>
                <a:ext cx="153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>
                    <a:solidFill>
                      <a:srgbClr val="0000CC"/>
                    </a:solidFill>
                    <a:latin typeface="Arial" charset="0"/>
                  </a:rPr>
                  <a:t>     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1000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Arial" charset="0"/>
                  </a:rPr>
                  <a:t>m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2640" y="1968"/>
                <a:ext cx="120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     1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29" name="Line 11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960" cy="0"/>
              </a:xfrm>
              <a:prstGeom prst="line">
                <a:avLst/>
              </a:prstGeom>
              <a:noFill/>
              <a:ln w="317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5029200" y="3886200"/>
              <a:ext cx="381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99"/>
                  </a:solidFill>
                </a:rPr>
                <a:t>X</a:t>
              </a:r>
              <a:endParaRPr lang="en-US" sz="2400" dirty="0">
                <a:solidFill>
                  <a:srgbClr val="000099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58000" y="3886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99"/>
                  </a:solidFill>
                </a:rPr>
                <a:t>X</a:t>
              </a:r>
              <a:endParaRPr lang="en-US" sz="2400" dirty="0">
                <a:solidFill>
                  <a:srgbClr val="000099"/>
                </a:solidFill>
              </a:endParaRPr>
            </a:p>
          </p:txBody>
        </p: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6621464" y="3657601"/>
              <a:ext cx="2462213" cy="1071563"/>
              <a:chOff x="2443" y="1680"/>
              <a:chExt cx="1551" cy="675"/>
            </a:xfrm>
          </p:grpSpPr>
          <p:sp>
            <p:nvSpPr>
              <p:cNvPr id="37" name="Rectangle 9"/>
              <p:cNvSpPr>
                <a:spLocks noChangeArrowheads="1"/>
              </p:cNvSpPr>
              <p:nvPr/>
            </p:nvSpPr>
            <p:spPr bwMode="auto">
              <a:xfrm>
                <a:off x="2448" y="1680"/>
                <a:ext cx="153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>
                    <a:solidFill>
                      <a:srgbClr val="0000CC"/>
                    </a:solidFill>
                    <a:latin typeface="Arial" charset="0"/>
                  </a:rPr>
                  <a:t>     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 1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38" name="Rectangle 10"/>
              <p:cNvSpPr>
                <a:spLocks noChangeArrowheads="1"/>
              </p:cNvSpPr>
              <p:nvPr/>
            </p:nvSpPr>
            <p:spPr bwMode="auto">
              <a:xfrm>
                <a:off x="2443" y="1971"/>
                <a:ext cx="1551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     60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39" name="Line 11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626" cy="3"/>
              </a:xfrm>
              <a:prstGeom prst="line">
                <a:avLst/>
              </a:prstGeom>
              <a:noFill/>
              <a:ln w="317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dirty="0" smtClean="0">
                <a:latin typeface="Arial" charset="0"/>
              </a:rPr>
              <a:t>Cross out common factors</a:t>
            </a:r>
            <a:endParaRPr lang="en-US" sz="2400" dirty="0">
              <a:latin typeface="Arial" charset="0"/>
            </a:endParaRPr>
          </a:p>
        </p:txBody>
      </p:sp>
      <p:sp>
        <p:nvSpPr>
          <p:cNvPr id="48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 – must choose another factor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6858000" y="3124200"/>
            <a:ext cx="2438400" cy="1066800"/>
            <a:chOff x="2448" y="1680"/>
            <a:chExt cx="1536" cy="672"/>
          </a:xfrm>
        </p:grpSpPr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2448" y="1680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   1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2688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  60 </a:t>
              </a:r>
              <a:r>
                <a:rPr lang="en-US" sz="3200" dirty="0" smtClean="0">
                  <a:solidFill>
                    <a:srgbClr val="FF0000"/>
                  </a:solidFill>
                  <a:latin typeface="Arial" charset="0"/>
                </a:rPr>
                <a:t>s</a:t>
              </a:r>
              <a:endParaRPr lang="en-US" sz="32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45" name="Line 11"/>
            <p:cNvSpPr>
              <a:spLocks noChangeShapeType="1"/>
            </p:cNvSpPr>
            <p:nvPr/>
          </p:nvSpPr>
          <p:spPr bwMode="auto">
            <a:xfrm>
              <a:off x="3072" y="1968"/>
              <a:ext cx="57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7391400" y="3352800"/>
            <a:ext cx="344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56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dirty="0" smtClean="0">
                <a:latin typeface="Arial" charset="0"/>
              </a:rPr>
              <a:t>Do units match?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0" name="AutoShape 16"/>
          <p:cNvSpPr>
            <a:spLocks noChangeArrowheads="1"/>
          </p:cNvSpPr>
          <p:nvPr/>
        </p:nvSpPr>
        <p:spPr bwMode="auto">
          <a:xfrm>
            <a:off x="6019800" y="46482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YES !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672137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74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Factor label example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57200" y="3581400"/>
            <a:ext cx="381000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85800" y="762000"/>
            <a:ext cx="7848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 – 27 mph is equal to how many m/s? factors needed: 1 mi = 1.609 km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1 hr = 60 min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latin typeface="Arial" charset="0"/>
              </a:rPr>
              <a:t>        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000 m = 1 km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	1 min = 60 sec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2" name="Group 30"/>
          <p:cNvGrpSpPr/>
          <p:nvPr/>
        </p:nvGrpSpPr>
        <p:grpSpPr>
          <a:xfrm>
            <a:off x="0" y="3048000"/>
            <a:ext cx="7939145" cy="1295400"/>
            <a:chOff x="296662" y="3648635"/>
            <a:chExt cx="8787015" cy="11430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743200" y="3657600"/>
              <a:ext cx="2514600" cy="1066800"/>
              <a:chOff x="2448" y="1680"/>
              <a:chExt cx="1584" cy="672"/>
            </a:xfrm>
          </p:grpSpPr>
          <p:sp>
            <p:nvSpPr>
              <p:cNvPr id="19465" name="Rectangle 9"/>
              <p:cNvSpPr>
                <a:spLocks noChangeArrowheads="1"/>
              </p:cNvSpPr>
              <p:nvPr/>
            </p:nvSpPr>
            <p:spPr bwMode="auto">
              <a:xfrm>
                <a:off x="2448" y="1680"/>
                <a:ext cx="153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>
                    <a:solidFill>
                      <a:srgbClr val="0000CC"/>
                    </a:solidFill>
                    <a:latin typeface="Arial" charset="0"/>
                  </a:rPr>
                  <a:t>     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1.609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19466" name="Rectangle 10"/>
              <p:cNvSpPr>
                <a:spLocks noChangeArrowheads="1"/>
              </p:cNvSpPr>
              <p:nvPr/>
            </p:nvSpPr>
            <p:spPr bwMode="auto">
              <a:xfrm>
                <a:off x="2832" y="1968"/>
                <a:ext cx="120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   1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960" cy="0"/>
              </a:xfrm>
              <a:prstGeom prst="line">
                <a:avLst/>
              </a:prstGeom>
              <a:noFill/>
              <a:ln w="317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3"/>
            <p:cNvGrpSpPr/>
            <p:nvPr/>
          </p:nvGrpSpPr>
          <p:grpSpPr>
            <a:xfrm>
              <a:off x="296662" y="3648635"/>
              <a:ext cx="6019800" cy="1143000"/>
              <a:chOff x="305203" y="3648635"/>
              <a:chExt cx="5410200" cy="1143000"/>
            </a:xfrm>
          </p:grpSpPr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305203" y="3648635"/>
                <a:ext cx="5410200" cy="114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b="1" dirty="0">
                    <a:solidFill>
                      <a:srgbClr val="0000CC"/>
                    </a:solidFill>
                    <a:latin typeface="Arial" charset="0"/>
                  </a:rPr>
                  <a:t>#</a:t>
                </a:r>
                <a:r>
                  <a:rPr lang="en-US" sz="3200" b="1" dirty="0" smtClean="0">
                    <a:solidFill>
                      <a:srgbClr val="0000CC"/>
                    </a:solidFill>
                    <a:latin typeface="Arial" charset="0"/>
                  </a:rPr>
                  <a:t> 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Arial" charset="0"/>
                  </a:rPr>
                  <a:t>m</a:t>
                </a:r>
                <a:r>
                  <a:rPr lang="en-US" sz="3200" b="1" dirty="0" smtClean="0">
                    <a:solidFill>
                      <a:srgbClr val="0000CC"/>
                    </a:solidFill>
                    <a:latin typeface="Arial" charset="0"/>
                  </a:rPr>
                  <a:t> =     27</a:t>
                </a:r>
                <a:endParaRPr lang="en-US" sz="3200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00200" y="4038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1</a:t>
                </a:r>
                <a:endParaRPr lang="en-US" sz="3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84190" y="3984811"/>
                <a:ext cx="381000" cy="515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endParaRPr lang="en-US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1447800" y="4114800"/>
                <a:ext cx="1295400" cy="0"/>
              </a:xfrm>
              <a:prstGeom prst="line">
                <a:avLst/>
              </a:prstGeom>
              <a:ln w="3810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3048000" y="3962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99"/>
                  </a:solidFill>
                </a:rPr>
                <a:t>X</a:t>
              </a:r>
              <a:endParaRPr lang="en-US" sz="2400" dirty="0">
                <a:solidFill>
                  <a:srgbClr val="000099"/>
                </a:solidFill>
              </a:endParaRPr>
            </a:p>
          </p:txBody>
        </p: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4648200" y="3657600"/>
              <a:ext cx="2438400" cy="1066800"/>
              <a:chOff x="2448" y="1680"/>
              <a:chExt cx="1536" cy="672"/>
            </a:xfrm>
          </p:grpSpPr>
          <p:sp>
            <p:nvSpPr>
              <p:cNvPr id="26" name="Rectangle 9"/>
              <p:cNvSpPr>
                <a:spLocks noChangeArrowheads="1"/>
              </p:cNvSpPr>
              <p:nvPr/>
            </p:nvSpPr>
            <p:spPr bwMode="auto">
              <a:xfrm>
                <a:off x="2448" y="1680"/>
                <a:ext cx="153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>
                    <a:solidFill>
                      <a:srgbClr val="0000CC"/>
                    </a:solidFill>
                    <a:latin typeface="Arial" charset="0"/>
                  </a:rPr>
                  <a:t>     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1000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Arial" charset="0"/>
                  </a:rPr>
                  <a:t>m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2640" y="1968"/>
                <a:ext cx="120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     1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29" name="Line 11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960" cy="0"/>
              </a:xfrm>
              <a:prstGeom prst="line">
                <a:avLst/>
              </a:prstGeom>
              <a:noFill/>
              <a:ln w="317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5029200" y="3886200"/>
              <a:ext cx="381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99"/>
                  </a:solidFill>
                </a:rPr>
                <a:t>X</a:t>
              </a:r>
              <a:endParaRPr lang="en-US" sz="2400" dirty="0">
                <a:solidFill>
                  <a:srgbClr val="000099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58000" y="3886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99"/>
                  </a:solidFill>
                </a:rPr>
                <a:t>X</a:t>
              </a:r>
              <a:endParaRPr lang="en-US" sz="2400" dirty="0">
                <a:solidFill>
                  <a:srgbClr val="000099"/>
                </a:solidFill>
              </a:endParaRPr>
            </a:p>
          </p:txBody>
        </p: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6621464" y="3657601"/>
              <a:ext cx="2462213" cy="1071563"/>
              <a:chOff x="2443" y="1680"/>
              <a:chExt cx="1551" cy="675"/>
            </a:xfrm>
          </p:grpSpPr>
          <p:sp>
            <p:nvSpPr>
              <p:cNvPr id="37" name="Rectangle 9"/>
              <p:cNvSpPr>
                <a:spLocks noChangeArrowheads="1"/>
              </p:cNvSpPr>
              <p:nvPr/>
            </p:nvSpPr>
            <p:spPr bwMode="auto">
              <a:xfrm>
                <a:off x="2448" y="1680"/>
                <a:ext cx="153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>
                    <a:solidFill>
                      <a:srgbClr val="0000CC"/>
                    </a:solidFill>
                    <a:latin typeface="Arial" charset="0"/>
                  </a:rPr>
                  <a:t>     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 1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38" name="Rectangle 10"/>
              <p:cNvSpPr>
                <a:spLocks noChangeArrowheads="1"/>
              </p:cNvSpPr>
              <p:nvPr/>
            </p:nvSpPr>
            <p:spPr bwMode="auto">
              <a:xfrm>
                <a:off x="2443" y="1971"/>
                <a:ext cx="1551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 dirty="0" smtClean="0">
                    <a:solidFill>
                      <a:srgbClr val="0000CC"/>
                    </a:solidFill>
                    <a:latin typeface="Arial" charset="0"/>
                  </a:rPr>
                  <a:t>      60</a:t>
                </a:r>
                <a:endParaRPr lang="en-US" sz="3200" dirty="0">
                  <a:solidFill>
                    <a:srgbClr val="0000CC"/>
                  </a:solidFill>
                  <a:latin typeface="Arial" charset="0"/>
                </a:endParaRPr>
              </a:p>
            </p:txBody>
          </p:sp>
          <p:sp>
            <p:nvSpPr>
              <p:cNvPr id="39" name="Line 11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626" cy="3"/>
              </a:xfrm>
              <a:prstGeom prst="line">
                <a:avLst/>
              </a:prstGeom>
              <a:noFill/>
              <a:ln w="317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6858000" y="3124200"/>
            <a:ext cx="2438400" cy="1066800"/>
            <a:chOff x="2448" y="1680"/>
            <a:chExt cx="1536" cy="672"/>
          </a:xfrm>
        </p:grpSpPr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2448" y="1680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Arial" charset="0"/>
                </a:rPr>
                <a:t>     </a:t>
              </a: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   1</a:t>
              </a:r>
              <a:endParaRPr lang="en-US" sz="3200" dirty="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2688" y="1968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 dirty="0" smtClean="0">
                  <a:solidFill>
                    <a:srgbClr val="0000CC"/>
                  </a:solidFill>
                  <a:latin typeface="Arial" charset="0"/>
                </a:rPr>
                <a:t>    60 </a:t>
              </a:r>
              <a:r>
                <a:rPr lang="en-US" sz="3200" dirty="0" smtClean="0">
                  <a:solidFill>
                    <a:srgbClr val="FF0000"/>
                  </a:solidFill>
                  <a:latin typeface="Arial" charset="0"/>
                </a:rPr>
                <a:t>s</a:t>
              </a:r>
              <a:endParaRPr lang="en-US" sz="32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45" name="Line 11"/>
            <p:cNvSpPr>
              <a:spLocks noChangeShapeType="1"/>
            </p:cNvSpPr>
            <p:nvPr/>
          </p:nvSpPr>
          <p:spPr bwMode="auto">
            <a:xfrm>
              <a:off x="3072" y="1968"/>
              <a:ext cx="57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7391400" y="3352800"/>
            <a:ext cx="344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40" name="AutoShape 16"/>
          <p:cNvSpPr>
            <a:spLocks noChangeArrowheads="1"/>
          </p:cNvSpPr>
          <p:nvPr/>
        </p:nvSpPr>
        <p:spPr bwMode="auto">
          <a:xfrm>
            <a:off x="6019800" y="4572000"/>
            <a:ext cx="3124200" cy="990600"/>
          </a:xfrm>
          <a:prstGeom prst="wedgeRoundRectCallout">
            <a:avLst>
              <a:gd name="adj1" fmla="val -43144"/>
              <a:gd name="adj2" fmla="val 675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Do the math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" y="4343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= 12.0675 m/s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7200" y="5638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= 12 m/s </a:t>
            </a:r>
            <a:r>
              <a:rPr lang="en-US" sz="2000" dirty="0" smtClean="0">
                <a:solidFill>
                  <a:srgbClr val="7030A0"/>
                </a:solidFill>
              </a:rPr>
              <a:t>(correct sig fig)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47" name="Curved Left Arrow 46"/>
          <p:cNvSpPr/>
          <p:nvPr/>
        </p:nvSpPr>
        <p:spPr>
          <a:xfrm>
            <a:off x="3733800" y="4724400"/>
            <a:ext cx="533400" cy="1143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6324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99"/>
                </a:solidFill>
              </a:rPr>
              <a:t>The fastest human is reported to be able to run at a rate of 27 mph, while the fastest fish can swim at a rate of 31 m/s.  Which one is faster?  How much faster?</a:t>
            </a:r>
          </a:p>
          <a:p>
            <a:r>
              <a:rPr lang="en-US" dirty="0" smtClean="0"/>
              <a:t>Human:  27 mph = 12 m/s</a:t>
            </a:r>
          </a:p>
          <a:p>
            <a:endParaRPr lang="en-US" dirty="0" smtClean="0"/>
          </a:p>
          <a:p>
            <a:r>
              <a:rPr lang="en-US" dirty="0" smtClean="0"/>
              <a:t>Fish:  31 m/s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Which one is fastest?</a:t>
            </a:r>
          </a:p>
          <a:p>
            <a:r>
              <a:rPr lang="en-US" dirty="0" smtClean="0"/>
              <a:t>How much faster?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1442" name="Picture 2" descr="http://tbn0.google.com/images?q=tbn:ac7oHFLc7XM_fM:http://www.istockphoto.com/file_thumbview_approve/9525989/2/istockphoto_9525989-running-man-carto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133600"/>
            <a:ext cx="1295400" cy="1593342"/>
          </a:xfrm>
          <a:prstGeom prst="rect">
            <a:avLst/>
          </a:prstGeom>
          <a:noFill/>
        </p:spPr>
      </p:pic>
      <p:pic>
        <p:nvPicPr>
          <p:cNvPr id="6" name="Picture 2" descr="http://tbn3.google.com/images?q=tbn:xm6rkb8rUZeCQM:http://www.tellingmom.com/photos/albums/userpics/10001/nemo_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3352800"/>
            <a:ext cx="1482657" cy="1123951"/>
          </a:xfrm>
          <a:prstGeom prst="rect">
            <a:avLst/>
          </a:prstGeom>
          <a:noFill/>
        </p:spPr>
      </p:pic>
      <p:pic>
        <p:nvPicPr>
          <p:cNvPr id="7" name="Picture 2" descr="http://tbn3.google.com/images?q=tbn:xm6rkb8rUZeCQM:http://www.tellingmom.com/photos/albums/userpics/10001/nemo_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572000"/>
            <a:ext cx="1482657" cy="112395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819400" y="58674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31m/s – 12 m/s = 19 m/s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Conversion Factors</a:t>
            </a:r>
            <a:r>
              <a:rPr lang="en-US" b="1" dirty="0" smtClean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….cont.</a:t>
            </a:r>
            <a:endParaRPr lang="en-US" b="1" dirty="0">
              <a:solidFill>
                <a:srgbClr val="3547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</a:rPr>
              <a:t>In grade school we learned that 1 gallon contained 4 quarts or stating that relationship as an equality:</a:t>
            </a:r>
          </a:p>
          <a:p>
            <a:r>
              <a:rPr lang="en-US" b="1" dirty="0">
                <a:latin typeface="Calibri" panose="020F0502020204030204" pitchFamily="34" charset="0"/>
              </a:rPr>
              <a:t>1 gallon = 4 quarts</a:t>
            </a:r>
          </a:p>
          <a:p>
            <a:r>
              <a:rPr lang="en-US" b="1" dirty="0">
                <a:latin typeface="Calibri" panose="020F0502020204030204" pitchFamily="34" charset="0"/>
              </a:rPr>
              <a:t>Since 1 gallon and 4 quarts represent the same amount, we have a </a:t>
            </a:r>
            <a:r>
              <a:rPr lang="en-US" b="1" i="1" dirty="0">
                <a:solidFill>
                  <a:srgbClr val="3547F5"/>
                </a:solidFill>
                <a:latin typeface="Calibri" panose="020F0502020204030204" pitchFamily="34" charset="0"/>
              </a:rPr>
              <a:t>Conversion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Conversion Factors</a:t>
            </a:r>
            <a:r>
              <a:rPr lang="en-US" b="1" dirty="0" smtClean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….cont.</a:t>
            </a:r>
            <a:endParaRPr lang="en-US" b="1" i="1" dirty="0">
              <a:solidFill>
                <a:srgbClr val="3547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alibri" panose="020F0502020204030204" pitchFamily="34" charset="0"/>
              </a:rPr>
              <a:t>Start with 1 gallon = 4 quarts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Dividing </a:t>
            </a:r>
            <a:r>
              <a:rPr lang="en-US" sz="2800" dirty="0">
                <a:latin typeface="Calibri" panose="020F0502020204030204" pitchFamily="34" charset="0"/>
              </a:rPr>
              <a:t>each side by 1 gallon 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>
                <a:latin typeface="Calibri" panose="020F0502020204030204" pitchFamily="34" charset="0"/>
              </a:rPr>
              <a:t>we get this equation</a:t>
            </a:r>
          </a:p>
          <a:p>
            <a:pPr>
              <a:lnSpc>
                <a:spcPct val="90000"/>
              </a:lnSpc>
            </a:pPr>
            <a:r>
              <a:rPr lang="en-US" sz="2800" b="1" u="sng" dirty="0">
                <a:latin typeface="Calibri" panose="020F0502020204030204" pitchFamily="34" charset="0"/>
              </a:rPr>
              <a:t>  1 gallon  </a:t>
            </a:r>
            <a:r>
              <a:rPr lang="en-US" sz="2800" b="1" dirty="0">
                <a:latin typeface="Calibri" panose="020F0502020204030204" pitchFamily="34" charset="0"/>
              </a:rPr>
              <a:t>=  </a:t>
            </a:r>
            <a:r>
              <a:rPr lang="en-US" sz="2800" b="1" u="sng" dirty="0">
                <a:latin typeface="Calibri" panose="020F0502020204030204" pitchFamily="34" charset="0"/>
              </a:rPr>
              <a:t>  4 quarts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latin typeface="Calibri" panose="020F0502020204030204" pitchFamily="34" charset="0"/>
              </a:rPr>
              <a:t>    1 gallon        1 gallon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latin typeface="Calibri" panose="020F0502020204030204" pitchFamily="34" charset="0"/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dirty="0">
                <a:latin typeface="Calibri" panose="020F0502020204030204" pitchFamily="34" charset="0"/>
              </a:rPr>
              <a:t>Since 1 gallon divided by 1 gallon equals 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b="1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panose="020F0502020204030204" pitchFamily="34" charset="0"/>
              </a:rPr>
              <a:t>Our equality becomes: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smtClean="0">
                <a:latin typeface="Calibri" panose="020F0502020204030204" pitchFamily="34" charset="0"/>
              </a:rPr>
              <a:t>1 </a:t>
            </a:r>
            <a:r>
              <a:rPr lang="en-US" sz="2800" b="1" dirty="0">
                <a:latin typeface="Calibri" panose="020F0502020204030204" pitchFamily="34" charset="0"/>
              </a:rPr>
              <a:t>= </a:t>
            </a:r>
            <a:r>
              <a:rPr lang="en-US" sz="2800" b="1" u="sng" dirty="0">
                <a:latin typeface="Calibri" panose="020F0502020204030204" pitchFamily="34" charset="0"/>
              </a:rPr>
              <a:t>  4 </a:t>
            </a:r>
            <a:r>
              <a:rPr lang="en-US" sz="2800" b="1" u="sng" dirty="0" smtClean="0">
                <a:latin typeface="Calibri" panose="020F0502020204030204" pitchFamily="34" charset="0"/>
              </a:rPr>
              <a:t>quarts </a:t>
            </a:r>
            <a:r>
              <a:rPr lang="en-US" sz="2800" b="1" dirty="0" smtClean="0">
                <a:latin typeface="Calibri" panose="020F0502020204030204" pitchFamily="34" charset="0"/>
              </a:rPr>
              <a:t>                                 				          1 </a:t>
            </a:r>
            <a:r>
              <a:rPr lang="en-US" sz="2800" b="1" dirty="0">
                <a:latin typeface="Calibri" panose="020F0502020204030204" pitchFamily="34" charset="0"/>
              </a:rPr>
              <a:t>gallon</a:t>
            </a:r>
            <a:r>
              <a:rPr lang="en-US" sz="2800" b="1" u="sng" dirty="0">
                <a:latin typeface="Calibri" panose="020F0502020204030204" pitchFamily="34" charset="0"/>
              </a:rPr>
              <a:t>  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Conversion Factors</a:t>
            </a:r>
            <a:r>
              <a:rPr lang="en-US" b="1" dirty="0" smtClean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….cont</a:t>
            </a:r>
            <a:r>
              <a:rPr lang="en-US" b="1" i="1" dirty="0" smtClean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.</a:t>
            </a:r>
            <a:endParaRPr lang="en-US" b="1" dirty="0">
              <a:solidFill>
                <a:srgbClr val="3547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Again start with  1 gallon  =  4 quarts</a:t>
            </a:r>
            <a:r>
              <a:rPr lang="en-US" u="sng" dirty="0">
                <a:latin typeface="Calibri" panose="020F0502020204030204" pitchFamily="34" charset="0"/>
              </a:rPr>
              <a:t> </a:t>
            </a:r>
          </a:p>
          <a:p>
            <a:r>
              <a:rPr lang="en-US" dirty="0">
                <a:latin typeface="Calibri" panose="020F0502020204030204" pitchFamily="34" charset="0"/>
              </a:rPr>
              <a:t>But this time we’ll divide each side of the equality by </a:t>
            </a:r>
            <a:r>
              <a:rPr lang="en-US" dirty="0" smtClean="0">
                <a:latin typeface="Calibri" panose="020F0502020204030204" pitchFamily="34" charset="0"/>
              </a:rPr>
              <a:t>4 quarts</a:t>
            </a:r>
            <a:r>
              <a:rPr lang="en-US" u="sng" dirty="0" smtClean="0">
                <a:latin typeface="Calibri" panose="020F0502020204030204" pitchFamily="34" charset="0"/>
              </a:rPr>
              <a:t> </a:t>
            </a:r>
            <a:r>
              <a:rPr lang="en-US" b="1" dirty="0" smtClean="0">
                <a:latin typeface="Calibri" panose="020F0502020204030204" pitchFamily="34" charset="0"/>
              </a:rPr>
              <a:t>                  </a:t>
            </a:r>
            <a:endParaRPr lang="en-US" b="1" dirty="0">
              <a:latin typeface="Calibri" panose="020F0502020204030204" pitchFamily="34" charset="0"/>
            </a:endParaRPr>
          </a:p>
          <a:p>
            <a:r>
              <a:rPr lang="en-US" dirty="0"/>
              <a:t>The resulting equation is</a:t>
            </a:r>
          </a:p>
          <a:p>
            <a:r>
              <a:rPr lang="en-US" b="1" u="sng" dirty="0">
                <a:latin typeface="Calibri" panose="020F0502020204030204" pitchFamily="34" charset="0"/>
              </a:rPr>
              <a:t>1 gallon  </a:t>
            </a:r>
            <a:r>
              <a:rPr lang="en-US" b="1" dirty="0">
                <a:latin typeface="Calibri" panose="020F0502020204030204" pitchFamily="34" charset="0"/>
              </a:rPr>
              <a:t>=  </a:t>
            </a:r>
            <a:r>
              <a:rPr lang="en-US" b="1" u="sng" dirty="0">
                <a:latin typeface="Calibri" panose="020F0502020204030204" pitchFamily="34" charset="0"/>
              </a:rPr>
              <a:t>  4 quarts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latin typeface="Calibri" panose="020F0502020204030204" pitchFamily="34" charset="0"/>
              </a:rPr>
              <a:t>  4 quarts       4quarts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Conversion Factors</a:t>
            </a:r>
            <a:r>
              <a:rPr lang="en-US" b="1" dirty="0" smtClean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…. Cont.</a:t>
            </a:r>
            <a:endParaRPr lang="en-US" b="1" dirty="0">
              <a:solidFill>
                <a:srgbClr val="3547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The right side of our equation becomes one because 4 quarts divided by 4 quarts is 1</a:t>
            </a:r>
          </a:p>
          <a:p>
            <a:pPr>
              <a:buFont typeface="Wingdings" pitchFamily="2" charset="2"/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b="1" u="sng" dirty="0">
                <a:latin typeface="Calibri" panose="020F0502020204030204" pitchFamily="34" charset="0"/>
              </a:rPr>
              <a:t>1 gallon  </a:t>
            </a:r>
            <a:r>
              <a:rPr lang="en-US" sz="2800" b="1" dirty="0">
                <a:latin typeface="Calibri" panose="020F0502020204030204" pitchFamily="34" charset="0"/>
              </a:rPr>
              <a:t>=   1</a:t>
            </a:r>
            <a:r>
              <a:rPr lang="en-US" sz="2800" b="1" u="sng" dirty="0">
                <a:latin typeface="Calibri" panose="020F0502020204030204" pitchFamily="34" charset="0"/>
              </a:rPr>
              <a:t/>
            </a:r>
            <a:br>
              <a:rPr lang="en-US" sz="2800" b="1" u="sng" dirty="0">
                <a:latin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</a:rPr>
              <a:t>4 quarts</a:t>
            </a:r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Rearranging this becomes   1 = </a:t>
            </a:r>
            <a:r>
              <a:rPr lang="en-US" sz="2800" u="sng" dirty="0">
                <a:latin typeface="Calibri" panose="020F0502020204030204" pitchFamily="34" charset="0"/>
              </a:rPr>
              <a:t>1 gallon  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Calibri" panose="020F0502020204030204" pitchFamily="34" charset="0"/>
              </a:rPr>
              <a:t>                                                  </a:t>
            </a:r>
            <a:r>
              <a:rPr lang="en-US" sz="2800" dirty="0" smtClean="0">
                <a:latin typeface="Calibri" panose="020F0502020204030204" pitchFamily="34" charset="0"/>
              </a:rPr>
              <a:t>	   </a:t>
            </a:r>
            <a:r>
              <a:rPr lang="en-US" sz="2800" dirty="0">
                <a:latin typeface="Calibri" panose="020F0502020204030204" pitchFamily="34" charset="0"/>
              </a:rPr>
              <a:t>4 quarts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Conversion Factors</a:t>
            </a:r>
            <a:r>
              <a:rPr lang="en-US" b="1" dirty="0" smtClean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….cont. </a:t>
            </a:r>
            <a:r>
              <a:rPr lang="en-US" b="1" dirty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/>
            </a:r>
            <a:br>
              <a:rPr lang="en-US" b="1" dirty="0">
                <a:solidFill>
                  <a:srgbClr val="3547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endParaRPr lang="en-US" b="1" i="1" dirty="0">
              <a:solidFill>
                <a:srgbClr val="3547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A mid-presentation summary</a:t>
            </a:r>
          </a:p>
          <a:p>
            <a:r>
              <a:rPr lang="en-US" dirty="0">
                <a:latin typeface="Calibri" panose="020F0502020204030204" pitchFamily="34" charset="0"/>
              </a:rPr>
              <a:t>We know that 1 gallon = 4 quarts</a:t>
            </a:r>
          </a:p>
          <a:p>
            <a:r>
              <a:rPr lang="en-US" dirty="0">
                <a:latin typeface="Calibri" panose="020F0502020204030204" pitchFamily="34" charset="0"/>
              </a:rPr>
              <a:t>Using a little mathematical magic</a:t>
            </a:r>
          </a:p>
          <a:p>
            <a:r>
              <a:rPr lang="en-US" b="1" u="sng" dirty="0">
                <a:latin typeface="Calibri" panose="020F0502020204030204" pitchFamily="34" charset="0"/>
              </a:rPr>
              <a:t>1 gallon  </a:t>
            </a:r>
            <a:r>
              <a:rPr lang="en-US" b="1" dirty="0">
                <a:latin typeface="Calibri" panose="020F0502020204030204" pitchFamily="34" charset="0"/>
              </a:rPr>
              <a:t>= 1   and    </a:t>
            </a:r>
            <a:r>
              <a:rPr lang="en-US" b="1" u="sng" dirty="0">
                <a:latin typeface="Calibri" panose="020F0502020204030204" pitchFamily="34" charset="0"/>
              </a:rPr>
              <a:t>4 quarts</a:t>
            </a:r>
            <a:r>
              <a:rPr lang="en-US" b="1" dirty="0">
                <a:latin typeface="Calibri" panose="020F0502020204030204" pitchFamily="34" charset="0"/>
              </a:rPr>
              <a:t> = 1 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latin typeface="Calibri" panose="020F0502020204030204" pitchFamily="34" charset="0"/>
              </a:rPr>
              <a:t>  </a:t>
            </a:r>
            <a:r>
              <a:rPr lang="en-US" b="1" dirty="0" smtClean="0">
                <a:latin typeface="Calibri" panose="020F0502020204030204" pitchFamily="34" charset="0"/>
              </a:rPr>
              <a:t> 4 </a:t>
            </a:r>
            <a:r>
              <a:rPr lang="en-US" b="1" dirty="0">
                <a:latin typeface="Calibri" panose="020F0502020204030204" pitchFamily="34" charset="0"/>
              </a:rPr>
              <a:t>quarts                </a:t>
            </a:r>
            <a:r>
              <a:rPr lang="en-US" b="1" dirty="0" smtClean="0">
                <a:latin typeface="Calibri" panose="020F0502020204030204" pitchFamily="34" charset="0"/>
              </a:rPr>
              <a:t>	1 </a:t>
            </a:r>
            <a:r>
              <a:rPr lang="en-US" b="1" dirty="0">
                <a:latin typeface="Calibri" panose="020F0502020204030204" pitchFamily="34" charset="0"/>
              </a:rPr>
              <a:t>gallon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Why is this an important concept?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6F27E15-46B9-48C8-BA6E-6DF74C91E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76EECA1-F196-4826-9999-A0D8E2654B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85AAF9-8882-4C36-9DF0-8D5B227A394D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</TotalTime>
  <Words>2059</Words>
  <Application>Microsoft Office PowerPoint</Application>
  <PresentationFormat>On-screen Show (4:3)</PresentationFormat>
  <Paragraphs>439</Paragraphs>
  <Slides>44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Bradley Hand ITC</vt:lpstr>
      <vt:lpstr>Calibri</vt:lpstr>
      <vt:lpstr>Cooper Black</vt:lpstr>
      <vt:lpstr>Tahoma</vt:lpstr>
      <vt:lpstr>Wingdings</vt:lpstr>
      <vt:lpstr>Office Theme</vt:lpstr>
      <vt:lpstr>Equation</vt:lpstr>
      <vt:lpstr>Dimensional Analysis  (aka Factor-Label)</vt:lpstr>
      <vt:lpstr>Conversion Factors</vt:lpstr>
      <vt:lpstr>Conversion factors…cont.</vt:lpstr>
      <vt:lpstr>Conversion Factors….cont.</vt:lpstr>
      <vt:lpstr>Conversion Factors….cont.</vt:lpstr>
      <vt:lpstr>Conversion Factors….cont.</vt:lpstr>
      <vt:lpstr>Conversion Factors….cont.</vt:lpstr>
      <vt:lpstr>Conversion Factors…. Cont.</vt:lpstr>
      <vt:lpstr>Conversion Factors….cont.  </vt:lpstr>
      <vt:lpstr>Conversion Factors….cont.</vt:lpstr>
      <vt:lpstr>Putting  It  Together Here’s  An Example</vt:lpstr>
      <vt:lpstr>Our Example continued…….</vt:lpstr>
      <vt:lpstr>PowerPoint Presentation</vt:lpstr>
      <vt:lpstr>What do I need to do?</vt:lpstr>
      <vt:lpstr>Factor label example</vt:lpstr>
      <vt:lpstr>Factor label example</vt:lpstr>
      <vt:lpstr>Factor label example</vt:lpstr>
      <vt:lpstr>Factor label example</vt:lpstr>
      <vt:lpstr>Factor label example</vt:lpstr>
      <vt:lpstr>Factor label example</vt:lpstr>
      <vt:lpstr>Factor label example</vt:lpstr>
      <vt:lpstr>Factor label example</vt:lpstr>
      <vt:lpstr>Factor label example</vt:lpstr>
      <vt:lpstr>Factor label example</vt:lpstr>
      <vt:lpstr>Factor label example</vt:lpstr>
      <vt:lpstr>Factor label example</vt:lpstr>
      <vt:lpstr>Summary</vt:lpstr>
      <vt:lpstr>Let’s answer the beginning questions</vt:lpstr>
      <vt:lpstr>Factor label example</vt:lpstr>
      <vt:lpstr>Factor label example</vt:lpstr>
      <vt:lpstr>Factor label example</vt:lpstr>
      <vt:lpstr>Factor label example</vt:lpstr>
      <vt:lpstr>Factor label example</vt:lpstr>
      <vt:lpstr>Factor label example</vt:lpstr>
      <vt:lpstr>Factor label example</vt:lpstr>
      <vt:lpstr>Factor label example</vt:lpstr>
      <vt:lpstr>Factor label example</vt:lpstr>
      <vt:lpstr>Factor label example</vt:lpstr>
      <vt:lpstr>Factor label example</vt:lpstr>
      <vt:lpstr>Factor label example</vt:lpstr>
      <vt:lpstr>Factor label example</vt:lpstr>
      <vt:lpstr>Factor label example</vt:lpstr>
      <vt:lpstr>Factor label example</vt:lpstr>
      <vt:lpstr>PowerPoint Presentation</vt:lpstr>
    </vt:vector>
  </TitlesOfParts>
  <Company>Moleski MGMT Consulting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Factor-Label Technique (aka Dimensional Analysis)</dc:title>
  <dc:creator>Frederick (Rick) Moleski</dc:creator>
  <cp:lastModifiedBy>Rachel Benzoni</cp:lastModifiedBy>
  <cp:revision>140</cp:revision>
  <dcterms:created xsi:type="dcterms:W3CDTF">2007-08-28T02:21:01Z</dcterms:created>
  <dcterms:modified xsi:type="dcterms:W3CDTF">2017-01-02T22:41:49Z</dcterms:modified>
</cp:coreProperties>
</file>