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90" r:id="rId2"/>
    <p:sldId id="391" r:id="rId3"/>
    <p:sldId id="392" r:id="rId4"/>
    <p:sldId id="256" r:id="rId5"/>
    <p:sldId id="341" r:id="rId6"/>
    <p:sldId id="345" r:id="rId7"/>
    <p:sldId id="346" r:id="rId8"/>
    <p:sldId id="335" r:id="rId9"/>
    <p:sldId id="336" r:id="rId10"/>
    <p:sldId id="339" r:id="rId11"/>
    <p:sldId id="340" r:id="rId12"/>
    <p:sldId id="337" r:id="rId13"/>
    <p:sldId id="338" r:id="rId14"/>
    <p:sldId id="343" r:id="rId15"/>
    <p:sldId id="344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  <p:sldId id="364" r:id="rId34"/>
    <p:sldId id="365" r:id="rId35"/>
    <p:sldId id="366" r:id="rId36"/>
    <p:sldId id="367" r:id="rId37"/>
    <p:sldId id="368" r:id="rId38"/>
    <p:sldId id="369" r:id="rId39"/>
    <p:sldId id="370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0066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759" autoAdjust="0"/>
  </p:normalViewPr>
  <p:slideViewPr>
    <p:cSldViewPr>
      <p:cViewPr>
        <p:scale>
          <a:sx n="92" d="100"/>
          <a:sy n="92" d="100"/>
        </p:scale>
        <p:origin x="71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CAC9C-A821-4E73-9587-8B5BA2D15CBB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CA8E0-21F0-4383-BE1E-72BEC92B7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4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2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90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59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56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7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5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8FBB1-4016-4D10-9B4C-88BD950EC2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5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72E14-9D39-44D4-A76B-1CBAB5F24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B33D6-A4B5-414A-B062-2C4FF2340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8F500-8A55-4E52-972B-C82356FD27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C0B03C-0573-4094-ABF5-C30DA0B097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35474E8-EF16-409C-A997-F73C787DA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692FE0A-DE13-4A25-AD2E-16BA43C51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93F16-D784-4E16-B51C-EABFB3BEE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9412A-C423-4A2C-AF78-71CE14CADD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F7B76-BF4B-4535-B5F0-D95DC5B32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FA96-5CAE-4C56-9AB4-CCBD0662E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019EE-CDB6-4645-AC5A-63662969B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0F781-F4D3-4F20-AF3C-AF039749C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B40A-C2BE-46E9-B4C2-55580461F0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D57DA-83ED-4361-8E8A-E45AFC24FF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A6C9ABD2-9CB6-46B5-AC8F-4965D7077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80808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mazingrust.com/experiments/how_to/Images/Chlorine_gas.jpg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0"/>
            <a:ext cx="8229600" cy="5098289"/>
          </a:xfrm>
        </p:spPr>
        <p:txBody>
          <a:bodyPr lIns="0" tIns="0">
            <a:normAutofit lnSpcReduction="10000"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Development of the Periodic </a:t>
            </a: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Table</a:t>
            </a: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Meyer and Mendeleev both demonstrated a connection between atomic mass and elemental properties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Mendeleev arranged the table by properties and then atomic mass.</a:t>
            </a:r>
            <a:endParaRPr lang="en-US" sz="2800" dirty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</a:pPr>
            <a:r>
              <a:rPr lang="en-US" sz="2600" dirty="0">
                <a:solidFill>
                  <a:schemeClr val="tx1"/>
                </a:solidFill>
                <a:latin typeface="Helvetica Light"/>
                <a:cs typeface="Helvetica Light"/>
              </a:rPr>
              <a:t>Moseley rearranged the table by increasing atomic </a:t>
            </a:r>
            <a:r>
              <a:rPr lang="en-US" sz="2600" dirty="0" smtClean="0">
                <a:solidFill>
                  <a:schemeClr val="tx1"/>
                </a:solidFill>
                <a:latin typeface="Helvetica Light"/>
                <a:cs typeface="Helvetica Light"/>
              </a:rPr>
              <a:t>number.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Periodic </a:t>
            </a:r>
            <a:r>
              <a:rPr lang="en-US" sz="28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law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 - Periodic </a:t>
            </a: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repetition of chemical and physical properties of the elements when they are arranged by increasing atomic number </a:t>
            </a: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Development of the Modern Periodic Table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3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562600" cy="1295400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Properties of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Metalloids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54863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They have properties of both metals and nonmetals.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Metalloids are more brittle than metals, less brittle than most nonmetallic solids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Metalloids are semiconductors of electricity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Some metalloids possess metallic luster</a:t>
            </a:r>
          </a:p>
        </p:txBody>
      </p:sp>
      <p:pic>
        <p:nvPicPr>
          <p:cNvPr id="6" name="Picture 5" descr="metallo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762000"/>
            <a:ext cx="3352800" cy="55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Silicon, Si – A Metalloid</a:t>
            </a:r>
          </a:p>
        </p:txBody>
      </p:sp>
      <p:pic>
        <p:nvPicPr>
          <p:cNvPr id="144387" name="Picture 3" descr="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2035175" cy="153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124200" y="990600"/>
            <a:ext cx="5426075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Silicon has metallic luster</a:t>
            </a: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Silicon is brittle like a nonmetal</a:t>
            </a: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Silicon is a semiconductor of electricity</a:t>
            </a:r>
          </a:p>
          <a:p>
            <a:pPr eaLnBrk="1" hangingPunct="1">
              <a:spcBef>
                <a:spcPct val="0"/>
              </a:spcBef>
              <a:buClr>
                <a:schemeClr val="accent1"/>
              </a:buClr>
              <a:buFont typeface="Wingdings" pitchFamily="2" charset="2"/>
              <a:buNone/>
            </a:pPr>
            <a:endParaRPr lang="en-US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4576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Other metalloids include: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990600" y="4114800"/>
            <a:ext cx="32287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Boron, B</a:t>
            </a: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Germanium,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Ge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Arsenic, As</a:t>
            </a: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Antimony,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Sb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Tellurium, Te</a:t>
            </a:r>
          </a:p>
        </p:txBody>
      </p:sp>
      <p:pic>
        <p:nvPicPr>
          <p:cNvPr id="144391" name="Picture 7" descr="intel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581400"/>
            <a:ext cx="2286000" cy="2251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4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4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4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 autoUpdateAnimBg="0"/>
      <p:bldP spid="144389" grpId="0" autoUpdateAnimBg="0"/>
      <p:bldP spid="1443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191000" cy="609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Nonmetals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5029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>
                <a:srgbClr val="C00000"/>
              </a:buClr>
            </a:pP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Nonmetals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are poor conductors of heat and    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electricity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Nonmetals tend to be brittle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Many nonmetals are gases at room temperature</a:t>
            </a:r>
          </a:p>
        </p:txBody>
      </p:sp>
      <p:pic>
        <p:nvPicPr>
          <p:cNvPr id="5" name="Picture 4" descr="NonMetal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62000"/>
            <a:ext cx="2924629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ile:GraphiteUSG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495800"/>
            <a:ext cx="2133600" cy="209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5029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Carbon, the graphite in “pencil lead” is a great example of a nonmetallic element.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Examples of Nonmetals</a:t>
            </a:r>
          </a:p>
        </p:txBody>
      </p:sp>
      <p:pic>
        <p:nvPicPr>
          <p:cNvPr id="142339" name="Picture 3" descr="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2114550" cy="1749425"/>
          </a:xfrm>
          <a:prstGeom prst="rect">
            <a:avLst/>
          </a:prstGeom>
          <a:noFill/>
        </p:spPr>
      </p:pic>
      <p:pic>
        <p:nvPicPr>
          <p:cNvPr id="142340" name="Picture 4" descr="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1828800" cy="1371600"/>
          </a:xfrm>
          <a:prstGeom prst="rect">
            <a:avLst/>
          </a:prstGeom>
          <a:noFill/>
        </p:spPr>
      </p:pic>
      <p:pic>
        <p:nvPicPr>
          <p:cNvPr id="142341" name="Picture 5" descr="HO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429000"/>
            <a:ext cx="3252788" cy="2657475"/>
          </a:xfrm>
          <a:prstGeom prst="rect">
            <a:avLst/>
          </a:prstGeom>
          <a:noFill/>
        </p:spPr>
      </p:pic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Sulfur, S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, was once known as “brimstone”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6705600" y="1341438"/>
            <a:ext cx="2438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Microspheres of </a:t>
            </a: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phosphorus, P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, a reactive nonmetal 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426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Graphite is not the only pure form of </a:t>
            </a: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carbon, C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. Diamond is also carbon; the color comes from impurities caught within the crystal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 autoUpdateAnimBg="0"/>
      <p:bldP spid="142343" grpId="0" autoUpdateAnimBg="0"/>
      <p:bldP spid="14234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Halogens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Haloge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762000"/>
            <a:ext cx="810392" cy="502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" y="990600"/>
            <a:ext cx="6477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Halogens all have 7 valence electrons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Halogens are never found pure in nature; they are too reactive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Halogens in their pure form are diatomic molecules (F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Cl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Br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, and I</a:t>
            </a:r>
            <a:r>
              <a:rPr lang="en-US" sz="2800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://amazingrust.com/experiments/how_to/Images/Chlorine_gas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724400"/>
            <a:ext cx="1600200" cy="172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62200" y="5029200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Chlorine is a yellow-green poisonous gas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Noble Gases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 descr="NobleGa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52400"/>
            <a:ext cx="699035" cy="6477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Noble gases have 8 valence electrons (except helium, which has only 2)</a:t>
            </a: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Noble gases are ONLY found pure in nature – they are chemically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unreactive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>
              <a:buBlip>
                <a:blip r:embed="rId3"/>
              </a:buBlip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Colorless, odorless and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unreactive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; they were among the last of the natural elements to be discovered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077200" cy="11430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Periodic Trends</a:t>
            </a:r>
            <a:endParaRPr lang="en-US" sz="4000" u="sng" dirty="0">
              <a:solidFill>
                <a:srgbClr val="00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8" name="Picture 10" descr="http://upload.wikimedia.org/wikipedia/commons/9/9a/Atomic_radius_as_a_function_of_atomic_numb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988529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8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radi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143000"/>
            <a:ext cx="161186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609600" y="1143001"/>
            <a:ext cx="6324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Definition: Half 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of the distance between </a:t>
            </a:r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nuclei in </a:t>
            </a:r>
            <a:r>
              <a:rPr lang="en-US" sz="2800" dirty="0">
                <a:solidFill>
                  <a:srgbClr val="006600"/>
                </a:solidFill>
                <a:latin typeface="+mn-lt"/>
              </a:rPr>
              <a:t>covalently bonded diatomic molecule 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62000" y="2743200"/>
            <a:ext cx="746760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Radius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decreases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across a 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Increased effective nuclear charge due to decreased shielding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Radius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increases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down a group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 Each row on the periodic table adds a “shell” or energy level to the atom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4938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429000" cy="457200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006600"/>
                </a:solidFill>
              </a:rPr>
              <a:t>Atomic Radius</a:t>
            </a:r>
            <a:endParaRPr lang="en-US" u="sng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radius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2763" y="133350"/>
            <a:ext cx="5862637" cy="649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2895600" cy="2819400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 of 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Atomic 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Radii</a:t>
            </a:r>
            <a:r>
              <a:rPr lang="en-US" sz="4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4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nds_radi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3810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Atomic Radius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4163107"/>
          </a:xfrm>
        </p:spPr>
        <p:txBody>
          <a:bodyPr lIns="0" tIns="0"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The Modern Periodic </a:t>
            </a: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Table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Columns 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groups</a:t>
            </a: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Rows 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  <a:cs typeface="Helvetica Light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periods</a:t>
            </a: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Elements in groups 1,2, and 13–18 </a:t>
            </a: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Helvetica Light"/>
                <a:cs typeface="Helvetica Light"/>
              </a:rPr>
              <a:t>Have a </a:t>
            </a:r>
            <a:r>
              <a:rPr lang="en-US" sz="2400" dirty="0">
                <a:solidFill>
                  <a:schemeClr val="tx1"/>
                </a:solidFill>
                <a:latin typeface="Helvetica Light"/>
                <a:cs typeface="Helvetica Light"/>
              </a:rPr>
              <a:t>wide variety of chemical and physical properties </a:t>
            </a:r>
            <a:endParaRPr lang="en-US" sz="24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Representative </a:t>
            </a:r>
            <a:r>
              <a:rPr lang="en-US" sz="2400" b="1" dirty="0">
                <a:solidFill>
                  <a:schemeClr val="tx1"/>
                </a:solidFill>
                <a:latin typeface="Helvetica Light"/>
                <a:cs typeface="Helvetica Light"/>
              </a:rPr>
              <a:t>elements</a:t>
            </a:r>
            <a:r>
              <a:rPr lang="en-US" sz="2400" dirty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Helvetica Light"/>
                <a:cs typeface="Helvetica Light"/>
              </a:rPr>
              <a:t>Elements in groups 3–12 </a:t>
            </a: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Helvetica Light"/>
                <a:cs typeface="Helvetica Light"/>
              </a:rPr>
              <a:t>Transition </a:t>
            </a:r>
            <a:r>
              <a:rPr lang="en-US" sz="2400" b="1" dirty="0">
                <a:solidFill>
                  <a:schemeClr val="tx1"/>
                </a:solidFill>
                <a:latin typeface="Helvetica Light"/>
                <a:cs typeface="Helvetica Light"/>
              </a:rPr>
              <a:t>metals</a:t>
            </a:r>
            <a:r>
              <a:rPr lang="en-US" sz="2400" dirty="0">
                <a:solidFill>
                  <a:schemeClr val="tx1"/>
                </a:solidFill>
                <a:latin typeface="Helvetica Light"/>
                <a:cs typeface="Helvetica Light"/>
              </a:rPr>
              <a:t>.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Development of the Modern Periodic Table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425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784860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i="1" u="sng" dirty="0">
                <a:solidFill>
                  <a:schemeClr val="tx1"/>
                </a:solidFill>
                <a:latin typeface="Comic Sans MS" pitchFamily="66" charset="0"/>
              </a:rPr>
              <a:t>Tends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increase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across a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decreases across a period, the electron you are removing is closer to the nucleus and harder to remove 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i="1" u="sng" dirty="0" smtClean="0">
                <a:solidFill>
                  <a:schemeClr val="tx1"/>
                </a:solidFill>
                <a:latin typeface="Comic Sans MS" pitchFamily="66" charset="0"/>
              </a:rPr>
              <a:t>Tends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decrease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down a group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Outer electrons are farther from the nucleus and easier to remove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3434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Ionization Energy</a:t>
            </a:r>
            <a:r>
              <a:rPr lang="en-US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 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b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9144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  <a:latin typeface="+mn-lt"/>
              </a:rPr>
              <a:t>Definition: </a:t>
            </a:r>
            <a:r>
              <a:rPr lang="en-US" sz="2800" i="1" dirty="0" smtClean="0">
                <a:solidFill>
                  <a:srgbClr val="006600"/>
                </a:solidFill>
                <a:latin typeface="+mn-lt"/>
              </a:rPr>
              <a:t>the </a:t>
            </a:r>
            <a:r>
              <a:rPr lang="en-US" sz="2800" i="1" dirty="0">
                <a:solidFill>
                  <a:srgbClr val="006600"/>
                </a:solidFill>
                <a:latin typeface="+mn-lt"/>
              </a:rPr>
              <a:t>energy required to remove an electron from an atom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ends_IEnerg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76400"/>
            <a:ext cx="441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Periodic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Ionization Energy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267200" cy="533400"/>
          </a:xfrm>
        </p:spPr>
        <p:txBody>
          <a:bodyPr/>
          <a:lstStyle/>
          <a:p>
            <a:r>
              <a:rPr lang="en-US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Electronegativity</a:t>
            </a:r>
            <a:endParaRPr lang="en-US" u="sng" dirty="0">
              <a:solidFill>
                <a:srgbClr val="00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Definition: </a:t>
            </a:r>
            <a:r>
              <a:rPr lang="en-US" sz="2800" i="1" dirty="0" smtClean="0">
                <a:solidFill>
                  <a:srgbClr val="006600"/>
                </a:solidFill>
                <a:latin typeface="Comic Sans MS" pitchFamily="66" charset="0"/>
              </a:rPr>
              <a:t>A </a:t>
            </a:r>
            <a:r>
              <a:rPr lang="en-US" sz="2800" i="1" dirty="0">
                <a:solidFill>
                  <a:srgbClr val="006600"/>
                </a:solidFill>
                <a:latin typeface="Comic Sans MS" pitchFamily="66" charset="0"/>
              </a:rPr>
              <a:t>measure of the ability of an atom in a </a:t>
            </a:r>
            <a:r>
              <a:rPr lang="en-US" sz="2800" i="1" dirty="0" smtClean="0">
                <a:solidFill>
                  <a:srgbClr val="006600"/>
                </a:solidFill>
                <a:latin typeface="Comic Sans MS" pitchFamily="66" charset="0"/>
              </a:rPr>
              <a:t>chemical compound </a:t>
            </a:r>
            <a:r>
              <a:rPr lang="en-US" sz="2800" i="1" dirty="0">
                <a:solidFill>
                  <a:srgbClr val="006600"/>
                </a:solidFill>
                <a:latin typeface="Comic Sans MS" pitchFamily="66" charset="0"/>
              </a:rPr>
              <a:t>to attract electrons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066800" y="2438400"/>
            <a:ext cx="7086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Electronegativity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tends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to increase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across a period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decreases, electrons get closer to the bonding atom’s nucleus</a:t>
            </a:r>
          </a:p>
          <a:p>
            <a:pPr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Electronegativity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tends to decrease down a group or remain the same</a:t>
            </a:r>
          </a:p>
          <a:p>
            <a:pPr lvl="1">
              <a:spcBef>
                <a:spcPct val="0"/>
              </a:spcBef>
              <a:buClr>
                <a:srgbClr val="C00000"/>
              </a:buClr>
              <a:buFont typeface="Courier New" pitchFamily="49" charset="0"/>
              <a:buChar char="o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As radius increases, electrons are farther from the bonding atom’s nucleus</a:t>
            </a:r>
          </a:p>
        </p:txBody>
      </p:sp>
    </p:spTree>
    <p:extLst>
      <p:ext uri="{BB962C8B-B14F-4D97-AF65-F5344CB8AC3E}">
        <p14:creationId xmlns:p14="http://schemas.microsoft.com/office/powerpoint/2010/main" val="31522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6858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Periodic Table of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Electronegativities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7219" name="Picture 3" descr="Electronegativit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838200"/>
            <a:ext cx="8632157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2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ends_Electronegativit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676400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Periodic Trend: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Electronegativity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nd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752600"/>
            <a:ext cx="38100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Summary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Periodic </a:t>
            </a:r>
            <a:r>
              <a:rPr lang="en-US" sz="3200" dirty="0">
                <a:solidFill>
                  <a:schemeClr val="tx1"/>
                </a:solidFill>
              </a:rPr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24164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00400" cy="685800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Ionic Radii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0" y="1905000"/>
            <a:ext cx="1592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u="sng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Cations</a:t>
            </a:r>
            <a:endParaRPr lang="en-US" sz="3200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1849438" y="1143000"/>
            <a:ext cx="72945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Positively charged ions formed when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an atom of a metal loses one or 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more electrons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670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Smaller than the corresponding   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   atom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228600" y="4495800"/>
            <a:ext cx="1433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Anions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1828800" y="3733800"/>
            <a:ext cx="701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latin typeface="Comic Sans MS" pitchFamily="66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Negatively charged ions formed 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when nonmetallic atoms gain one 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or more electrons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1828800" y="5181600"/>
            <a:ext cx="6553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Larger than the corresponding 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  atom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09600" y="3505200"/>
            <a:ext cx="79248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0485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utoUpdateAnimBg="0"/>
      <p:bldP spid="133125" grpId="0" autoUpdateAnimBg="0"/>
      <p:bldP spid="133127" grpId="0" autoUpdateAnimBg="0"/>
      <p:bldP spid="13312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"/>
            <a:ext cx="7467600" cy="6496812"/>
          </a:xfrm>
        </p:spPr>
      </p:pic>
      <p:sp>
        <p:nvSpPr>
          <p:cNvPr id="5" name="TextBox 4"/>
          <p:cNvSpPr txBox="1"/>
          <p:nvPr/>
        </p:nvSpPr>
        <p:spPr>
          <a:xfrm>
            <a:off x="4355174" y="6561761"/>
            <a:ext cx="4799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Graphic courtesy Wikimedia Commons user </a:t>
            </a:r>
            <a:r>
              <a:rPr lang="en-US" sz="1400" dirty="0" err="1" smtClean="0">
                <a:solidFill>
                  <a:schemeClr val="tx1"/>
                </a:solidFill>
              </a:rPr>
              <a:t>Popnose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4038600" cy="18288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Valence </a:t>
            </a:r>
            <a:b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Electrons:</a:t>
            </a:r>
            <a:endParaRPr lang="en-U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Einstein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57200"/>
            <a:ext cx="5236535" cy="5629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ELECTRONS AVAILABLE FOR BONDING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Definition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Valence electrons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are electrons in the outmost shell (energy level). They are the electrons available for bonding.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8229600" cy="5234740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The Modern Periodic </a:t>
            </a:r>
            <a:r>
              <a:rPr lang="en-US" b="1" dirty="0">
                <a:solidFill>
                  <a:schemeClr val="tx1"/>
                </a:solidFill>
                <a:latin typeface="Helvetica"/>
                <a:cs typeface="Helvetica"/>
              </a:rPr>
              <a:t>Table</a:t>
            </a:r>
          </a:p>
          <a:p>
            <a:pPr>
              <a:spcBef>
                <a:spcPts val="432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Helvetica Light"/>
              </a:rPr>
              <a:t>Elements are classified as metals, nonmetals, and </a:t>
            </a:r>
            <a:r>
              <a:rPr lang="en-US" sz="2800" dirty="0" smtClean="0">
                <a:solidFill>
                  <a:schemeClr val="tx1"/>
                </a:solidFill>
                <a:latin typeface="Helvetica Light"/>
              </a:rPr>
              <a:t>metalloids.</a:t>
            </a:r>
          </a:p>
          <a:p>
            <a:pPr lvl="1">
              <a:spcBef>
                <a:spcPts val="432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Helvetica Light"/>
              </a:rPr>
              <a:t>Metals </a:t>
            </a:r>
            <a:r>
              <a:rPr lang="en-US" sz="2400" dirty="0">
                <a:solidFill>
                  <a:schemeClr val="tx1"/>
                </a:solidFill>
                <a:latin typeface="Helvetica Light"/>
              </a:rPr>
              <a:t>are elements that are generally </a:t>
            </a:r>
            <a:r>
              <a:rPr lang="en-US" sz="2400" dirty="0" smtClean="0">
                <a:solidFill>
                  <a:schemeClr val="tx1"/>
                </a:solidFill>
                <a:latin typeface="Helvetica Light"/>
              </a:rPr>
              <a:t>shiny, </a:t>
            </a:r>
            <a:r>
              <a:rPr lang="en-US" sz="2400" dirty="0">
                <a:solidFill>
                  <a:schemeClr val="tx1"/>
                </a:solidFill>
                <a:latin typeface="Helvetica Light"/>
              </a:rPr>
              <a:t>solid at room temperature, and good conductors of heat and </a:t>
            </a:r>
            <a:r>
              <a:rPr lang="en-US" sz="2400" dirty="0" smtClean="0">
                <a:solidFill>
                  <a:schemeClr val="tx1"/>
                </a:solidFill>
                <a:latin typeface="Helvetica Light"/>
              </a:rPr>
              <a:t>electricity.</a:t>
            </a:r>
          </a:p>
          <a:p>
            <a:pPr lvl="1">
              <a:spcBef>
                <a:spcPts val="432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Helvetica Light"/>
              </a:rPr>
              <a:t>Nonmetals</a:t>
            </a:r>
            <a:r>
              <a:rPr lang="en-US" sz="2400" i="1" dirty="0" smtClean="0">
                <a:solidFill>
                  <a:schemeClr val="tx1"/>
                </a:solidFill>
                <a:latin typeface="Helvetica Ligh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Helvetica Light"/>
              </a:rPr>
              <a:t>are elements that are generally gases or brittle, dull-looking solids, and poor conductors of heat and </a:t>
            </a:r>
            <a:r>
              <a:rPr lang="en-US" sz="2400" dirty="0" smtClean="0">
                <a:solidFill>
                  <a:schemeClr val="tx1"/>
                </a:solidFill>
                <a:latin typeface="Helvetica Light"/>
              </a:rPr>
              <a:t>electricity.</a:t>
            </a:r>
          </a:p>
          <a:p>
            <a:pPr lvl="1">
              <a:spcBef>
                <a:spcPts val="432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Helvetica Light"/>
              </a:rPr>
              <a:t>Metalloids </a:t>
            </a:r>
            <a:r>
              <a:rPr lang="en-US" sz="2400" dirty="0" smtClean="0">
                <a:solidFill>
                  <a:schemeClr val="tx1"/>
                </a:solidFill>
                <a:latin typeface="Helvetica Light"/>
              </a:rPr>
              <a:t>have </a:t>
            </a:r>
            <a:r>
              <a:rPr lang="en-US" sz="2400" dirty="0">
                <a:solidFill>
                  <a:schemeClr val="tx1"/>
                </a:solidFill>
                <a:latin typeface="Helvetica Light"/>
              </a:rPr>
              <a:t>physical and chemical properties of both metals and nonmetals.</a:t>
            </a:r>
          </a:p>
          <a:p>
            <a:pPr lvl="1">
              <a:spcBef>
                <a:spcPts val="432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800" dirty="0" smtClean="0">
              <a:solidFill>
                <a:schemeClr val="tx1"/>
              </a:solidFill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Development of the Modern Periodic Table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94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6096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 (alkali metals) have 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/>
              <a:t> valence electron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990600" y="457200"/>
            <a:ext cx="381000" cy="3810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371600" y="762000"/>
            <a:ext cx="6096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9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8382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2 (alkaline earth metals) have 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990600"/>
            <a:ext cx="381000" cy="2819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11" idx="1"/>
          </p:cNvCxnSpPr>
          <p:nvPr/>
        </p:nvCxnSpPr>
        <p:spPr>
          <a:xfrm rot="10800000" flipV="1">
            <a:off x="1752600" y="1192142"/>
            <a:ext cx="228600" cy="270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13 elements have </a:t>
            </a:r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791200" y="990600"/>
            <a:ext cx="381000" cy="2743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115943"/>
            <a:ext cx="228600" cy="270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14 elements have </a:t>
            </a:r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172200" y="914400"/>
            <a:ext cx="381000" cy="289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115943"/>
            <a:ext cx="609600" cy="270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15 elements have </a:t>
            </a:r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914400"/>
            <a:ext cx="457200" cy="289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115943"/>
            <a:ext cx="990600" cy="1794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1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16 elements have </a:t>
            </a:r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6934200" y="914400"/>
            <a:ext cx="457200" cy="289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115943"/>
            <a:ext cx="1371600" cy="2556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17 (halogens) have </a:t>
            </a:r>
            <a:r>
              <a:rPr lang="en-US" sz="2000" b="1" dirty="0" smtClean="0">
                <a:solidFill>
                  <a:srgbClr val="C00000"/>
                </a:solidFill>
              </a:rPr>
              <a:t>7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7391400" y="914400"/>
            <a:ext cx="381000" cy="2895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115943"/>
            <a:ext cx="1828800" cy="4080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762000"/>
            <a:ext cx="3581400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Group 18 (Noble gases) have </a:t>
            </a:r>
            <a:r>
              <a:rPr lang="en-US" sz="2000" b="1" dirty="0" smtClean="0">
                <a:solidFill>
                  <a:srgbClr val="C00000"/>
                </a:solidFill>
              </a:rPr>
              <a:t>8</a:t>
            </a:r>
            <a:r>
              <a:rPr lang="en-US" sz="2000" b="1" dirty="0" smtClean="0"/>
              <a:t> valence electrons, </a:t>
            </a:r>
            <a:r>
              <a:rPr lang="en-US" sz="2000" b="1" i="1" u="sng" dirty="0" smtClean="0"/>
              <a:t>except helium</a:t>
            </a:r>
            <a:r>
              <a:rPr lang="en-US" sz="2000" b="1" dirty="0" smtClean="0"/>
              <a:t>, which has only 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457200"/>
            <a:ext cx="381000" cy="3352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11" idx="3"/>
          </p:cNvCxnSpPr>
          <p:nvPr/>
        </p:nvCxnSpPr>
        <p:spPr>
          <a:xfrm>
            <a:off x="5562600" y="1269832"/>
            <a:ext cx="2209800" cy="2541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4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533400"/>
            <a:ext cx="3581400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Transition metals (“d” block) have 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sp>
        <p:nvSpPr>
          <p:cNvPr id="7" name="Right Brace 6"/>
          <p:cNvSpPr/>
          <p:nvPr/>
        </p:nvSpPr>
        <p:spPr>
          <a:xfrm rot="16200000">
            <a:off x="3505200" y="-228600"/>
            <a:ext cx="533400" cy="3581400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iodic_Tab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8229600" cy="6754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533400"/>
            <a:ext cx="3581400" cy="1015663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Lanthanides and actinides </a:t>
            </a:r>
          </a:p>
          <a:p>
            <a:r>
              <a:rPr lang="en-US" sz="2000" b="1" dirty="0" smtClean="0"/>
              <a:t>(“f” block) have </a:t>
            </a:r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r>
              <a:rPr lang="en-US" sz="2000" b="1" dirty="0" smtClean="0"/>
              <a:t> or </a:t>
            </a:r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r>
              <a:rPr lang="en-US" sz="2000" b="1" dirty="0" smtClean="0"/>
              <a:t> valence electrons</a:t>
            </a:r>
            <a:endParaRPr lang="en-US" sz="2000" b="1" dirty="0"/>
          </a:p>
        </p:txBody>
      </p:sp>
      <p:cxnSp>
        <p:nvCxnSpPr>
          <p:cNvPr id="6" name="Straight Connector 5"/>
          <p:cNvCxnSpPr>
            <a:stCxn id="11" idx="2"/>
          </p:cNvCxnSpPr>
          <p:nvPr/>
        </p:nvCxnSpPr>
        <p:spPr>
          <a:xfrm rot="16200000" flipH="1">
            <a:off x="3384381" y="1936582"/>
            <a:ext cx="2489539" cy="17145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38400" y="4038600"/>
            <a:ext cx="6172200" cy="1143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File:Nat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5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ELEMENT CLASSES</a:t>
            </a:r>
            <a:endParaRPr lang="en-US" sz="5400" u="sng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5334000" cy="10207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Dot Notations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An atom’s valence electrons can be represented by Lewis dot notations.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057400"/>
          <a:ext cx="8077200" cy="4457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2171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valence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8800" b="1" baseline="0" dirty="0" smtClean="0"/>
                        <a:t>X</a:t>
                      </a:r>
                      <a:endParaRPr lang="en-US" sz="88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valence</a:t>
                      </a:r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</a:t>
                      </a:r>
                      <a:r>
                        <a:rPr lang="en-US" sz="2000" b="1" baseline="300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800" b="1" baseline="0" dirty="0" smtClean="0"/>
                        <a:t>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9812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386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2514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72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86600" y="2971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2514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3581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240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66800" y="5105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24000" y="5791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12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0386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386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80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480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4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814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198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0198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102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150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5715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010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010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3914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696200" y="4648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86600" y="4953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86600" y="5334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391400" y="5791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96200" y="5791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629400" cy="10207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Dot Notations – Period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Lewis dot notations for the valence electrons of the elements of Period 2.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2057400"/>
          <a:ext cx="8077200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21717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lithium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7200" b="1" baseline="0" dirty="0" smtClean="0"/>
                        <a:t>Li</a:t>
                      </a:r>
                      <a:endParaRPr lang="en-US" sz="72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beryllium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Be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boron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B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C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nitrogen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oxygen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fluorine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neon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200" b="1" baseline="0" dirty="0" smtClean="0"/>
                        <a:t>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19812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956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198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054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626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010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2895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20000" y="24384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3429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66800" y="5029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02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9812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812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9624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624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242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242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814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814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436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9436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16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816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102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7150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4102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2296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296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676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772400" y="45720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934200" y="4876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934200" y="5257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676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772400" y="5562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705600" cy="1371600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Ionic Bonding</a:t>
            </a:r>
            <a:endParaRPr lang="en-US" sz="54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" name="Picture 3" descr="NaCl_for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80227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85800"/>
          </a:xfrm>
          <a:noFill/>
          <a:ln/>
        </p:spPr>
        <p:txBody>
          <a:bodyPr lIns="90488" tIns="44450" rIns="90488" bIns="44450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Bonds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1828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q"/>
            </a:pPr>
            <a:r>
              <a:rPr lang="en-US" b="0" dirty="0"/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Forces that hold groups of atoms  </a:t>
            </a:r>
          </a:p>
          <a:p>
            <a:pPr>
              <a:buClr>
                <a:srgbClr val="990000"/>
              </a:buClr>
              <a:buFontTx/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together and make them function </a:t>
            </a:r>
          </a:p>
          <a:p>
            <a:pPr>
              <a:buClr>
                <a:srgbClr val="990000"/>
              </a:buClr>
              <a:buFontTx/>
              <a:buNone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as a unit.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36725" y="3017838"/>
            <a:ext cx="6645275" cy="20621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Ionic bonds – transfer of electrons</a:t>
            </a:r>
          </a:p>
          <a:p>
            <a:pPr>
              <a:buClr>
                <a:srgbClr val="9900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Covalent bonds – sharing of electrons</a:t>
            </a:r>
          </a:p>
        </p:txBody>
      </p:sp>
    </p:spTree>
    <p:extLst>
      <p:ext uri="{BB962C8B-B14F-4D97-AF65-F5344CB8AC3E}">
        <p14:creationId xmlns:p14="http://schemas.microsoft.com/office/powerpoint/2010/main" val="3150576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The </a:t>
            </a:r>
            <a:r>
              <a:rPr lang="en-US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Octet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Rule – Ionic Compounds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86800" cy="39703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</a:rPr>
              <a:t>Ionic compounds </a:t>
            </a:r>
            <a:r>
              <a:rPr lang="en-US" sz="2800" dirty="0" smtClean="0">
                <a:solidFill>
                  <a:srgbClr val="006600"/>
                </a:solidFill>
              </a:rPr>
              <a:t>form </a:t>
            </a:r>
            <a:r>
              <a:rPr lang="en-US" sz="2800" dirty="0">
                <a:solidFill>
                  <a:srgbClr val="006600"/>
                </a:solidFill>
              </a:rPr>
              <a:t>so that each atom, by </a:t>
            </a:r>
            <a:r>
              <a:rPr lang="en-US" sz="2800" i="1" u="sng" dirty="0">
                <a:solidFill>
                  <a:srgbClr val="006600"/>
                </a:solidFill>
              </a:rPr>
              <a:t>gaining or losing</a:t>
            </a:r>
            <a:r>
              <a:rPr lang="en-US" sz="2800" dirty="0">
                <a:solidFill>
                  <a:srgbClr val="006600"/>
                </a:solidFill>
              </a:rPr>
              <a:t> electrons, has an octet of electrons in its highest occupied energy level</a:t>
            </a:r>
            <a:r>
              <a:rPr lang="en-US" sz="2800" dirty="0" smtClean="0">
                <a:solidFill>
                  <a:srgbClr val="006600"/>
                </a:solidFill>
              </a:rPr>
              <a:t>.</a:t>
            </a: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Metals lose electrons to form positively-charged </a:t>
            </a:r>
            <a:r>
              <a:rPr lang="en-US" sz="2800" dirty="0" err="1" smtClean="0">
                <a:solidFill>
                  <a:srgbClr val="006600"/>
                </a:solidFill>
              </a:rPr>
              <a:t>cations</a:t>
            </a:r>
            <a:endParaRPr lang="en-US" sz="2800" dirty="0" smtClean="0">
              <a:solidFill>
                <a:srgbClr val="006600"/>
              </a:solidFill>
            </a:endParaRPr>
          </a:p>
          <a:p>
            <a:endParaRPr lang="en-US" sz="2800" dirty="0" smtClean="0">
              <a:solidFill>
                <a:srgbClr val="006600"/>
              </a:solidFill>
            </a:endParaRPr>
          </a:p>
          <a:p>
            <a:r>
              <a:rPr lang="en-US" sz="2800" dirty="0" smtClean="0">
                <a:solidFill>
                  <a:srgbClr val="006600"/>
                </a:solidFill>
              </a:rPr>
              <a:t>Nonmetals gains electrons to form negatively-charged anions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Ionic Bonding: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Formation of Sodium Chloride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838200" y="1600200"/>
            <a:ext cx="8305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3600" b="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Sodium has 1 valence electron</a:t>
            </a:r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 rot="-301683">
            <a:off x="6096000" y="4648200"/>
            <a:ext cx="1397000" cy="1074738"/>
          </a:xfrm>
          <a:prstGeom prst="curvedLeftArrow">
            <a:avLst>
              <a:gd name="adj1" fmla="val 26176"/>
              <a:gd name="adj2" fmla="val 46176"/>
              <a:gd name="adj3" fmla="val 4683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1905000" y="5334000"/>
            <a:ext cx="430758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 b="0" dirty="0" err="1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Cl</a:t>
            </a:r>
            <a:r>
              <a:rPr lang="en-US" sz="3600" b="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:</a:t>
            </a:r>
            <a:r>
              <a:rPr lang="en-US" sz="3600" b="0" dirty="0" smtClean="0">
                <a:solidFill>
                  <a:srgbClr val="99FFC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1s</a:t>
            </a:r>
            <a:r>
              <a:rPr lang="en-US" sz="3600" b="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b="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2s</a:t>
            </a:r>
            <a:r>
              <a:rPr lang="en-US" sz="3600" b="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b="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2p</a:t>
            </a:r>
            <a:r>
              <a:rPr lang="en-US" sz="3600" b="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lang="en-US" sz="3600" b="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3s</a:t>
            </a:r>
            <a:r>
              <a:rPr lang="en-US" sz="3600" b="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3p</a:t>
            </a:r>
            <a:r>
              <a:rPr lang="en-US" sz="3600" baseline="30000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5</a:t>
            </a:r>
            <a:endParaRPr lang="en-US" sz="3600" b="0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2133600" y="4572000"/>
            <a:ext cx="4511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dirty="0"/>
              <a:t> </a:t>
            </a:r>
            <a:r>
              <a:rPr lang="en-US" sz="3600" b="0" dirty="0" smtClean="0">
                <a:solidFill>
                  <a:schemeClr val="accent6"/>
                </a:solidFill>
              </a:rPr>
              <a:t>Na:</a:t>
            </a:r>
            <a:r>
              <a:rPr lang="en-US" sz="3600" b="0" dirty="0" smtClean="0"/>
              <a:t> </a:t>
            </a:r>
            <a:r>
              <a:rPr lang="en-US" sz="3600" b="0" dirty="0">
                <a:solidFill>
                  <a:schemeClr val="accent6"/>
                </a:solidFill>
              </a:rPr>
              <a:t>1s</a:t>
            </a:r>
            <a:r>
              <a:rPr lang="en-US" sz="3600" b="0" baseline="30000" dirty="0">
                <a:solidFill>
                  <a:schemeClr val="accent6"/>
                </a:solidFill>
              </a:rPr>
              <a:t>2</a:t>
            </a:r>
            <a:r>
              <a:rPr lang="en-US" sz="3600" b="0" dirty="0">
                <a:solidFill>
                  <a:schemeClr val="accent6"/>
                </a:solidFill>
              </a:rPr>
              <a:t>2s</a:t>
            </a:r>
            <a:r>
              <a:rPr lang="en-US" sz="3600" b="0" baseline="30000" dirty="0">
                <a:solidFill>
                  <a:schemeClr val="accent6"/>
                </a:solidFill>
              </a:rPr>
              <a:t>2</a:t>
            </a:r>
            <a:r>
              <a:rPr lang="en-US" sz="3600" b="0" dirty="0">
                <a:solidFill>
                  <a:schemeClr val="accent6"/>
                </a:solidFill>
              </a:rPr>
              <a:t>2p</a:t>
            </a:r>
            <a:r>
              <a:rPr lang="en-US" sz="3600" b="0" baseline="30000" dirty="0">
                <a:solidFill>
                  <a:schemeClr val="accent6"/>
                </a:solidFill>
              </a:rPr>
              <a:t>6</a:t>
            </a:r>
            <a:r>
              <a:rPr lang="en-US" sz="3600" dirty="0">
                <a:solidFill>
                  <a:srgbClr val="C00000"/>
                </a:solidFill>
              </a:rPr>
              <a:t>3s</a:t>
            </a:r>
            <a:r>
              <a:rPr lang="en-US" sz="3600" baseline="30000" dirty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838200" y="2362200"/>
            <a:ext cx="75723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3600" b="0" dirty="0">
                <a:solidFill>
                  <a:schemeClr val="tx1"/>
                </a:solidFill>
              </a:rPr>
              <a:t> Chlorine has 7 valence electrons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75438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990000"/>
              </a:buClr>
              <a:buFont typeface="Wingdings" pitchFamily="2" charset="2"/>
              <a:buChar char="q"/>
            </a:pPr>
            <a:r>
              <a:rPr lang="en-US" sz="3600" b="0" dirty="0">
                <a:solidFill>
                  <a:schemeClr val="tx1"/>
                </a:solidFill>
              </a:rPr>
              <a:t> An electron transferred gives 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r>
              <a:rPr lang="en-US" sz="3600" b="0" dirty="0">
                <a:solidFill>
                  <a:schemeClr val="tx1"/>
                </a:solidFill>
              </a:rPr>
              <a:t>    each an octet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2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4" grpId="0" animBg="1"/>
      <p:bldP spid="143366" grpId="0"/>
      <p:bldP spid="143367" grpId="0"/>
      <p:bldP spid="143368" grpId="0"/>
      <p:bldP spid="1433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Ionic Bonding: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Formation of Sodium Chloride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895600" y="4038600"/>
            <a:ext cx="490070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600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Cl</a:t>
            </a:r>
            <a:r>
              <a:rPr lang="en-US" sz="360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en-US" sz="3600" dirty="0">
                <a:solidFill>
                  <a:srgbClr val="99FFCC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99FFCC"/>
                </a:solidFill>
                <a:ea typeface="Times New Roman" pitchFamily="18" charset="0"/>
                <a:cs typeface="Arial" pitchFamily="34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1s</a:t>
            </a:r>
            <a:r>
              <a:rPr lang="en-US" sz="3600" baseline="30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2s</a:t>
            </a:r>
            <a:r>
              <a:rPr lang="en-US" sz="3600" baseline="30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2p</a:t>
            </a:r>
            <a:r>
              <a:rPr lang="en-US" sz="3600" baseline="30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6</a:t>
            </a:r>
            <a:r>
              <a:rPr lang="en-US" sz="3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3s</a:t>
            </a:r>
            <a:r>
              <a:rPr lang="en-US" sz="3600" baseline="30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2</a:t>
            </a:r>
            <a:r>
              <a:rPr lang="en-US" sz="36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3p</a:t>
            </a:r>
            <a:r>
              <a:rPr lang="en-US" sz="3600" baseline="30000" dirty="0" smtClean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6</a:t>
            </a:r>
            <a:endParaRPr lang="en-US" sz="3600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2590800" y="3048000"/>
            <a:ext cx="45116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dirty="0"/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Na</a:t>
            </a:r>
            <a:r>
              <a:rPr lang="en-US" sz="3600" baseline="30000" dirty="0" smtClean="0">
                <a:solidFill>
                  <a:srgbClr val="0000CC"/>
                </a:solidFill>
              </a:rPr>
              <a:t>+</a:t>
            </a:r>
            <a:r>
              <a:rPr lang="en-US" sz="3600" dirty="0" smtClean="0">
                <a:solidFill>
                  <a:srgbClr val="0000CC"/>
                </a:solidFill>
              </a:rPr>
              <a:t>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1s</a:t>
            </a:r>
            <a:r>
              <a:rPr lang="en-US" sz="3600" baseline="300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2s</a:t>
            </a:r>
            <a:r>
              <a:rPr lang="en-US" sz="3600" baseline="300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2p</a:t>
            </a:r>
            <a:r>
              <a:rPr lang="en-US" sz="3600" baseline="30000" dirty="0" smtClean="0">
                <a:solidFill>
                  <a:srgbClr val="0000CC"/>
                </a:solidFill>
              </a:rPr>
              <a:t>6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914400" y="1600200"/>
            <a:ext cx="76200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This transfer forms </a:t>
            </a:r>
            <a:r>
              <a:rPr lang="en-US" sz="3600" dirty="0">
                <a:solidFill>
                  <a:schemeClr val="tx1"/>
                </a:solidFill>
              </a:rPr>
              <a:t>ions, each with an </a:t>
            </a:r>
            <a:r>
              <a:rPr lang="en-US" sz="3600" u="sng" dirty="0">
                <a:solidFill>
                  <a:srgbClr val="C00000"/>
                </a:solidFill>
              </a:rPr>
              <a:t>octet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4800600" y="3048000"/>
            <a:ext cx="1447800" cy="609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6248400" y="4038600"/>
            <a:ext cx="1447800" cy="6096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  <p:bldP spid="147466" grpId="0" animBg="1"/>
      <p:bldP spid="14746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Ionic Bonding: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Formation of Sodium Chloride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4572000" y="3505200"/>
            <a:ext cx="835485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4400" b="0" dirty="0" err="1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Cl</a:t>
            </a:r>
            <a:r>
              <a:rPr lang="en-US" sz="4400" b="0" baseline="30000" dirty="0">
                <a:solidFill>
                  <a:srgbClr val="7030A0"/>
                </a:solidFill>
                <a:ea typeface="Times New Roman" pitchFamily="18" charset="0"/>
                <a:cs typeface="Arial" pitchFamily="34" charset="0"/>
              </a:rPr>
              <a:t>-</a:t>
            </a:r>
            <a:endParaRPr lang="en-US" sz="4400" b="0" dirty="0">
              <a:solidFill>
                <a:srgbClr val="7030A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276600" y="3505200"/>
            <a:ext cx="1371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dirty="0"/>
              <a:t> </a:t>
            </a:r>
            <a:r>
              <a:rPr lang="en-US" sz="4400" b="0" dirty="0">
                <a:solidFill>
                  <a:schemeClr val="accent6"/>
                </a:solidFill>
              </a:rPr>
              <a:t>Na</a:t>
            </a:r>
            <a:r>
              <a:rPr lang="en-US" sz="4400" b="0" baseline="30000" dirty="0">
                <a:solidFill>
                  <a:schemeClr val="accent6"/>
                </a:solidFill>
              </a:rPr>
              <a:t>+</a:t>
            </a:r>
            <a:endParaRPr lang="en-US" sz="4400" dirty="0">
              <a:solidFill>
                <a:schemeClr val="accent6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914400" y="1325563"/>
            <a:ext cx="76200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600" b="0" dirty="0">
                <a:solidFill>
                  <a:schemeClr val="tx1"/>
                </a:solidFill>
              </a:rPr>
              <a:t>The resulting ions come together due to electrostatic attraction </a:t>
            </a:r>
            <a:r>
              <a:rPr lang="en-US" sz="3600" b="0" dirty="0" smtClean="0">
                <a:solidFill>
                  <a:schemeClr val="tx1"/>
                </a:solidFill>
              </a:rPr>
              <a:t>      </a:t>
            </a:r>
          </a:p>
          <a:p>
            <a:r>
              <a:rPr lang="en-US" sz="3600" b="0" dirty="0" smtClean="0">
                <a:solidFill>
                  <a:schemeClr val="tx1"/>
                </a:solidFill>
              </a:rPr>
              <a:t>         (</a:t>
            </a:r>
            <a:r>
              <a:rPr lang="en-US" sz="3600" b="0" dirty="0">
                <a:solidFill>
                  <a:schemeClr val="tx1"/>
                </a:solidFill>
              </a:rPr>
              <a:t>opposites attract)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endParaRPr lang="en-US" sz="3600" b="0" dirty="0">
              <a:solidFill>
                <a:schemeClr val="tx1"/>
              </a:solidFill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990600" y="4495800"/>
            <a:ext cx="6950075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net charge on the compound must equal zero</a:t>
            </a:r>
          </a:p>
        </p:txBody>
      </p:sp>
    </p:spTree>
    <p:extLst>
      <p:ext uri="{BB962C8B-B14F-4D97-AF65-F5344CB8AC3E}">
        <p14:creationId xmlns:p14="http://schemas.microsoft.com/office/powerpoint/2010/main" val="20468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4" grpId="0"/>
      <p:bldP spid="1484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 lang="en-US" sz="4400" u="sng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Examples of Ionic compounds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199926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Mg</a:t>
            </a:r>
            <a:r>
              <a:rPr lang="en-US" sz="3600" baseline="30000" dirty="0">
                <a:solidFill>
                  <a:srgbClr val="0000CC"/>
                </a:solidFill>
              </a:rPr>
              <a:t>2+</a:t>
            </a:r>
            <a:r>
              <a:rPr lang="en-US" sz="3600" dirty="0">
                <a:solidFill>
                  <a:srgbClr val="0000CC"/>
                </a:solidFill>
              </a:rPr>
              <a:t>Cl</a:t>
            </a:r>
            <a:r>
              <a:rPr lang="en-US" sz="3600" baseline="30000" dirty="0">
                <a:solidFill>
                  <a:srgbClr val="0000CC"/>
                </a:solidFill>
              </a:rPr>
              <a:t>-</a:t>
            </a:r>
            <a:r>
              <a:rPr lang="en-US" sz="3600" baseline="-25000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457200" y="2858869"/>
            <a:ext cx="193514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</a:rPr>
              <a:t>Na</a:t>
            </a:r>
            <a:r>
              <a:rPr lang="en-US" sz="3600" baseline="30000" dirty="0">
                <a:solidFill>
                  <a:srgbClr val="0000CC"/>
                </a:solidFill>
              </a:rPr>
              <a:t>+</a:t>
            </a:r>
            <a:r>
              <a:rPr lang="en-US" sz="3600" baseline="-25000" dirty="0">
                <a:solidFill>
                  <a:srgbClr val="0000CC"/>
                </a:solidFill>
              </a:rPr>
              <a:t>2</a:t>
            </a:r>
            <a:r>
              <a:rPr lang="en-US" sz="3600" dirty="0">
                <a:solidFill>
                  <a:srgbClr val="0000CC"/>
                </a:solidFill>
              </a:rPr>
              <a:t>O</a:t>
            </a:r>
            <a:r>
              <a:rPr lang="en-US" sz="3600" baseline="30000" dirty="0">
                <a:solidFill>
                  <a:srgbClr val="0000CC"/>
                </a:solidFill>
              </a:rPr>
              <a:t>2-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12954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Magnesium chloride:</a:t>
            </a:r>
            <a:r>
              <a:rPr lang="en-US" sz="2800" dirty="0" smtClean="0">
                <a:solidFill>
                  <a:schemeClr val="tx1"/>
                </a:solidFill>
              </a:rPr>
              <a:t> Magnesium loses two electrons and each chlorine gains one electron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28956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Sodium oxide: </a:t>
            </a:r>
            <a:r>
              <a:rPr lang="en-US" sz="2800" dirty="0" smtClean="0">
                <a:solidFill>
                  <a:schemeClr val="tx1"/>
                </a:solidFill>
              </a:rPr>
              <a:t>Each sodium loses one electron and the oxygen gains two electrons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" y="4648200"/>
            <a:ext cx="209544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</a:rPr>
              <a:t>Al</a:t>
            </a:r>
            <a:r>
              <a:rPr lang="en-US" sz="3600" baseline="30000" dirty="0" smtClean="0">
                <a:solidFill>
                  <a:srgbClr val="0000CC"/>
                </a:solidFill>
              </a:rPr>
              <a:t>3+</a:t>
            </a:r>
            <a:r>
              <a:rPr lang="en-US" sz="3600" baseline="-250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S</a:t>
            </a:r>
            <a:r>
              <a:rPr lang="en-US" sz="3600" baseline="30000" dirty="0" smtClean="0">
                <a:solidFill>
                  <a:srgbClr val="0000CC"/>
                </a:solidFill>
              </a:rPr>
              <a:t>2-</a:t>
            </a:r>
            <a:r>
              <a:rPr lang="en-US" sz="3600" baseline="-25000" dirty="0" smtClean="0">
                <a:solidFill>
                  <a:srgbClr val="0000CC"/>
                </a:solidFill>
              </a:rPr>
              <a:t>3</a:t>
            </a:r>
            <a:endParaRPr lang="en-US" sz="3600" baseline="30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4634805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Aluminum sulfide: </a:t>
            </a:r>
            <a:r>
              <a:rPr lang="en-US" sz="2800" dirty="0" smtClean="0">
                <a:solidFill>
                  <a:schemeClr val="tx1"/>
                </a:solidFill>
              </a:rPr>
              <a:t>Each aluminum loses two electrons (six total) and each sulfur gains two electrons (six total)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718" name="Group 190"/>
          <p:cNvGraphicFramePr>
            <a:graphicFrameLocks noGrp="1"/>
          </p:cNvGraphicFramePr>
          <p:nvPr>
            <p:ph/>
          </p:nvPr>
        </p:nvGraphicFramePr>
        <p:xfrm>
          <a:off x="762000" y="762000"/>
          <a:ext cx="7696200" cy="5120640"/>
        </p:xfrm>
        <a:graphic>
          <a:graphicData uri="http://schemas.openxmlformats.org/drawingml/2006/table">
            <a:tbl>
              <a:tblPr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7000"/>
                <a:gridCol w="2514600"/>
                <a:gridCol w="2514600"/>
              </a:tblGrid>
              <a:tr h="685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omic Sans MS" pitchFamily="66" charset="0"/>
                        </a:rPr>
                        <a:t>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Monatomic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Cations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name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Lithium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Lithium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Sodium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Sodium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Potassium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Potassium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Magnesium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Magnesium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Calcium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Calcium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Barium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Barium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Aluminum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3+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Aluminum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lementClass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727" name="Group 151"/>
          <p:cNvGraphicFramePr>
            <a:graphicFrameLocks noGrp="1"/>
          </p:cNvGraphicFramePr>
          <p:nvPr>
            <p:ph/>
          </p:nvPr>
        </p:nvGraphicFramePr>
        <p:xfrm>
          <a:off x="762000" y="381000"/>
          <a:ext cx="8001000" cy="5970588"/>
        </p:xfrm>
        <a:graphic>
          <a:graphicData uri="http://schemas.openxmlformats.org/drawingml/2006/table">
            <a:tbl>
              <a:tblPr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7000"/>
                <a:gridCol w="2819400"/>
                <a:gridCol w="2514600"/>
              </a:tblGrid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Nonmetal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Monatomic Anions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Ion Name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Fluorine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Fluoride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Chlorine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Chloride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Bromine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Bromide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Iodine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Iodide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Oxygen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Oxide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Sulfur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Sulfide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Nitrogen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Nitride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Phosphorus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3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3-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Phosphide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8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Sodium Chloride Crystal Lattice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0" y="1143000"/>
            <a:ext cx="4648200" cy="13849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form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solid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crystals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at ordinary temperatures.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0" y="2667000"/>
            <a:ext cx="4587875" cy="22467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Ionic compounds organize in a characteristic crystal lattice of alternating positive and negative ions.</a:t>
            </a:r>
          </a:p>
        </p:txBody>
      </p:sp>
      <p:pic>
        <p:nvPicPr>
          <p:cNvPr id="7" name="Picture 6" descr="NaC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3810000" cy="374332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5181600"/>
            <a:ext cx="86106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sng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salts</a:t>
            </a:r>
            <a:r>
              <a:rPr kumimoji="0" lang="en-US" sz="2800" i="0" u="sng" strike="noStrike" kern="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sng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ionic compounds</a:t>
            </a:r>
            <a:r>
              <a:rPr kumimoji="0" lang="en-US" sz="2800" i="0" u="sng" strike="noStrike" kern="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sng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form</a:t>
            </a:r>
            <a:r>
              <a:rPr kumimoji="0" lang="en-US" sz="2800" i="0" u="sng" strike="noStrike" kern="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i="0" u="sng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crystals</a:t>
            </a:r>
            <a:r>
              <a:rPr kumimoji="0" lang="en-US" sz="2800" i="0" u="none" strike="noStrike" kern="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800" i="0" u="none" strike="noStrike" kern="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utoUpdateAnimBg="0"/>
      <p:bldP spid="138245" grpId="0" autoUpdateAnimBg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Properties of Ionic Compounds</a:t>
            </a:r>
          </a:p>
        </p:txBody>
      </p:sp>
      <p:graphicFrame>
        <p:nvGraphicFramePr>
          <p:cNvPr id="154726" name="Group 10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41776"/>
        </p:xfrm>
        <a:graphic>
          <a:graphicData uri="http://schemas.openxmlformats.org/drawingml/2006/table">
            <a:tbl>
              <a:tblPr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24200"/>
                <a:gridCol w="5105400"/>
              </a:tblGrid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Structure: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Crystalline solids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Melting point: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Generally high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Boiling Point: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Generally high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Electrical Conductivity: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Excellent conductors, molten and aqueous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Solubility in water: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</a:tabLst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Generally soluble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Metallic Bonding</a:t>
            </a:r>
            <a:endParaRPr lang="en-US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2" name="Picture 2" descr="http://www.pulpandpaper-technology.com/contractor_images/over_meccanica/3_Foundry_po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4867275" cy="355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518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Strong forces of attraction are responsible for the high melting point of most metals.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914400"/>
          </a:xfrm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Metallic Bonding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6096000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The chemical bonding that results from the attraction between metal </a:t>
            </a:r>
            <a:r>
              <a:rPr lang="en-US" sz="2800" dirty="0" err="1" smtClean="0">
                <a:solidFill>
                  <a:schemeClr val="tx1"/>
                </a:solidFill>
              </a:rPr>
              <a:t>cations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 the surrounding sea of electrons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Vacant 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i="1" dirty="0">
                <a:solidFill>
                  <a:schemeClr val="tx1"/>
                </a:solidFill>
              </a:rPr>
              <a:t>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orbitals</a:t>
            </a:r>
            <a:r>
              <a:rPr lang="en-US" sz="2800" dirty="0">
                <a:solidFill>
                  <a:schemeClr val="tx1"/>
                </a:solidFill>
              </a:rPr>
              <a:t> in metal's outer energy levels overlap, and allow outer electrons to move freely throughout the metal</a:t>
            </a:r>
          </a:p>
          <a:p>
            <a:pPr marL="457200" indent="-457200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Valence electrons do not belong to any one atom </a:t>
            </a:r>
          </a:p>
        </p:txBody>
      </p:sp>
      <p:pic>
        <p:nvPicPr>
          <p:cNvPr id="5" name="Picture 4" descr="Cu_bond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1447800"/>
            <a:ext cx="328863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Packing in Metals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371600"/>
            <a:ext cx="4343400" cy="40386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dirty="0">
                <a:solidFill>
                  <a:srgbClr val="C00000"/>
                </a:solidFill>
              </a:rPr>
              <a:t>Model:</a:t>
            </a:r>
            <a:r>
              <a:rPr lang="en-US" dirty="0">
                <a:solidFill>
                  <a:schemeClr val="tx1"/>
                </a:solidFill>
              </a:rPr>
              <a:t>  Packing uniform, hard spheres to best use available space.  This is called </a:t>
            </a:r>
            <a:r>
              <a:rPr lang="en-US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closest packing.</a:t>
            </a:r>
            <a:r>
              <a:rPr lang="en-US" dirty="0">
                <a:solidFill>
                  <a:schemeClr val="tx1"/>
                </a:solidFill>
              </a:rPr>
              <a:t>  Each atom has 12 nearest neighbors.</a:t>
            </a:r>
          </a:p>
          <a:p>
            <a:pPr marL="0" indent="0">
              <a:buClr>
                <a:schemeClr val="tx2"/>
              </a:buClr>
              <a:buFontTx/>
              <a:buNone/>
            </a:pPr>
            <a:endParaRPr lang="en-US" sz="2800" dirty="0"/>
          </a:p>
        </p:txBody>
      </p:sp>
      <p:pic>
        <p:nvPicPr>
          <p:cNvPr id="7170" name="Picture 2" descr="File:Close-packed sphe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239895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1514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114800" cy="914400"/>
          </a:xfrm>
          <a:noFill/>
          <a:ln/>
        </p:spPr>
        <p:txBody>
          <a:bodyPr lIns="90488" tIns="44450" rIns="90488" bIns="44450"/>
          <a:lstStyle/>
          <a:p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Alloys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447800"/>
            <a:ext cx="4495800" cy="4114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Substitutional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Alloy</a:t>
            </a:r>
            <a:r>
              <a:rPr lang="en-US" dirty="0">
                <a:solidFill>
                  <a:schemeClr val="tx1"/>
                </a:solidFill>
              </a:rPr>
              <a:t>:  some metal atoms replaced by others of similar size.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5892" name="Picture 4" descr="Brass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19200"/>
            <a:ext cx="4343400" cy="398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564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581400" cy="609600"/>
          </a:xfrm>
          <a:noFill/>
          <a:ln/>
        </p:spPr>
        <p:txBody>
          <a:bodyPr lIns="90488" tIns="44450" rIns="90488" bIns="44450"/>
          <a:lstStyle/>
          <a:p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 Alloys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752600"/>
            <a:ext cx="4495800" cy="32766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Interstitial Alloy:  </a:t>
            </a:r>
            <a:r>
              <a:rPr lang="en-US" dirty="0">
                <a:solidFill>
                  <a:schemeClr val="tx1"/>
                </a:solidFill>
              </a:rPr>
              <a:t>Interstices (holes) in closest packed metal structure are occupied by small atoms.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n-US" dirty="0"/>
          </a:p>
          <a:p>
            <a:pPr>
              <a:buFontTx/>
              <a:buNone/>
            </a:pPr>
            <a:endParaRPr lang="en-US" sz="3600" dirty="0"/>
          </a:p>
        </p:txBody>
      </p:sp>
      <p:pic>
        <p:nvPicPr>
          <p:cNvPr id="167940" name="Picture 4" descr="Ste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343400" cy="393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571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Properties of Metals</a:t>
            </a: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4648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Metals are good conductors of heat and electricity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Metals are malleable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Metals are ductile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Metals have high tensile strength</a:t>
            </a:r>
          </a:p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 Metals have luster</a:t>
            </a:r>
          </a:p>
        </p:txBody>
      </p:sp>
      <p:pic>
        <p:nvPicPr>
          <p:cNvPr id="171012" name="Picture 4" descr="1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760788" cy="5138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504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4343400" cy="114300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</a:rPr>
              <a:t>Alkali Metals</a:t>
            </a:r>
            <a:endParaRPr lang="en-US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5257800" cy="4114800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All alkali metals have 1 valence electron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Alkali metals are NEVER found pure in nature; they are too reactive</a:t>
            </a:r>
          </a:p>
          <a:p>
            <a:pPr>
              <a:buClr>
                <a:srgbClr val="000066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Reactivity of these elements increases down the group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533400"/>
            <a:ext cx="1189038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781800" y="3048000"/>
            <a:ext cx="21494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u="sng" dirty="0">
                <a:solidFill>
                  <a:srgbClr val="C00000"/>
                </a:solidFill>
                <a:latin typeface="Comic Sans MS" pitchFamily="66" charset="0"/>
              </a:rPr>
              <a:t>Potassium, K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 reacts with water and must be stored in kerosene</a:t>
            </a:r>
          </a:p>
        </p:txBody>
      </p:sp>
      <p:pic>
        <p:nvPicPr>
          <p:cNvPr id="6" name="Picture 5" descr="alkal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762000" cy="591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Alkaline Earth Metals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772400" cy="5181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All alkaline earth metals have 2 valence electrons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Alkaline earth metals are less reactive than alkali  metals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Alkaline earth metals are not found pure in nature; they are too reactive</a:t>
            </a: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The word “alkaline” means “basic” </a:t>
            </a:r>
          </a:p>
          <a:p>
            <a:pPr lvl="1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common bases include salts of the metals</a:t>
            </a:r>
          </a:p>
          <a:p>
            <a:pPr lvl="2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Ca(OH)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pPr lvl="2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Mg(OH)</a:t>
            </a:r>
            <a:r>
              <a:rPr lang="en-US" sz="28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 descr="alkalineEar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39700"/>
            <a:ext cx="838200" cy="648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Properties of Metals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81000" y="1371600"/>
            <a:ext cx="472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Metals are good conductors of heat and electricity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Metals are malleable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Metals are ductile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Metals have high tensile strength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Metals have luster</a:t>
            </a:r>
          </a:p>
        </p:txBody>
      </p:sp>
      <p:pic>
        <p:nvPicPr>
          <p:cNvPr id="139268" name="Picture 4" descr="1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3760788" cy="5138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3200400" cy="2362200"/>
          </a:xfrm>
        </p:spPr>
        <p:txBody>
          <a:bodyPr/>
          <a:lstStyle/>
          <a:p>
            <a:r>
              <a:rPr lang="en-US" sz="4000" u="sng" dirty="0" smtClean="0">
                <a:solidFill>
                  <a:schemeClr val="tx1"/>
                </a:solidFill>
              </a:rPr>
              <a:t>Transition </a:t>
            </a:r>
            <a:br>
              <a:rPr lang="en-US" sz="4000" u="sng" dirty="0" smtClean="0">
                <a:solidFill>
                  <a:schemeClr val="tx1"/>
                </a:solidFill>
              </a:rPr>
            </a:br>
            <a:r>
              <a:rPr lang="en-US" sz="4000" u="sng" dirty="0" smtClean="0">
                <a:solidFill>
                  <a:schemeClr val="tx1"/>
                </a:solidFill>
              </a:rPr>
              <a:t>Metals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pic>
        <p:nvPicPr>
          <p:cNvPr id="140295" name="Picture 7" descr="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352800"/>
            <a:ext cx="3600450" cy="203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0296" name="Picture 8" descr="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733800"/>
            <a:ext cx="1771650" cy="163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0" y="5486400"/>
            <a:ext cx="464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Copper, Cu,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 is a relatively soft metal, and a very good electrical conductor.</a:t>
            </a:r>
          </a:p>
        </p:txBody>
      </p: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434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Mercury, Hg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, is the only metal that exists as a liquid at room temperature</a:t>
            </a:r>
          </a:p>
        </p:txBody>
      </p:sp>
      <p:pic>
        <p:nvPicPr>
          <p:cNvPr id="9" name="Picture 8" descr="TransitionMetal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04800"/>
            <a:ext cx="5895975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 autoUpdateAnimBg="0"/>
      <p:bldP spid="140298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1730</TotalTime>
  <Words>1618</Words>
  <Application>Microsoft Office PowerPoint</Application>
  <PresentationFormat>On-screen Show (4:3)</PresentationFormat>
  <Paragraphs>306</Paragraphs>
  <Slides>58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Comic Sans MS</vt:lpstr>
      <vt:lpstr>Courier New</vt:lpstr>
      <vt:lpstr>Helvetica</vt:lpstr>
      <vt:lpstr>Helvetica Light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ELEMENT CLASSES</vt:lpstr>
      <vt:lpstr>PowerPoint Presentation</vt:lpstr>
      <vt:lpstr>Alkali Metals</vt:lpstr>
      <vt:lpstr>Alkaline Earth Metals</vt:lpstr>
      <vt:lpstr>Properties of Metals</vt:lpstr>
      <vt:lpstr>Transition  Metals</vt:lpstr>
      <vt:lpstr>Properties of  Metalloids</vt:lpstr>
      <vt:lpstr>Silicon, Si – A Metalloid</vt:lpstr>
      <vt:lpstr>Nonmetals</vt:lpstr>
      <vt:lpstr>Examples of Nonmetals</vt:lpstr>
      <vt:lpstr>Halogens</vt:lpstr>
      <vt:lpstr>Noble Gases</vt:lpstr>
      <vt:lpstr>Periodic Trends</vt:lpstr>
      <vt:lpstr>Atomic Radius</vt:lpstr>
      <vt:lpstr>Table of  Atomic  Radii </vt:lpstr>
      <vt:lpstr>Period Trend: Atomic Radius</vt:lpstr>
      <vt:lpstr>Ionization Energy   </vt:lpstr>
      <vt:lpstr>Periodic Trend: Ionization Energy</vt:lpstr>
      <vt:lpstr>Electronegativity</vt:lpstr>
      <vt:lpstr>Periodic Table of Electronegativities</vt:lpstr>
      <vt:lpstr>Periodic Trend: Electronegativity</vt:lpstr>
      <vt:lpstr>Summary of  Periodic Trends</vt:lpstr>
      <vt:lpstr>Ionic Radii</vt:lpstr>
      <vt:lpstr>PowerPoint Presentation</vt:lpstr>
      <vt:lpstr>Valence  Electrons:</vt:lpstr>
      <vt:lpstr>Definition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Dot Notations</vt:lpstr>
      <vt:lpstr>Dot Notations – Period 2</vt:lpstr>
      <vt:lpstr>Ionic Bonding</vt:lpstr>
      <vt:lpstr>Bonds</vt:lpstr>
      <vt:lpstr>The Octet Rule – Ionic Compounds</vt:lpstr>
      <vt:lpstr>Ionic Bonding: The Formation of Sodium Chloride</vt:lpstr>
      <vt:lpstr>Ionic Bonding: The Formation of Sodium Chloride</vt:lpstr>
      <vt:lpstr>Ionic Bonding: The Formation of Sodium Chloride</vt:lpstr>
      <vt:lpstr>Examples of Ionic compounds</vt:lpstr>
      <vt:lpstr>PowerPoint Presentation</vt:lpstr>
      <vt:lpstr>PowerPoint Presentation</vt:lpstr>
      <vt:lpstr>Sodium Chloride Crystal Lattice</vt:lpstr>
      <vt:lpstr>Properties of Ionic Compounds</vt:lpstr>
      <vt:lpstr>Metallic Bonding</vt:lpstr>
      <vt:lpstr>Metallic Bonding</vt:lpstr>
      <vt:lpstr>Packing in Metals</vt:lpstr>
      <vt:lpstr>Metal Alloys</vt:lpstr>
      <vt:lpstr>Metal Alloys</vt:lpstr>
      <vt:lpstr>Properties of Metals</vt:lpstr>
    </vt:vector>
  </TitlesOfParts>
  <Company>Mt. Whitney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Chemistry Chapter 7</dc:title>
  <dc:creator>Andy Allan</dc:creator>
  <cp:lastModifiedBy>Rachel Benzoni</cp:lastModifiedBy>
  <cp:revision>295</cp:revision>
  <dcterms:created xsi:type="dcterms:W3CDTF">1999-11-29T02:06:50Z</dcterms:created>
  <dcterms:modified xsi:type="dcterms:W3CDTF">2016-11-04T13:25:02Z</dcterms:modified>
</cp:coreProperties>
</file>