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sldIdLst>
    <p:sldId id="256" r:id="rId2"/>
    <p:sldId id="266" r:id="rId3"/>
    <p:sldId id="267" r:id="rId4"/>
    <p:sldId id="268" r:id="rId5"/>
    <p:sldId id="269" r:id="rId6"/>
    <p:sldId id="270" r:id="rId7"/>
    <p:sldId id="265" r:id="rId8"/>
    <p:sldId id="258" r:id="rId9"/>
    <p:sldId id="263" r:id="rId10"/>
    <p:sldId id="264" r:id="rId11"/>
    <p:sldId id="257" r:id="rId12"/>
    <p:sldId id="259"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546"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66442" y="1447801"/>
            <a:ext cx="662096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866442" y="4777380"/>
            <a:ext cx="662096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279F6B73-078B-4420-B306-DA192619B9FF}" type="datetimeFigureOut">
              <a:rPr lang="en-US" smtClean="0"/>
              <a:pPr/>
              <a:t>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4F849D-78CA-4E4D-9C95-21CE9BCF4CB9}" type="slidenum">
              <a:rPr lang="en-US" smtClean="0"/>
              <a:pPr/>
              <a:t>‹#›</a:t>
            </a:fld>
            <a:endParaRPr lang="en-US"/>
          </a:p>
        </p:txBody>
      </p:sp>
    </p:spTree>
    <p:extLst>
      <p:ext uri="{BB962C8B-B14F-4D97-AF65-F5344CB8AC3E}">
        <p14:creationId xmlns:p14="http://schemas.microsoft.com/office/powerpoint/2010/main" val="23899306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6443" y="4800587"/>
            <a:ext cx="66209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866442" y="685800"/>
            <a:ext cx="662096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866443" y="5367325"/>
            <a:ext cx="662096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79F6B73-078B-4420-B306-DA192619B9FF}" type="datetimeFigureOut">
              <a:rPr lang="en-US" smtClean="0"/>
              <a:pPr/>
              <a:t>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4F849D-78CA-4E4D-9C95-21CE9BCF4CB9}" type="slidenum">
              <a:rPr lang="en-US" smtClean="0"/>
              <a:pPr/>
              <a:t>‹#›</a:t>
            </a:fld>
            <a:endParaRPr lang="en-US"/>
          </a:p>
        </p:txBody>
      </p:sp>
    </p:spTree>
    <p:extLst>
      <p:ext uri="{BB962C8B-B14F-4D97-AF65-F5344CB8AC3E}">
        <p14:creationId xmlns:p14="http://schemas.microsoft.com/office/powerpoint/2010/main" val="34026860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866442" y="1447800"/>
            <a:ext cx="6620968"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866442" y="3657600"/>
            <a:ext cx="6620968"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79F6B73-078B-4420-B306-DA192619B9FF}" type="datetimeFigureOut">
              <a:rPr lang="en-US" smtClean="0"/>
              <a:pPr/>
              <a:t>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4F849D-78CA-4E4D-9C95-21CE9BCF4CB9}" type="slidenum">
              <a:rPr lang="en-US" smtClean="0"/>
              <a:pPr/>
              <a:t>‹#›</a:t>
            </a:fld>
            <a:endParaRPr lang="en-US"/>
          </a:p>
        </p:txBody>
      </p:sp>
    </p:spTree>
    <p:extLst>
      <p:ext uri="{BB962C8B-B14F-4D97-AF65-F5344CB8AC3E}">
        <p14:creationId xmlns:p14="http://schemas.microsoft.com/office/powerpoint/2010/main" val="33015172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81409" y="1447800"/>
            <a:ext cx="6001049" cy="2323374"/>
          </a:xfrm>
        </p:spPr>
        <p:txBody>
          <a:bodyPr/>
          <a:lstStyle>
            <a:lvl1pPr>
              <a:defRPr sz="4800"/>
            </a:lvl1pPr>
          </a:lstStyle>
          <a:p>
            <a:r>
              <a:rPr lang="en-US" smtClean="0"/>
              <a:t>Click to edit Master title style</a:t>
            </a:r>
            <a:endParaRPr lang="en-US" dirty="0"/>
          </a:p>
        </p:txBody>
      </p:sp>
      <p:sp>
        <p:nvSpPr>
          <p:cNvPr id="11" name="Text Placeholder 3"/>
          <p:cNvSpPr>
            <a:spLocks noGrp="1"/>
          </p:cNvSpPr>
          <p:nvPr>
            <p:ph type="body" sz="half" idx="14"/>
          </p:nvPr>
        </p:nvSpPr>
        <p:spPr>
          <a:xfrm>
            <a:off x="1448177" y="3771174"/>
            <a:ext cx="546115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smtClean="0"/>
              <a:t>Click to edit Master text styles</a:t>
            </a:r>
          </a:p>
        </p:txBody>
      </p:sp>
      <p:sp>
        <p:nvSpPr>
          <p:cNvPr id="10" name="Text Placeholder 3"/>
          <p:cNvSpPr>
            <a:spLocks noGrp="1"/>
          </p:cNvSpPr>
          <p:nvPr>
            <p:ph type="body" sz="half" idx="2"/>
          </p:nvPr>
        </p:nvSpPr>
        <p:spPr>
          <a:xfrm>
            <a:off x="866442" y="4350657"/>
            <a:ext cx="6620968"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79F6B73-078B-4420-B306-DA192619B9FF}" type="datetimeFigureOut">
              <a:rPr lang="en-US" smtClean="0"/>
              <a:pPr/>
              <a:t>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4F849D-78CA-4E4D-9C95-21CE9BCF4CB9}" type="slidenum">
              <a:rPr lang="en-US" smtClean="0"/>
              <a:pPr/>
              <a:t>‹#›</a:t>
            </a:fld>
            <a:endParaRPr lang="en-US"/>
          </a:p>
        </p:txBody>
      </p:sp>
      <p:sp>
        <p:nvSpPr>
          <p:cNvPr id="12" name="TextBox 11"/>
          <p:cNvSpPr txBox="1"/>
          <p:nvPr/>
        </p:nvSpPr>
        <p:spPr>
          <a:xfrm>
            <a:off x="673897" y="971253"/>
            <a:ext cx="601591"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12200" dirty="0"/>
              <a:t>“</a:t>
            </a:r>
          </a:p>
        </p:txBody>
      </p:sp>
      <p:sp>
        <p:nvSpPr>
          <p:cNvPr id="15" name="TextBox 14"/>
          <p:cNvSpPr txBox="1"/>
          <p:nvPr/>
        </p:nvSpPr>
        <p:spPr>
          <a:xfrm>
            <a:off x="6999690" y="2613787"/>
            <a:ext cx="601591"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12200" dirty="0"/>
              <a:t>”</a:t>
            </a:r>
          </a:p>
        </p:txBody>
      </p:sp>
    </p:spTree>
    <p:extLst>
      <p:ext uri="{BB962C8B-B14F-4D97-AF65-F5344CB8AC3E}">
        <p14:creationId xmlns:p14="http://schemas.microsoft.com/office/powerpoint/2010/main" val="346326951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866441" y="3124201"/>
            <a:ext cx="6620969"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79F6B73-078B-4420-B306-DA192619B9FF}" type="datetimeFigureOut">
              <a:rPr lang="en-US" smtClean="0"/>
              <a:pPr/>
              <a:t>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4F849D-78CA-4E4D-9C95-21CE9BCF4CB9}" type="slidenum">
              <a:rPr lang="en-US" smtClean="0"/>
              <a:pPr/>
              <a:t>‹#›</a:t>
            </a:fld>
            <a:endParaRPr lang="en-US"/>
          </a:p>
        </p:txBody>
      </p:sp>
    </p:spTree>
    <p:extLst>
      <p:ext uri="{BB962C8B-B14F-4D97-AF65-F5344CB8AC3E}">
        <p14:creationId xmlns:p14="http://schemas.microsoft.com/office/powerpoint/2010/main" val="335126216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474834" y="1981200"/>
            <a:ext cx="22107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489475" y="2667000"/>
            <a:ext cx="219608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2913504" y="1981200"/>
            <a:ext cx="2202754"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2905586" y="2667000"/>
            <a:ext cx="2210671"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5344917" y="1981200"/>
            <a:ext cx="219965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5344917" y="2667000"/>
            <a:ext cx="2199658"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2795334"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5223030"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279F6B73-078B-4420-B306-DA192619B9FF}" type="datetimeFigureOut">
              <a:rPr lang="en-US" smtClean="0"/>
              <a:pPr/>
              <a:t>2/8/2017</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4F849D-78CA-4E4D-9C95-21CE9BCF4CB9}" type="slidenum">
              <a:rPr lang="en-US" smtClean="0"/>
              <a:pPr/>
              <a:t>‹#›</a:t>
            </a:fld>
            <a:endParaRPr lang="en-US"/>
          </a:p>
        </p:txBody>
      </p:sp>
    </p:spTree>
    <p:extLst>
      <p:ext uri="{BB962C8B-B14F-4D97-AF65-F5344CB8AC3E}">
        <p14:creationId xmlns:p14="http://schemas.microsoft.com/office/powerpoint/2010/main" val="333219743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489475" y="4250949"/>
            <a:ext cx="2205612"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9" name="Picture Placeholder 2"/>
          <p:cNvSpPr>
            <a:spLocks noGrp="1" noChangeAspect="1"/>
          </p:cNvSpPr>
          <p:nvPr>
            <p:ph type="pic" idx="15"/>
          </p:nvPr>
        </p:nvSpPr>
        <p:spPr>
          <a:xfrm>
            <a:off x="489475" y="2209800"/>
            <a:ext cx="2205612"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489475" y="4827212"/>
            <a:ext cx="2205612"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2917792" y="4250949"/>
            <a:ext cx="21984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0" name="Picture Placeholder 2"/>
          <p:cNvSpPr>
            <a:spLocks noGrp="1" noChangeAspect="1"/>
          </p:cNvSpPr>
          <p:nvPr>
            <p:ph type="pic" idx="21"/>
          </p:nvPr>
        </p:nvSpPr>
        <p:spPr>
          <a:xfrm>
            <a:off x="2917791" y="2209800"/>
            <a:ext cx="2198466"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2916776" y="4827211"/>
            <a:ext cx="2201378"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5344917" y="4250949"/>
            <a:ext cx="219965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1" name="Picture Placeholder 2"/>
          <p:cNvSpPr>
            <a:spLocks noGrp="1" noChangeAspect="1"/>
          </p:cNvSpPr>
          <p:nvPr>
            <p:ph type="pic" idx="22"/>
          </p:nvPr>
        </p:nvSpPr>
        <p:spPr>
          <a:xfrm>
            <a:off x="5344916" y="2209800"/>
            <a:ext cx="2199658"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5344824" y="4827209"/>
            <a:ext cx="2202571"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9" name="Straight Connector 18"/>
          <p:cNvCxnSpPr/>
          <p:nvPr/>
        </p:nvCxnSpPr>
        <p:spPr>
          <a:xfrm>
            <a:off x="2795334"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5223030"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279F6B73-078B-4420-B306-DA192619B9FF}" type="datetimeFigureOut">
              <a:rPr lang="en-US" smtClean="0"/>
              <a:pPr/>
              <a:t>2/8/2017</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4F849D-78CA-4E4D-9C95-21CE9BCF4CB9}" type="slidenum">
              <a:rPr lang="en-US" smtClean="0"/>
              <a:pPr/>
              <a:t>‹#›</a:t>
            </a:fld>
            <a:endParaRPr lang="en-US"/>
          </a:p>
        </p:txBody>
      </p:sp>
    </p:spTree>
    <p:extLst>
      <p:ext uri="{BB962C8B-B14F-4D97-AF65-F5344CB8AC3E}">
        <p14:creationId xmlns:p14="http://schemas.microsoft.com/office/powerpoint/2010/main" val="116479341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79F6B73-078B-4420-B306-DA192619B9FF}" type="datetimeFigureOut">
              <a:rPr lang="en-US" smtClean="0"/>
              <a:pPr/>
              <a:t>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4F849D-78CA-4E4D-9C95-21CE9BCF4CB9}" type="slidenum">
              <a:rPr lang="en-US" smtClean="0"/>
              <a:pPr/>
              <a:t>‹#›</a:t>
            </a:fld>
            <a:endParaRPr lang="en-US"/>
          </a:p>
        </p:txBody>
      </p:sp>
    </p:spTree>
    <p:extLst>
      <p:ext uri="{BB962C8B-B14F-4D97-AF65-F5344CB8AC3E}">
        <p14:creationId xmlns:p14="http://schemas.microsoft.com/office/powerpoint/2010/main" val="208054493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29782" y="430214"/>
            <a:ext cx="1314793"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89475" y="773205"/>
            <a:ext cx="5568812" cy="548313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79F6B73-078B-4420-B306-DA192619B9FF}" type="datetimeFigureOut">
              <a:rPr lang="en-US" smtClean="0"/>
              <a:pPr/>
              <a:t>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4F849D-78CA-4E4D-9C95-21CE9BCF4CB9}" type="slidenum">
              <a:rPr lang="en-US" smtClean="0"/>
              <a:pPr/>
              <a:t>‹#›</a:t>
            </a:fld>
            <a:endParaRPr lang="en-US"/>
          </a:p>
        </p:txBody>
      </p:sp>
    </p:spTree>
    <p:extLst>
      <p:ext uri="{BB962C8B-B14F-4D97-AF65-F5344CB8AC3E}">
        <p14:creationId xmlns:p14="http://schemas.microsoft.com/office/powerpoint/2010/main" val="10018543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p>
            <a:fld id="{279F6B73-078B-4420-B306-DA192619B9FF}" type="datetimeFigureOut">
              <a:rPr lang="en-US" smtClean="0"/>
              <a:pPr/>
              <a:t>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4F849D-78CA-4E4D-9C95-21CE9BCF4CB9}" type="slidenum">
              <a:rPr lang="en-US" smtClean="0"/>
              <a:pPr/>
              <a:t>‹#›</a:t>
            </a:fld>
            <a:endParaRPr lang="en-US"/>
          </a:p>
        </p:txBody>
      </p:sp>
    </p:spTree>
    <p:extLst>
      <p:ext uri="{BB962C8B-B14F-4D97-AF65-F5344CB8AC3E}">
        <p14:creationId xmlns:p14="http://schemas.microsoft.com/office/powerpoint/2010/main" val="3621915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66443" y="2861734"/>
            <a:ext cx="662096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79F6B73-078B-4420-B306-DA192619B9FF}" type="datetimeFigureOut">
              <a:rPr lang="en-US" smtClean="0"/>
              <a:pPr/>
              <a:t>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4F849D-78CA-4E4D-9C95-21CE9BCF4CB9}" type="slidenum">
              <a:rPr lang="en-US" smtClean="0"/>
              <a:pPr/>
              <a:t>‹#›</a:t>
            </a:fld>
            <a:endParaRPr lang="en-US"/>
          </a:p>
        </p:txBody>
      </p:sp>
    </p:spTree>
    <p:extLst>
      <p:ext uri="{BB962C8B-B14F-4D97-AF65-F5344CB8AC3E}">
        <p14:creationId xmlns:p14="http://schemas.microsoft.com/office/powerpoint/2010/main" val="24139911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27700" y="2060576"/>
            <a:ext cx="3298113"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241975" y="2056093"/>
            <a:ext cx="3298115"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79F6B73-078B-4420-B306-DA192619B9FF}" type="datetimeFigureOut">
              <a:rPr lang="en-US" smtClean="0"/>
              <a:pPr/>
              <a:t>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4F849D-78CA-4E4D-9C95-21CE9BCF4CB9}" type="slidenum">
              <a:rPr lang="en-US" smtClean="0"/>
              <a:pPr/>
              <a:t>‹#›</a:t>
            </a:fld>
            <a:endParaRPr lang="en-US"/>
          </a:p>
        </p:txBody>
      </p:sp>
    </p:spTree>
    <p:extLst>
      <p:ext uri="{BB962C8B-B14F-4D97-AF65-F5344CB8AC3E}">
        <p14:creationId xmlns:p14="http://schemas.microsoft.com/office/powerpoint/2010/main" val="14069182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827700" y="1905000"/>
            <a:ext cx="3298112"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27700"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241976" y="1905000"/>
            <a:ext cx="3298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241976"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79F6B73-078B-4420-B306-DA192619B9FF}" type="datetimeFigureOut">
              <a:rPr lang="en-US" smtClean="0"/>
              <a:pPr/>
              <a:t>2/8/2017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24F849D-78CA-4E4D-9C95-21CE9BCF4CB9}" type="slidenum">
              <a:rPr lang="en-US" smtClean="0"/>
              <a:pPr/>
              <a:t>‹#›</a:t>
            </a:fld>
            <a:endParaRPr lang="en-US"/>
          </a:p>
        </p:txBody>
      </p:sp>
    </p:spTree>
    <p:extLst>
      <p:ext uri="{BB962C8B-B14F-4D97-AF65-F5344CB8AC3E}">
        <p14:creationId xmlns:p14="http://schemas.microsoft.com/office/powerpoint/2010/main" val="20184163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279F6B73-078B-4420-B306-DA192619B9FF}" type="datetimeFigureOut">
              <a:rPr lang="en-US" smtClean="0"/>
              <a:pPr/>
              <a:t>2/8/2017</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D24F849D-78CA-4E4D-9C95-21CE9BCF4CB9}" type="slidenum">
              <a:rPr lang="en-US" smtClean="0"/>
              <a:pPr/>
              <a:t>‹#›</a:t>
            </a:fld>
            <a:endParaRPr lang="en-US"/>
          </a:p>
        </p:txBody>
      </p:sp>
    </p:spTree>
    <p:extLst>
      <p:ext uri="{BB962C8B-B14F-4D97-AF65-F5344CB8AC3E}">
        <p14:creationId xmlns:p14="http://schemas.microsoft.com/office/powerpoint/2010/main" val="22173703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279F6B73-078B-4420-B306-DA192619B9FF}" type="datetimeFigureOut">
              <a:rPr lang="en-US" smtClean="0"/>
              <a:pPr/>
              <a:t>2/8/2017</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D24F849D-78CA-4E4D-9C95-21CE9BCF4CB9}" type="slidenum">
              <a:rPr lang="en-US" smtClean="0"/>
              <a:pPr/>
              <a:t>‹#›</a:t>
            </a:fld>
            <a:endParaRPr lang="en-US"/>
          </a:p>
        </p:txBody>
      </p:sp>
    </p:spTree>
    <p:extLst>
      <p:ext uri="{BB962C8B-B14F-4D97-AF65-F5344CB8AC3E}">
        <p14:creationId xmlns:p14="http://schemas.microsoft.com/office/powerpoint/2010/main" val="27730786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6441" y="1447800"/>
            <a:ext cx="2551462"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3589397" y="1447800"/>
            <a:ext cx="3898013"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66441" y="3129281"/>
            <a:ext cx="2551462"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p:txBody>
          <a:bodyPr/>
          <a:lstStyle/>
          <a:p>
            <a:fld id="{279F6B73-078B-4420-B306-DA192619B9FF}" type="datetimeFigureOut">
              <a:rPr lang="en-US" smtClean="0"/>
              <a:pPr/>
              <a:t>2/8/2017</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D24F849D-78CA-4E4D-9C95-21CE9BCF4CB9}" type="slidenum">
              <a:rPr lang="en-US" smtClean="0"/>
              <a:pPr/>
              <a:t>‹#›</a:t>
            </a:fld>
            <a:endParaRPr lang="en-US"/>
          </a:p>
        </p:txBody>
      </p:sp>
    </p:spTree>
    <p:extLst>
      <p:ext uri="{BB962C8B-B14F-4D97-AF65-F5344CB8AC3E}">
        <p14:creationId xmlns:p14="http://schemas.microsoft.com/office/powerpoint/2010/main" val="14754607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5656" y="1854192"/>
            <a:ext cx="3820674"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213517" y="1143000"/>
            <a:ext cx="2400925"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866441" y="3657600"/>
            <a:ext cx="3814728"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79F6B73-078B-4420-B306-DA192619B9FF}" type="datetimeFigureOut">
              <a:rPr lang="en-US" smtClean="0"/>
              <a:pPr/>
              <a:t>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4F849D-78CA-4E4D-9C95-21CE9BCF4CB9}" type="slidenum">
              <a:rPr lang="en-US" smtClean="0"/>
              <a:pPr/>
              <a:t>‹#›</a:t>
            </a:fld>
            <a:endParaRPr lang="en-US"/>
          </a:p>
        </p:txBody>
      </p:sp>
    </p:spTree>
    <p:extLst>
      <p:ext uri="{BB962C8B-B14F-4D97-AF65-F5344CB8AC3E}">
        <p14:creationId xmlns:p14="http://schemas.microsoft.com/office/powerpoint/2010/main" val="30176697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Oval 21"/>
          <p:cNvSpPr/>
          <p:nvPr/>
        </p:nvSpPr>
        <p:spPr>
          <a:xfrm>
            <a:off x="629943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5689832" y="-457200"/>
            <a:ext cx="1600200" cy="1600200"/>
          </a:xfrm>
          <a:prstGeom prst="ellipse">
            <a:avLst/>
          </a:prstGeom>
          <a:gradFill flip="none" rotWithShape="1">
            <a:gsLst>
              <a:gs pos="0">
                <a:schemeClr val="bg2">
                  <a:lumMod val="60000"/>
                  <a:lumOff val="40000"/>
                  <a:alpha val="14000"/>
                </a:schemeClr>
              </a:gs>
              <a:gs pos="73000">
                <a:schemeClr val="bg2">
                  <a:lumMod val="60000"/>
                  <a:lumOff val="40000"/>
                  <a:alpha val="0"/>
                </a:schemeClr>
              </a:gs>
              <a:gs pos="36000">
                <a:schemeClr val="bg2">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6299432" y="6096000"/>
            <a:ext cx="990600" cy="990600"/>
          </a:xfrm>
          <a:prstGeom prst="ellipse">
            <a:avLst/>
          </a:prstGeom>
          <a:gradFill flip="none" rotWithShape="1">
            <a:gsLst>
              <a:gs pos="0">
                <a:schemeClr val="bg2">
                  <a:lumMod val="60000"/>
                  <a:lumOff val="40000"/>
                  <a:alpha val="9000"/>
                </a:schemeClr>
              </a:gs>
              <a:gs pos="66000">
                <a:schemeClr val="bg2">
                  <a:lumMod val="60000"/>
                  <a:lumOff val="40000"/>
                  <a:alpha val="0"/>
                </a:schemeClr>
              </a:gs>
              <a:gs pos="36000">
                <a:schemeClr val="bg2">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153988" y="2667000"/>
            <a:ext cx="4191000" cy="4191000"/>
          </a:xfrm>
          <a:prstGeom prst="ellipse">
            <a:avLst/>
          </a:prstGeom>
          <a:gradFill flip="none" rotWithShape="1">
            <a:gsLst>
              <a:gs pos="0">
                <a:schemeClr val="bg2">
                  <a:lumMod val="60000"/>
                  <a:lumOff val="40000"/>
                  <a:alpha val="11000"/>
                </a:schemeClr>
              </a:gs>
              <a:gs pos="75000">
                <a:schemeClr val="bg2">
                  <a:lumMod val="60000"/>
                  <a:lumOff val="40000"/>
                  <a:alpha val="0"/>
                </a:schemeClr>
              </a:gs>
              <a:gs pos="36000">
                <a:schemeClr val="bg2">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39788" y="2895600"/>
            <a:ext cx="2362200" cy="2362200"/>
          </a:xfrm>
          <a:prstGeom prst="ellipse">
            <a:avLst/>
          </a:prstGeom>
          <a:gradFill flip="none" rotWithShape="1">
            <a:gsLst>
              <a:gs pos="0">
                <a:schemeClr val="bg2">
                  <a:lumMod val="60000"/>
                  <a:lumOff val="40000"/>
                  <a:alpha val="8000"/>
                </a:schemeClr>
              </a:gs>
              <a:gs pos="72000">
                <a:schemeClr val="bg2">
                  <a:lumMod val="60000"/>
                  <a:lumOff val="40000"/>
                  <a:alpha val="0"/>
                </a:schemeClr>
              </a:gs>
              <a:gs pos="36000">
                <a:schemeClr val="bg2">
                  <a:lumMod val="60000"/>
                  <a:lumOff val="4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484710" y="452718"/>
            <a:ext cx="7055380"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27700" y="2052925"/>
            <a:ext cx="6711654" cy="419548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7494989" y="1828771"/>
            <a:ext cx="990599" cy="22865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279F6B73-078B-4420-B306-DA192619B9FF}" type="datetimeFigureOut">
              <a:rPr lang="en-US" smtClean="0"/>
              <a:pPr/>
              <a:t>2/8/2017</a:t>
            </a:fld>
            <a:endParaRPr lang="en-US"/>
          </a:p>
        </p:txBody>
      </p:sp>
      <p:sp>
        <p:nvSpPr>
          <p:cNvPr id="5" name="Footer Placeholder 4"/>
          <p:cNvSpPr>
            <a:spLocks noGrp="1"/>
          </p:cNvSpPr>
          <p:nvPr>
            <p:ph type="ftr" sz="quarter" idx="3"/>
          </p:nvPr>
        </p:nvSpPr>
        <p:spPr>
          <a:xfrm rot="5400000">
            <a:off x="6233335" y="3263371"/>
            <a:ext cx="3859795" cy="228660"/>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bwMode="gray">
          <a:xfrm>
            <a:off x="7766431" y="295736"/>
            <a:ext cx="628813" cy="767687"/>
          </a:xfrm>
          <a:prstGeom prst="rect">
            <a:avLst/>
          </a:prstGeom>
        </p:spPr>
        <p:txBody>
          <a:bodyPr vert="horz" lIns="91440" tIns="45720" rIns="91440" bIns="45720" rtlCol="0" anchor="b"/>
          <a:lstStyle>
            <a:lvl1pPr algn="ctr">
              <a:defRPr sz="2801" b="0" i="0">
                <a:solidFill>
                  <a:schemeClr val="tx1">
                    <a:tint val="75000"/>
                  </a:schemeClr>
                </a:solidFill>
              </a:defRPr>
            </a:lvl1pPr>
          </a:lstStyle>
          <a:p>
            <a:fld id="{D24F849D-78CA-4E4D-9C95-21CE9BCF4CB9}" type="slidenum">
              <a:rPr lang="en-US" smtClean="0"/>
              <a:pPr/>
              <a:t>‹#›</a:t>
            </a:fld>
            <a:endParaRPr lang="en-US"/>
          </a:p>
        </p:txBody>
      </p:sp>
    </p:spTree>
    <p:extLst>
      <p:ext uri="{BB962C8B-B14F-4D97-AF65-F5344CB8AC3E}">
        <p14:creationId xmlns:p14="http://schemas.microsoft.com/office/powerpoint/2010/main" val="2223283328"/>
      </p:ext>
    </p:extLst>
  </p:cSld>
  <p:clrMap bg1="dk1" tx1="lt1" bg2="dk2" tx2="lt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 id="2147483694" r:id="rId17"/>
  </p:sldLayoutIdLst>
  <p:txStyles>
    <p:titleStyle>
      <a:lvl1pPr algn="l" defTabSz="457207"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6" indent="-342906" algn="l" defTabSz="457207"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62" indent="-285755" algn="l" defTabSz="457207"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20"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2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3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14642"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49"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5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6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7" rtl="0" eaLnBrk="1" latinLnBrk="0" hangingPunct="1">
        <a:defRPr sz="1800" kern="1200">
          <a:solidFill>
            <a:schemeClr val="tx1"/>
          </a:solidFill>
          <a:latin typeface="+mn-lt"/>
          <a:ea typeface="+mn-ea"/>
          <a:cs typeface="+mn-cs"/>
        </a:defRPr>
      </a:lvl1pPr>
      <a:lvl2pPr marL="457207" algn="l" defTabSz="457207" rtl="0" eaLnBrk="1" latinLnBrk="0" hangingPunct="1">
        <a:defRPr sz="1800" kern="1200">
          <a:solidFill>
            <a:schemeClr val="tx1"/>
          </a:solidFill>
          <a:latin typeface="+mn-lt"/>
          <a:ea typeface="+mn-ea"/>
          <a:cs typeface="+mn-cs"/>
        </a:defRPr>
      </a:lvl2pPr>
      <a:lvl3pPr marL="914415" algn="l" defTabSz="457207" rtl="0" eaLnBrk="1" latinLnBrk="0" hangingPunct="1">
        <a:defRPr sz="1800" kern="1200">
          <a:solidFill>
            <a:schemeClr val="tx1"/>
          </a:solidFill>
          <a:latin typeface="+mn-lt"/>
          <a:ea typeface="+mn-ea"/>
          <a:cs typeface="+mn-cs"/>
        </a:defRPr>
      </a:lvl3pPr>
      <a:lvl4pPr marL="1371622" algn="l" defTabSz="457207" rtl="0" eaLnBrk="1" latinLnBrk="0" hangingPunct="1">
        <a:defRPr sz="1800" kern="1200">
          <a:solidFill>
            <a:schemeClr val="tx1"/>
          </a:solidFill>
          <a:latin typeface="+mn-lt"/>
          <a:ea typeface="+mn-ea"/>
          <a:cs typeface="+mn-cs"/>
        </a:defRPr>
      </a:lvl4pPr>
      <a:lvl5pPr marL="1828831" algn="l" defTabSz="457207" rtl="0" eaLnBrk="1" latinLnBrk="0" hangingPunct="1">
        <a:defRPr sz="1800" kern="1200">
          <a:solidFill>
            <a:schemeClr val="tx1"/>
          </a:solidFill>
          <a:latin typeface="+mn-lt"/>
          <a:ea typeface="+mn-ea"/>
          <a:cs typeface="+mn-cs"/>
        </a:defRPr>
      </a:lvl5pPr>
      <a:lvl6pPr marL="2286038" algn="l" defTabSz="457207" rtl="0" eaLnBrk="1" latinLnBrk="0" hangingPunct="1">
        <a:defRPr sz="1800" kern="1200">
          <a:solidFill>
            <a:schemeClr val="tx1"/>
          </a:solidFill>
          <a:latin typeface="+mn-lt"/>
          <a:ea typeface="+mn-ea"/>
          <a:cs typeface="+mn-cs"/>
        </a:defRPr>
      </a:lvl6pPr>
      <a:lvl7pPr marL="2743246" algn="l" defTabSz="457207" rtl="0" eaLnBrk="1" latinLnBrk="0" hangingPunct="1">
        <a:defRPr sz="1800" kern="1200">
          <a:solidFill>
            <a:schemeClr val="tx1"/>
          </a:solidFill>
          <a:latin typeface="+mn-lt"/>
          <a:ea typeface="+mn-ea"/>
          <a:cs typeface="+mn-cs"/>
        </a:defRPr>
      </a:lvl7pPr>
      <a:lvl8pPr marL="3200453" algn="l" defTabSz="457207" rtl="0" eaLnBrk="1" latinLnBrk="0" hangingPunct="1">
        <a:defRPr sz="1800" kern="1200">
          <a:solidFill>
            <a:schemeClr val="tx1"/>
          </a:solidFill>
          <a:latin typeface="+mn-lt"/>
          <a:ea typeface="+mn-ea"/>
          <a:cs typeface="+mn-cs"/>
        </a:defRPr>
      </a:lvl8pPr>
      <a:lvl9pPr marL="3657661" algn="l" defTabSz="45720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235047"/>
            <a:ext cx="7772400" cy="914400"/>
          </a:xfrm>
        </p:spPr>
        <p:txBody>
          <a:bodyPr/>
          <a:lstStyle/>
          <a:p>
            <a:r>
              <a:rPr lang="en-US" dirty="0" smtClean="0">
                <a:effectLst>
                  <a:outerShdw blurRad="38100" dist="38100" dir="2700000" algn="tl">
                    <a:srgbClr val="000000">
                      <a:alpha val="43137"/>
                    </a:srgbClr>
                  </a:outerShdw>
                </a:effectLst>
              </a:rPr>
              <a:t>The Lab Report</a:t>
            </a:r>
            <a:endParaRPr lang="en-US" dirty="0">
              <a:effectLst>
                <a:outerShdw blurRad="38100" dist="38100" dir="2700000" algn="tl">
                  <a:srgbClr val="000000">
                    <a:alpha val="43137"/>
                  </a:srgbClr>
                </a:outerShdw>
              </a:effectLst>
            </a:endParaRPr>
          </a:p>
        </p:txBody>
      </p:sp>
      <p:pic>
        <p:nvPicPr>
          <p:cNvPr id="12290" name="Picture 2" descr="http://www.lab-initio.com/screen_res/nz089.jpg"/>
          <p:cNvPicPr>
            <a:picLocks noChangeAspect="1" noChangeArrowheads="1"/>
          </p:cNvPicPr>
          <p:nvPr/>
        </p:nvPicPr>
        <p:blipFill>
          <a:blip r:embed="rId2" cstate="print"/>
          <a:srcRect/>
          <a:stretch>
            <a:fillRect/>
          </a:stretch>
        </p:blipFill>
        <p:spPr bwMode="auto">
          <a:xfrm>
            <a:off x="1828800" y="1219200"/>
            <a:ext cx="5867400" cy="4742515"/>
          </a:xfrm>
          <a:prstGeom prst="rect">
            <a:avLst/>
          </a:prstGeom>
          <a:noFill/>
        </p:spPr>
      </p:pic>
      <p:sp>
        <p:nvSpPr>
          <p:cNvPr id="5" name="TextBox 4"/>
          <p:cNvSpPr txBox="1"/>
          <p:nvPr/>
        </p:nvSpPr>
        <p:spPr>
          <a:xfrm>
            <a:off x="7124345" y="6488668"/>
            <a:ext cx="2019655" cy="369332"/>
          </a:xfrm>
          <a:prstGeom prst="rect">
            <a:avLst/>
          </a:prstGeom>
          <a:noFill/>
        </p:spPr>
        <p:txBody>
          <a:bodyPr wrap="none" rtlCol="0">
            <a:spAutoFit/>
          </a:bodyPr>
          <a:lstStyle/>
          <a:p>
            <a:r>
              <a:rPr lang="en-US" dirty="0" smtClean="0"/>
              <a:t>www.lab-initio.com</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7210" y="0"/>
            <a:ext cx="8229600" cy="1143000"/>
          </a:xfrm>
        </p:spPr>
        <p:txBody>
          <a:bodyPr/>
          <a:lstStyle/>
          <a:p>
            <a:r>
              <a:rPr lang="en-US" dirty="0" smtClean="0"/>
              <a:t>Do Cathedral Glasses Flow?</a:t>
            </a:r>
            <a:endParaRPr lang="en-US" dirty="0"/>
          </a:p>
        </p:txBody>
      </p:sp>
      <p:sp>
        <p:nvSpPr>
          <p:cNvPr id="3" name="Content Placeholder 2"/>
          <p:cNvSpPr>
            <a:spLocks noGrp="1"/>
          </p:cNvSpPr>
          <p:nvPr>
            <p:ph idx="1"/>
          </p:nvPr>
        </p:nvSpPr>
        <p:spPr>
          <a:xfrm>
            <a:off x="457200" y="1219200"/>
            <a:ext cx="8229600" cy="5211763"/>
          </a:xfrm>
        </p:spPr>
        <p:txBody>
          <a:bodyPr>
            <a:normAutofit/>
          </a:bodyPr>
          <a:lstStyle/>
          <a:p>
            <a:r>
              <a:rPr lang="en-US" dirty="0" smtClean="0"/>
              <a:t>Abstract:</a:t>
            </a:r>
          </a:p>
          <a:p>
            <a:r>
              <a:rPr lang="en-US" dirty="0" smtClean="0"/>
              <a:t>A general belief among members of the scientific community is that glass articles can be bent irreversibly and that they flow at ambient temperature. This myth is mostly based on widespread stories that stained-glass windows of medieval cathedrals are thicker in the lower parts. In this paper I estimate the time periods required for glass to flow and deform at ordinary temperatures, using calculated viscosity curves for several modern and ancient glass compositions. The conclusion is that window glasses may flow at ambient temperature only over incredibly long times, which exceed the limits of human history.</a:t>
            </a:r>
            <a:endParaRPr lang="en-US" dirty="0"/>
          </a:p>
        </p:txBody>
      </p:sp>
      <p:sp>
        <p:nvSpPr>
          <p:cNvPr id="5" name="TextBox 4"/>
          <p:cNvSpPr txBox="1"/>
          <p:nvPr/>
        </p:nvSpPr>
        <p:spPr>
          <a:xfrm>
            <a:off x="4452010" y="6488668"/>
            <a:ext cx="4691990" cy="369332"/>
          </a:xfrm>
          <a:prstGeom prst="rect">
            <a:avLst/>
          </a:prstGeom>
          <a:noFill/>
        </p:spPr>
        <p:txBody>
          <a:bodyPr wrap="none" rtlCol="0">
            <a:spAutoFit/>
          </a:bodyPr>
          <a:lstStyle/>
          <a:p>
            <a:r>
              <a:rPr lang="en-US" dirty="0" smtClean="0"/>
              <a:t>Edgar Dutra </a:t>
            </a:r>
            <a:r>
              <a:rPr lang="en-US" dirty="0" err="1" smtClean="0"/>
              <a:t>Zanotto</a:t>
            </a:r>
            <a:r>
              <a:rPr lang="en-US" dirty="0" smtClean="0"/>
              <a:t>. Am. J. Phys. 66, 392 (1998)</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0"/>
            <a:ext cx="8229600" cy="1600200"/>
          </a:xfrm>
        </p:spPr>
        <p:txBody>
          <a:bodyPr>
            <a:normAutofit fontScale="90000"/>
          </a:bodyPr>
          <a:lstStyle/>
          <a:p>
            <a:pPr algn="l"/>
            <a:r>
              <a:rPr lang="en-US" sz="3100" dirty="0"/>
              <a:t>Genetic Detection and Characterization of </a:t>
            </a:r>
            <a:r>
              <a:rPr lang="en-US" sz="3100" dirty="0" err="1"/>
              <a:t>Lujo</a:t>
            </a:r>
            <a:r>
              <a:rPr lang="en-US" sz="3100" dirty="0"/>
              <a:t> Virus, a New Hemorrhagic Fever–Associated </a:t>
            </a:r>
            <a:r>
              <a:rPr lang="en-US" sz="3100" dirty="0" err="1"/>
              <a:t>Arenavirus</a:t>
            </a:r>
            <a:r>
              <a:rPr lang="en-US" sz="3100" dirty="0"/>
              <a:t> from Southern </a:t>
            </a:r>
            <a:r>
              <a:rPr lang="en-US" sz="3100" dirty="0" smtClean="0"/>
              <a:t>Africa</a:t>
            </a:r>
            <a:endParaRPr lang="en-US" dirty="0"/>
          </a:p>
        </p:txBody>
      </p:sp>
      <p:sp>
        <p:nvSpPr>
          <p:cNvPr id="3" name="Content Placeholder 2"/>
          <p:cNvSpPr>
            <a:spLocks noGrp="1"/>
          </p:cNvSpPr>
          <p:nvPr>
            <p:ph idx="1"/>
          </p:nvPr>
        </p:nvSpPr>
        <p:spPr>
          <a:xfrm>
            <a:off x="457200" y="1676400"/>
            <a:ext cx="8229600" cy="4876800"/>
          </a:xfrm>
        </p:spPr>
        <p:txBody>
          <a:bodyPr>
            <a:normAutofit fontScale="70000" lnSpcReduction="20000"/>
          </a:bodyPr>
          <a:lstStyle/>
          <a:p>
            <a:r>
              <a:rPr lang="en-US" sz="2800" b="1" dirty="0"/>
              <a:t>Abstract </a:t>
            </a:r>
          </a:p>
          <a:p>
            <a:r>
              <a:rPr lang="en-US" sz="2800" dirty="0" err="1"/>
              <a:t>Lujo</a:t>
            </a:r>
            <a:r>
              <a:rPr lang="en-US" sz="2800" dirty="0"/>
              <a:t> virus (LUJV), a new member of the family </a:t>
            </a:r>
            <a:r>
              <a:rPr lang="en-US" sz="2800" i="1" dirty="0" err="1"/>
              <a:t>Arenaviridae</a:t>
            </a:r>
            <a:r>
              <a:rPr lang="en-US" sz="2800" dirty="0"/>
              <a:t> and the first hemorrhagic fever–associated </a:t>
            </a:r>
            <a:r>
              <a:rPr lang="en-US" sz="2800" dirty="0" err="1"/>
              <a:t>arenavirus</a:t>
            </a:r>
            <a:r>
              <a:rPr lang="en-US" sz="2800" dirty="0"/>
              <a:t> from the Old World discovered in three decades, was isolated in South Africa during an outbreak of human disease characterized by </a:t>
            </a:r>
            <a:r>
              <a:rPr lang="en-US" sz="2800" dirty="0" err="1"/>
              <a:t>nosocomial</a:t>
            </a:r>
            <a:r>
              <a:rPr lang="en-US" sz="2800" dirty="0"/>
              <a:t> transmission and an unprecedented high case fatality rate of 80% (4/5 cases). Unbiased </a:t>
            </a:r>
            <a:r>
              <a:rPr lang="en-US" sz="2800" dirty="0" err="1"/>
              <a:t>pyrosequencing</a:t>
            </a:r>
            <a:r>
              <a:rPr lang="en-US" sz="2800" dirty="0"/>
              <a:t> of RNA extracts from serum and tissues of outbreak victims enabled identification and detailed </a:t>
            </a:r>
            <a:r>
              <a:rPr lang="en-US" sz="2800" dirty="0" err="1"/>
              <a:t>phylogenetic</a:t>
            </a:r>
            <a:r>
              <a:rPr lang="en-US" sz="2800" dirty="0"/>
              <a:t> characterization within 72 hours of sample receipt. Full genome analyses of LUJV showed it to be unique and branching off the ancestral node of the Old World </a:t>
            </a:r>
            <a:r>
              <a:rPr lang="en-US" sz="2800" dirty="0" err="1"/>
              <a:t>arenaviruses</a:t>
            </a:r>
            <a:r>
              <a:rPr lang="en-US" sz="2800" dirty="0"/>
              <a:t>. The virus G1 glycoprotein sequence was highly diverse and almost equidistant from that of other Old World and New World </a:t>
            </a:r>
            <a:r>
              <a:rPr lang="en-US" sz="2800" dirty="0" err="1"/>
              <a:t>arenaviruses</a:t>
            </a:r>
            <a:r>
              <a:rPr lang="en-US" sz="2800" dirty="0"/>
              <a:t>, consistent with a potential distinctive receptor tropism. LUJV is a novel, genetically distinct, highly pathogenic </a:t>
            </a:r>
            <a:r>
              <a:rPr lang="en-US" sz="2800" dirty="0" err="1"/>
              <a:t>arenavirus</a:t>
            </a:r>
            <a:r>
              <a:rPr lang="en-US" sz="2800" dirty="0"/>
              <a:t>.</a:t>
            </a:r>
          </a:p>
          <a:p>
            <a:pPr>
              <a:buNone/>
            </a:pPr>
            <a:endParaRPr lang="en-US" dirty="0"/>
          </a:p>
        </p:txBody>
      </p:sp>
      <p:sp>
        <p:nvSpPr>
          <p:cNvPr id="4" name="TextBox 3"/>
          <p:cNvSpPr txBox="1"/>
          <p:nvPr/>
        </p:nvSpPr>
        <p:spPr>
          <a:xfrm>
            <a:off x="6420882" y="6488668"/>
            <a:ext cx="2723118" cy="369332"/>
          </a:xfrm>
          <a:prstGeom prst="rect">
            <a:avLst/>
          </a:prstGeom>
          <a:noFill/>
        </p:spPr>
        <p:txBody>
          <a:bodyPr wrap="none" rtlCol="0">
            <a:spAutoFit/>
          </a:bodyPr>
          <a:lstStyle/>
          <a:p>
            <a:r>
              <a:rPr lang="en-US" dirty="0" smtClean="0"/>
              <a:t>PLOS Pathogens, May 2009</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555"/>
            <a:ext cx="7696200" cy="1447800"/>
          </a:xfrm>
        </p:spPr>
        <p:txBody>
          <a:bodyPr>
            <a:normAutofit/>
          </a:bodyPr>
          <a:lstStyle/>
          <a:p>
            <a:r>
              <a:rPr lang="en-US" sz="2400" dirty="0" smtClean="0"/>
              <a:t>Sensory Ataxic Neuropathy in Golden Retriever Dogs Is Caused by a Deletion in the Mitochondrial </a:t>
            </a:r>
            <a:r>
              <a:rPr lang="en-US" sz="2400" i="1" dirty="0" err="1" smtClean="0"/>
              <a:t>tRNA</a:t>
            </a:r>
            <a:r>
              <a:rPr lang="en-US" sz="2400" i="1" baseline="30000" dirty="0" err="1" smtClean="0"/>
              <a:t>Tyr</a:t>
            </a:r>
            <a:r>
              <a:rPr lang="en-US" sz="2400" dirty="0" smtClean="0"/>
              <a:t> Gene</a:t>
            </a:r>
            <a:endParaRPr lang="en-US" sz="3600" dirty="0"/>
          </a:p>
        </p:txBody>
      </p:sp>
      <p:sp>
        <p:nvSpPr>
          <p:cNvPr id="3" name="Content Placeholder 2"/>
          <p:cNvSpPr>
            <a:spLocks noGrp="1"/>
          </p:cNvSpPr>
          <p:nvPr>
            <p:ph idx="1"/>
          </p:nvPr>
        </p:nvSpPr>
        <p:spPr>
          <a:xfrm>
            <a:off x="-18898" y="1524000"/>
            <a:ext cx="8839200" cy="5791200"/>
          </a:xfrm>
        </p:spPr>
        <p:txBody>
          <a:bodyPr>
            <a:normAutofit fontScale="40000" lnSpcReduction="20000"/>
          </a:bodyPr>
          <a:lstStyle/>
          <a:p>
            <a:pPr>
              <a:buNone/>
            </a:pPr>
            <a:r>
              <a:rPr lang="en-US" dirty="0" smtClean="0"/>
              <a:t>	</a:t>
            </a:r>
            <a:r>
              <a:rPr lang="en-US" sz="4200" b="1" dirty="0" smtClean="0"/>
              <a:t>Abstract:</a:t>
            </a:r>
          </a:p>
          <a:p>
            <a:pPr>
              <a:buNone/>
            </a:pPr>
            <a:r>
              <a:rPr lang="en-US" sz="4200" dirty="0"/>
              <a:t>	</a:t>
            </a:r>
            <a:r>
              <a:rPr lang="en-US" sz="4200" dirty="0" smtClean="0"/>
              <a:t>Sensory </a:t>
            </a:r>
            <a:r>
              <a:rPr lang="en-US" sz="4200" dirty="0"/>
              <a:t>ataxic neuropathy (SAN) is a recently identified neurological disorder in golden retrievers. Pedigree analysis revealed that all affected dogs belong to one maternal lineage, and a statistical analysis showed that the disorder has a mitochondrial origin. A one base pair deletion in the mitochondrial </a:t>
            </a:r>
            <a:r>
              <a:rPr lang="en-US" sz="4200" i="1" dirty="0" err="1"/>
              <a:t>tRNA</a:t>
            </a:r>
            <a:r>
              <a:rPr lang="en-US" sz="4200" i="1" baseline="30000" dirty="0" err="1"/>
              <a:t>Tyr</a:t>
            </a:r>
            <a:r>
              <a:rPr lang="en-US" sz="4200" dirty="0"/>
              <a:t> gene was identified at position 5304 in affected dogs after re-sequencing the complete mitochondrial genome of seven individuals. The deletion was not found among dogs representing 18 different breeds or in six wolves, ruling out this as a common polymorphism. The mutation could be traced back to a common ancestor of all affected dogs that lived in the 1970s. We used a quantitative </a:t>
            </a:r>
            <a:r>
              <a:rPr lang="en-US" sz="4200" dirty="0" err="1"/>
              <a:t>oligonucleotide</a:t>
            </a:r>
            <a:r>
              <a:rPr lang="en-US" sz="4200" dirty="0"/>
              <a:t> ligation assay to establish the degree of </a:t>
            </a:r>
            <a:r>
              <a:rPr lang="en-US" sz="4200" dirty="0" err="1"/>
              <a:t>heteroplasmy</a:t>
            </a:r>
            <a:r>
              <a:rPr lang="en-US" sz="4200" dirty="0"/>
              <a:t> in blood and tissue samples from affected dogs and controls. Affected dogs and their first to fourth degree relatives had 0–11% wild-type (wt) sequence, while more distant relatives ranged between 5% and 60% wt sequence and all unrelated golden retrievers had 100% wt sequence. Northern blot analysis showed that </a:t>
            </a:r>
            <a:r>
              <a:rPr lang="en-US" sz="4200" i="1" dirty="0" err="1"/>
              <a:t>tRNA</a:t>
            </a:r>
            <a:r>
              <a:rPr lang="en-US" sz="4200" i="1" baseline="30000" dirty="0" err="1"/>
              <a:t>Tyr</a:t>
            </a:r>
            <a:r>
              <a:rPr lang="en-US" sz="4200" dirty="0"/>
              <a:t> had a 10-fold lower steady-state level in affected dogs compared with controls. Four out of five affected dogs showed decreases in mitochondrial ATP production rates and respiratory chain enzyme activities together with morphological alterations in muscle tissue, resembling the changes reported in human mitochondrial pathology. Altogether, these results provide conclusive evidence that the deletion in the mitochondrial </a:t>
            </a:r>
            <a:r>
              <a:rPr lang="en-US" sz="4200" i="1" dirty="0" err="1"/>
              <a:t>tRNA</a:t>
            </a:r>
            <a:r>
              <a:rPr lang="en-US" sz="4200" i="1" baseline="30000" dirty="0" err="1"/>
              <a:t>Tyr</a:t>
            </a:r>
            <a:r>
              <a:rPr lang="en-US" sz="4200" dirty="0"/>
              <a:t> gene is the causative mutation for SAN.</a:t>
            </a:r>
          </a:p>
          <a:p>
            <a:pPr>
              <a:buNone/>
            </a:pPr>
            <a:endParaRPr lang="en-US" dirty="0"/>
          </a:p>
        </p:txBody>
      </p:sp>
      <p:sp>
        <p:nvSpPr>
          <p:cNvPr id="4" name="TextBox 3"/>
          <p:cNvSpPr txBox="1"/>
          <p:nvPr/>
        </p:nvSpPr>
        <p:spPr>
          <a:xfrm>
            <a:off x="6583043" y="6488668"/>
            <a:ext cx="2560957" cy="369332"/>
          </a:xfrm>
          <a:prstGeom prst="rect">
            <a:avLst/>
          </a:prstGeom>
          <a:noFill/>
        </p:spPr>
        <p:txBody>
          <a:bodyPr wrap="none" rtlCol="0">
            <a:spAutoFit/>
          </a:bodyPr>
          <a:lstStyle/>
          <a:p>
            <a:r>
              <a:rPr lang="en-US" dirty="0" smtClean="0"/>
              <a:t>PLOS Genetics, May 2009</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b="1" dirty="0" smtClean="0">
                <a:effectLst>
                  <a:outerShdw blurRad="38100" dist="38100" dir="2700000" algn="tl">
                    <a:srgbClr val="000000">
                      <a:alpha val="43137"/>
                    </a:srgbClr>
                  </a:outerShdw>
                </a:effectLst>
              </a:rPr>
              <a:t>Lab Report Format</a:t>
            </a:r>
            <a:endParaRPr lang="en-US" b="1" dirty="0">
              <a:effectLst>
                <a:outerShdw blurRad="38100" dist="38100" dir="2700000" algn="tl">
                  <a:srgbClr val="000000">
                    <a:alpha val="43137"/>
                  </a:srgbClr>
                </a:outerShdw>
              </a:effectLst>
            </a:endParaRPr>
          </a:p>
        </p:txBody>
      </p:sp>
      <p:graphicFrame>
        <p:nvGraphicFramePr>
          <p:cNvPr id="5" name="Table 4"/>
          <p:cNvGraphicFramePr>
            <a:graphicFrameLocks noGrp="1"/>
          </p:cNvGraphicFramePr>
          <p:nvPr>
            <p:extLst>
              <p:ext uri="{D42A27DB-BD31-4B8C-83A1-F6EECF244321}">
                <p14:modId xmlns:p14="http://schemas.microsoft.com/office/powerpoint/2010/main" val="3277413154"/>
              </p:ext>
            </p:extLst>
          </p:nvPr>
        </p:nvGraphicFramePr>
        <p:xfrm>
          <a:off x="457200" y="914400"/>
          <a:ext cx="3886200" cy="5257800"/>
        </p:xfrm>
        <a:graphic>
          <a:graphicData uri="http://schemas.openxmlformats.org/drawingml/2006/table">
            <a:tbl>
              <a:tblPr firstRow="1" bandRow="1">
                <a:effectLst>
                  <a:outerShdw blurRad="50800" dist="38100" dir="2700000" algn="tl" rotWithShape="0">
                    <a:prstClr val="black">
                      <a:alpha val="40000"/>
                    </a:prstClr>
                  </a:outerShdw>
                </a:effectLst>
                <a:tableStyleId>{5C22544A-7EE6-4342-B048-85BDC9FD1C3A}</a:tableStyleId>
              </a:tblPr>
              <a:tblGrid>
                <a:gridCol w="3886200">
                  <a:extLst>
                    <a:ext uri="{9D8B030D-6E8A-4147-A177-3AD203B41FA5}">
                      <a16:colId xmlns:a16="http://schemas.microsoft.com/office/drawing/2014/main" val="20000"/>
                    </a:ext>
                  </a:extLst>
                </a:gridCol>
              </a:tblGrid>
              <a:tr h="5257800">
                <a:tc>
                  <a:txBody>
                    <a:bodyPr/>
                    <a:lstStyle/>
                    <a:p>
                      <a:pPr algn="ctr"/>
                      <a:r>
                        <a:rPr lang="en-US" sz="2400" dirty="0" smtClean="0">
                          <a:solidFill>
                            <a:schemeClr val="bg1"/>
                          </a:solidFill>
                        </a:rPr>
                        <a:t>Title</a:t>
                      </a:r>
                    </a:p>
                    <a:p>
                      <a:pPr algn="ctr"/>
                      <a:r>
                        <a:rPr lang="en-US" sz="2400" dirty="0" smtClean="0">
                          <a:solidFill>
                            <a:schemeClr val="bg1"/>
                          </a:solidFill>
                        </a:rPr>
                        <a:t>Date</a:t>
                      </a:r>
                    </a:p>
                    <a:p>
                      <a:pPr algn="ctr"/>
                      <a:r>
                        <a:rPr lang="en-US" sz="2400" dirty="0" smtClean="0">
                          <a:solidFill>
                            <a:schemeClr val="bg1"/>
                          </a:solidFill>
                        </a:rPr>
                        <a:t>Full names,</a:t>
                      </a:r>
                      <a:r>
                        <a:rPr lang="en-US" sz="2400" baseline="0" dirty="0" smtClean="0">
                          <a:solidFill>
                            <a:schemeClr val="bg1"/>
                          </a:solidFill>
                        </a:rPr>
                        <a:t> author first</a:t>
                      </a:r>
                    </a:p>
                    <a:p>
                      <a:pPr algn="ctr"/>
                      <a:r>
                        <a:rPr lang="en-US" sz="2400" baseline="0" dirty="0" smtClean="0">
                          <a:solidFill>
                            <a:schemeClr val="bg1"/>
                          </a:solidFill>
                        </a:rPr>
                        <a:t>Class period</a:t>
                      </a:r>
                    </a:p>
                    <a:p>
                      <a:pPr algn="ctr"/>
                      <a:r>
                        <a:rPr lang="en-US" sz="2400" baseline="0" dirty="0" smtClean="0">
                          <a:solidFill>
                            <a:schemeClr val="bg1"/>
                          </a:solidFill>
                        </a:rPr>
                        <a:t>Instructor</a:t>
                      </a:r>
                    </a:p>
                    <a:p>
                      <a:endParaRPr lang="en-US" baseline="0" dirty="0" smtClean="0">
                        <a:solidFill>
                          <a:schemeClr val="bg1"/>
                        </a:solidFill>
                      </a:endParaRPr>
                    </a:p>
                    <a:p>
                      <a:r>
                        <a:rPr lang="en-US" sz="2400" baseline="0" dirty="0" smtClean="0">
                          <a:solidFill>
                            <a:schemeClr val="bg1"/>
                          </a:solidFill>
                        </a:rPr>
                        <a:t>Abstract:</a:t>
                      </a:r>
                      <a:endParaRPr lang="en-US" sz="2400" dirty="0">
                        <a:solidFill>
                          <a:schemeClr val="bg1"/>
                        </a:solidFill>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tx1"/>
                    </a:solidFill>
                  </a:tcPr>
                </a:tc>
                <a:extLst>
                  <a:ext uri="{0D108BD9-81ED-4DB2-BD59-A6C34878D82A}">
                    <a16:rowId xmlns:a16="http://schemas.microsoft.com/office/drawing/2014/main" val="10000"/>
                  </a:ext>
                </a:extLst>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3532418923"/>
              </p:ext>
            </p:extLst>
          </p:nvPr>
        </p:nvGraphicFramePr>
        <p:xfrm>
          <a:off x="4724400" y="914400"/>
          <a:ext cx="3886200" cy="5257800"/>
        </p:xfrm>
        <a:graphic>
          <a:graphicData uri="http://schemas.openxmlformats.org/drawingml/2006/table">
            <a:tbl>
              <a:tblPr firstRow="1" bandRow="1">
                <a:effectLst>
                  <a:outerShdw blurRad="50800" dist="38100" dir="2700000" algn="tl" rotWithShape="0">
                    <a:prstClr val="black">
                      <a:alpha val="40000"/>
                    </a:prstClr>
                  </a:outerShdw>
                </a:effectLst>
                <a:tableStyleId>{5C22544A-7EE6-4342-B048-85BDC9FD1C3A}</a:tableStyleId>
              </a:tblPr>
              <a:tblGrid>
                <a:gridCol w="3886200">
                  <a:extLst>
                    <a:ext uri="{9D8B030D-6E8A-4147-A177-3AD203B41FA5}">
                      <a16:colId xmlns:a16="http://schemas.microsoft.com/office/drawing/2014/main" val="20000"/>
                    </a:ext>
                  </a:extLst>
                </a:gridCol>
              </a:tblGrid>
              <a:tr h="5257800">
                <a:tc>
                  <a:txBody>
                    <a:bodyPr/>
                    <a:lstStyle/>
                    <a:p>
                      <a:r>
                        <a:rPr lang="en-US" sz="2400" dirty="0" smtClean="0">
                          <a:solidFill>
                            <a:schemeClr val="bg1"/>
                          </a:solidFill>
                        </a:rPr>
                        <a:t>Procedure:</a:t>
                      </a:r>
                    </a:p>
                    <a:p>
                      <a:endParaRPr lang="en-US" sz="2400" dirty="0" smtClean="0">
                        <a:solidFill>
                          <a:schemeClr val="bg1"/>
                        </a:solidFill>
                      </a:endParaRPr>
                    </a:p>
                    <a:p>
                      <a:endParaRPr lang="en-US" sz="2400" dirty="0" smtClean="0">
                        <a:solidFill>
                          <a:schemeClr val="bg1"/>
                        </a:solidFill>
                      </a:endParaRPr>
                    </a:p>
                    <a:p>
                      <a:endParaRPr lang="en-US" sz="2400" dirty="0" smtClean="0">
                        <a:solidFill>
                          <a:schemeClr val="bg1"/>
                        </a:solidFill>
                      </a:endParaRPr>
                    </a:p>
                    <a:p>
                      <a:endParaRPr lang="en-US" sz="2400" dirty="0" smtClean="0">
                        <a:solidFill>
                          <a:schemeClr val="bg1"/>
                        </a:solidFill>
                      </a:endParaRPr>
                    </a:p>
                    <a:p>
                      <a:endParaRPr lang="en-US" sz="2400" dirty="0" smtClean="0">
                        <a:solidFill>
                          <a:schemeClr val="bg1"/>
                        </a:solidFill>
                      </a:endParaRPr>
                    </a:p>
                    <a:p>
                      <a:r>
                        <a:rPr lang="en-US" sz="2400" dirty="0" smtClean="0">
                          <a:solidFill>
                            <a:schemeClr val="bg1"/>
                          </a:solidFill>
                        </a:rPr>
                        <a:t>Results:</a:t>
                      </a:r>
                      <a:endParaRPr lang="en-US" sz="2400" dirty="0">
                        <a:solidFill>
                          <a:schemeClr val="bg1"/>
                        </a:solidFill>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tx1"/>
                    </a:solidFill>
                  </a:tcPr>
                </a:tc>
                <a:extLst>
                  <a:ext uri="{0D108BD9-81ED-4DB2-BD59-A6C34878D82A}">
                    <a16:rowId xmlns:a16="http://schemas.microsoft.com/office/drawing/2014/main" val="10000"/>
                  </a:ext>
                </a:extLst>
              </a:tr>
            </a:tbl>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15798"/>
            <a:ext cx="8229600" cy="1143000"/>
          </a:xfrm>
        </p:spPr>
        <p:txBody>
          <a:bodyPr/>
          <a:lstStyle/>
          <a:p>
            <a:r>
              <a:rPr lang="en-US" b="1" dirty="0" smtClean="0">
                <a:effectLst>
                  <a:outerShdw blurRad="38100" dist="38100" dir="2700000" algn="tl">
                    <a:srgbClr val="000000">
                      <a:alpha val="43137"/>
                    </a:srgbClr>
                  </a:outerShdw>
                </a:effectLst>
              </a:rPr>
              <a:t>Procedure</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358798"/>
            <a:ext cx="8229600" cy="4525963"/>
          </a:xfrm>
        </p:spPr>
        <p:txBody>
          <a:bodyPr>
            <a:normAutofit/>
          </a:bodyPr>
          <a:lstStyle/>
          <a:p>
            <a:r>
              <a:rPr lang="en-US" sz="2800" b="1" dirty="0" smtClean="0"/>
              <a:t>The procedure begins on the </a:t>
            </a:r>
            <a:r>
              <a:rPr lang="en-US" sz="2800" b="1" i="1" u="sng" dirty="0" smtClean="0"/>
              <a:t>second page</a:t>
            </a:r>
            <a:r>
              <a:rPr lang="en-US" sz="2800" b="1" dirty="0" smtClean="0"/>
              <a:t> of the lab report.</a:t>
            </a:r>
          </a:p>
          <a:p>
            <a:r>
              <a:rPr lang="en-US" sz="2800" b="1" dirty="0" smtClean="0"/>
              <a:t>The procedure </a:t>
            </a:r>
            <a:r>
              <a:rPr lang="en-US" sz="2800" b="1" dirty="0" smtClean="0">
                <a:solidFill>
                  <a:srgbClr val="C00000"/>
                </a:solidFill>
                <a:effectLst>
                  <a:outerShdw blurRad="38100" dist="38100" dir="2700000" algn="tl">
                    <a:srgbClr val="000000">
                      <a:alpha val="43137"/>
                    </a:srgbClr>
                  </a:outerShdw>
                </a:effectLst>
              </a:rPr>
              <a:t>SHOULD NOT</a:t>
            </a:r>
            <a:r>
              <a:rPr lang="en-US" sz="2800" b="1" dirty="0" smtClean="0"/>
              <a:t> be a </a:t>
            </a:r>
            <a:r>
              <a:rPr lang="en-US" sz="2800" b="1" u="sng" dirty="0" smtClean="0"/>
              <a:t>copy</a:t>
            </a:r>
            <a:r>
              <a:rPr lang="en-US" sz="2800" b="1" dirty="0" smtClean="0"/>
              <a:t> of the written procedure in the lab document.</a:t>
            </a:r>
          </a:p>
          <a:p>
            <a:r>
              <a:rPr lang="en-US" sz="2800" b="1" dirty="0" smtClean="0"/>
              <a:t>It </a:t>
            </a:r>
            <a:r>
              <a:rPr lang="en-US" sz="2800" b="1" dirty="0" smtClean="0">
                <a:solidFill>
                  <a:srgbClr val="C00000"/>
                </a:solidFill>
                <a:effectLst>
                  <a:outerShdw blurRad="38100" dist="38100" dir="2700000" algn="tl">
                    <a:srgbClr val="000000">
                      <a:alpha val="43137"/>
                    </a:srgbClr>
                  </a:outerShdw>
                </a:effectLst>
              </a:rPr>
              <a:t>SHOULD</a:t>
            </a:r>
            <a:r>
              <a:rPr lang="en-US" sz="2800" b="1" dirty="0" smtClean="0"/>
              <a:t> be a </a:t>
            </a:r>
            <a:r>
              <a:rPr lang="en-US" sz="2800" b="1" u="sng" dirty="0" smtClean="0"/>
              <a:t>summary</a:t>
            </a:r>
            <a:r>
              <a:rPr lang="en-US" sz="2800" b="1" dirty="0" smtClean="0"/>
              <a:t> of important steps, directions, materials and equipment. </a:t>
            </a:r>
            <a:endParaRPr lang="en-US" sz="28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b="1" dirty="0" smtClean="0">
                <a:effectLst>
                  <a:outerShdw blurRad="38100" dist="38100" dir="2700000" algn="tl">
                    <a:srgbClr val="000000">
                      <a:alpha val="43137"/>
                    </a:srgbClr>
                  </a:outerShdw>
                </a:effectLst>
              </a:rPr>
              <a:t>Results - Diagrams</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533400" y="1066800"/>
            <a:ext cx="3581400" cy="5181600"/>
          </a:xfrm>
        </p:spPr>
        <p:txBody>
          <a:bodyPr>
            <a:normAutofit/>
          </a:bodyPr>
          <a:lstStyle/>
          <a:p>
            <a:r>
              <a:rPr lang="en-US" sz="2400" dirty="0" smtClean="0"/>
              <a:t>Title</a:t>
            </a:r>
          </a:p>
          <a:p>
            <a:r>
              <a:rPr lang="en-US" sz="2400" dirty="0" smtClean="0"/>
              <a:t>Labels </a:t>
            </a:r>
          </a:p>
          <a:p>
            <a:r>
              <a:rPr lang="en-US" sz="2400" dirty="0" smtClean="0"/>
              <a:t>Includes and/or scale magnification, if appropriate</a:t>
            </a:r>
          </a:p>
        </p:txBody>
      </p:sp>
      <p:pic>
        <p:nvPicPr>
          <p:cNvPr id="4" name="Picture 3" descr="drawing.jpg"/>
          <p:cNvPicPr>
            <a:picLocks noChangeAspect="1"/>
          </p:cNvPicPr>
          <p:nvPr/>
        </p:nvPicPr>
        <p:blipFill>
          <a:blip r:embed="rId2" cstate="print"/>
          <a:stretch>
            <a:fillRect/>
          </a:stretch>
        </p:blipFill>
        <p:spPr>
          <a:xfrm>
            <a:off x="4114800" y="1287170"/>
            <a:ext cx="4134678" cy="4876800"/>
          </a:xfrm>
          <a:prstGeom prst="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b="1" dirty="0" smtClean="0">
                <a:effectLst>
                  <a:outerShdw blurRad="38100" dist="38100" dir="2700000" algn="tl">
                    <a:srgbClr val="000000">
                      <a:alpha val="43137"/>
                    </a:srgbClr>
                  </a:outerShdw>
                </a:effectLst>
              </a:rPr>
              <a:t>Results - Data</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304800" y="1066800"/>
            <a:ext cx="8458200" cy="2133600"/>
          </a:xfrm>
        </p:spPr>
        <p:txBody>
          <a:bodyPr>
            <a:normAutofit/>
          </a:bodyPr>
          <a:lstStyle/>
          <a:p>
            <a:r>
              <a:rPr lang="en-US" sz="2800" b="1" dirty="0" smtClean="0"/>
              <a:t>Data presented in tables</a:t>
            </a:r>
          </a:p>
          <a:p>
            <a:pPr lvl="1"/>
            <a:r>
              <a:rPr lang="en-US" sz="2400" b="1" dirty="0" smtClean="0"/>
              <a:t>Table given a title</a:t>
            </a:r>
          </a:p>
          <a:p>
            <a:pPr lvl="1"/>
            <a:r>
              <a:rPr lang="en-US" sz="2400" b="1" dirty="0" smtClean="0"/>
              <a:t>Columns/rows labeled with quantity and dimensions</a:t>
            </a:r>
          </a:p>
          <a:p>
            <a:pPr lvl="1">
              <a:buNone/>
            </a:pPr>
            <a:endParaRPr lang="en-US" sz="2400" dirty="0"/>
          </a:p>
        </p:txBody>
      </p:sp>
      <p:graphicFrame>
        <p:nvGraphicFramePr>
          <p:cNvPr id="7" name="Table 6"/>
          <p:cNvGraphicFramePr>
            <a:graphicFrameLocks noGrp="1"/>
          </p:cNvGraphicFramePr>
          <p:nvPr>
            <p:extLst>
              <p:ext uri="{D42A27DB-BD31-4B8C-83A1-F6EECF244321}">
                <p14:modId xmlns:p14="http://schemas.microsoft.com/office/powerpoint/2010/main" val="1069325221"/>
              </p:ext>
            </p:extLst>
          </p:nvPr>
        </p:nvGraphicFramePr>
        <p:xfrm>
          <a:off x="609600" y="3352800"/>
          <a:ext cx="7772400" cy="2560320"/>
        </p:xfrm>
        <a:graphic>
          <a:graphicData uri="http://schemas.openxmlformats.org/drawingml/2006/table">
            <a:tbl>
              <a:tblPr firstRow="1" bandRow="1">
                <a:effectLst>
                  <a:outerShdw blurRad="50800" dist="38100" dir="2700000" algn="tl" rotWithShape="0">
                    <a:prstClr val="black">
                      <a:alpha val="40000"/>
                    </a:prstClr>
                  </a:outerShdw>
                </a:effectLst>
                <a:tableStyleId>{5C22544A-7EE6-4342-B048-85BDC9FD1C3A}</a:tableStyleId>
              </a:tblPr>
              <a:tblGrid>
                <a:gridCol w="2286000">
                  <a:extLst>
                    <a:ext uri="{9D8B030D-6E8A-4147-A177-3AD203B41FA5}">
                      <a16:colId xmlns:a16="http://schemas.microsoft.com/office/drawing/2014/main" val="20000"/>
                    </a:ext>
                  </a:extLst>
                </a:gridCol>
                <a:gridCol w="2895600">
                  <a:extLst>
                    <a:ext uri="{9D8B030D-6E8A-4147-A177-3AD203B41FA5}">
                      <a16:colId xmlns:a16="http://schemas.microsoft.com/office/drawing/2014/main" val="20001"/>
                    </a:ext>
                  </a:extLst>
                </a:gridCol>
                <a:gridCol w="2590800">
                  <a:extLst>
                    <a:ext uri="{9D8B030D-6E8A-4147-A177-3AD203B41FA5}">
                      <a16:colId xmlns:a16="http://schemas.microsoft.com/office/drawing/2014/main" val="20002"/>
                    </a:ext>
                  </a:extLst>
                </a:gridCol>
              </a:tblGrid>
              <a:tr h="151923">
                <a:tc gridSpan="3">
                  <a:txBody>
                    <a:bodyPr/>
                    <a:lstStyle/>
                    <a:p>
                      <a:pPr algn="ctr"/>
                      <a:r>
                        <a:rPr lang="en-US" sz="2400" dirty="0" smtClean="0">
                          <a:solidFill>
                            <a:schemeClr val="bg1"/>
                          </a:solidFill>
                        </a:rPr>
                        <a:t>Results of </a:t>
                      </a:r>
                      <a:r>
                        <a:rPr lang="en-US" sz="2400" dirty="0" err="1" smtClean="0">
                          <a:solidFill>
                            <a:schemeClr val="bg1"/>
                          </a:solidFill>
                        </a:rPr>
                        <a:t>Recrystallization</a:t>
                      </a:r>
                      <a:endParaRPr lang="en-US" sz="2400"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hMerge="1">
                  <a:txBody>
                    <a:bodyPr/>
                    <a:lstStyle/>
                    <a:p>
                      <a:endParaRPr lang="en-US" dirty="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hMerge="1">
                  <a:txBody>
                    <a:bodyPr/>
                    <a:lstStyle/>
                    <a:p>
                      <a:endParaRPr lang="en-US" dirty="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262223">
                <a:tc>
                  <a:txBody>
                    <a:bodyPr/>
                    <a:lstStyle/>
                    <a:p>
                      <a:pPr algn="ctr"/>
                      <a:r>
                        <a:rPr lang="en-US" u="sng" dirty="0" smtClean="0"/>
                        <a:t>Test tube #</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r>
                        <a:rPr lang="en-US" u="sng" dirty="0" smtClean="0"/>
                        <a:t>Grams KNO</a:t>
                      </a:r>
                      <a:r>
                        <a:rPr lang="en-US" u="sng" baseline="-25000" dirty="0" smtClean="0"/>
                        <a:t>3</a:t>
                      </a:r>
                      <a:r>
                        <a:rPr lang="en-US" u="sng" dirty="0" smtClean="0"/>
                        <a:t>/1.0 ml H</a:t>
                      </a:r>
                      <a:r>
                        <a:rPr lang="en-US" u="sng" baseline="-25000" dirty="0" smtClean="0"/>
                        <a:t>2</a:t>
                      </a:r>
                      <a:r>
                        <a:rPr lang="en-US" u="sng" dirty="0" smtClean="0"/>
                        <a:t>O</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ctr"/>
                      <a:r>
                        <a:rPr lang="en-US" u="sng" dirty="0" smtClean="0"/>
                        <a:t>crystallization temperature (</a:t>
                      </a:r>
                      <a:r>
                        <a:rPr lang="en-US" u="sng" dirty="0" smtClean="0">
                          <a:sym typeface="Symbol"/>
                        </a:rPr>
                        <a:t></a:t>
                      </a:r>
                      <a:r>
                        <a:rPr lang="en-US" u="sng" dirty="0" smtClean="0"/>
                        <a:t>C)</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extLst>
                  <a:ext uri="{0D108BD9-81ED-4DB2-BD59-A6C34878D82A}">
                    <a16:rowId xmlns:a16="http://schemas.microsoft.com/office/drawing/2014/main" val="10001"/>
                  </a:ext>
                </a:extLst>
              </a:tr>
              <a:tr h="262223">
                <a:tc>
                  <a:txBody>
                    <a:bodyPr/>
                    <a:lstStyle/>
                    <a:p>
                      <a:pPr algn="ctr"/>
                      <a:r>
                        <a:rPr lang="en-US" dirty="0" smtClean="0"/>
                        <a:t>1</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ctr"/>
                      <a:r>
                        <a:rPr lang="en-US" dirty="0" smtClean="0"/>
                        <a:t>0.400</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ctr"/>
                      <a:r>
                        <a:rPr lang="en-US" dirty="0" smtClean="0"/>
                        <a:t>25</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extLst>
                  <a:ext uri="{0D108BD9-81ED-4DB2-BD59-A6C34878D82A}">
                    <a16:rowId xmlns:a16="http://schemas.microsoft.com/office/drawing/2014/main" val="10002"/>
                  </a:ext>
                </a:extLst>
              </a:tr>
              <a:tr h="262223">
                <a:tc>
                  <a:txBody>
                    <a:bodyPr/>
                    <a:lstStyle/>
                    <a:p>
                      <a:pPr algn="ctr"/>
                      <a:r>
                        <a:rPr lang="en-US" dirty="0" smtClean="0"/>
                        <a:t>2</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ctr"/>
                      <a:r>
                        <a:rPr lang="en-US" dirty="0" smtClean="0"/>
                        <a:t>0.600</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ctr"/>
                      <a:r>
                        <a:rPr lang="en-US" dirty="0" smtClean="0"/>
                        <a:t>37</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extLst>
                  <a:ext uri="{0D108BD9-81ED-4DB2-BD59-A6C34878D82A}">
                    <a16:rowId xmlns:a16="http://schemas.microsoft.com/office/drawing/2014/main" val="10003"/>
                  </a:ext>
                </a:extLst>
              </a:tr>
              <a:tr h="262223">
                <a:tc>
                  <a:txBody>
                    <a:bodyPr/>
                    <a:lstStyle/>
                    <a:p>
                      <a:pPr algn="ctr"/>
                      <a:r>
                        <a:rPr lang="en-US" dirty="0" smtClean="0"/>
                        <a:t>3</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ctr"/>
                      <a:r>
                        <a:rPr lang="en-US" dirty="0" smtClean="0"/>
                        <a:t>0.800</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ctr"/>
                      <a:r>
                        <a:rPr lang="en-US" dirty="0" smtClean="0"/>
                        <a:t>49</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extLst>
                  <a:ext uri="{0D108BD9-81ED-4DB2-BD59-A6C34878D82A}">
                    <a16:rowId xmlns:a16="http://schemas.microsoft.com/office/drawing/2014/main" val="10004"/>
                  </a:ext>
                </a:extLst>
              </a:tr>
              <a:tr h="262223">
                <a:tc>
                  <a:txBody>
                    <a:bodyPr/>
                    <a:lstStyle/>
                    <a:p>
                      <a:pPr algn="ctr"/>
                      <a:r>
                        <a:rPr lang="en-US" dirty="0" smtClean="0"/>
                        <a:t>4</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ctr"/>
                      <a:r>
                        <a:rPr lang="en-US" dirty="0" smtClean="0"/>
                        <a:t>1.000</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ctr"/>
                      <a:r>
                        <a:rPr lang="en-US" dirty="0" smtClean="0"/>
                        <a:t>65</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extLst>
                  <a:ext uri="{0D108BD9-81ED-4DB2-BD59-A6C34878D82A}">
                    <a16:rowId xmlns:a16="http://schemas.microsoft.com/office/drawing/2014/main" val="10005"/>
                  </a:ext>
                </a:extLst>
              </a:tr>
            </a:tbl>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sz="4000" b="1" dirty="0" smtClean="0">
                <a:effectLst>
                  <a:outerShdw blurRad="38100" dist="38100" dir="2700000" algn="tl">
                    <a:srgbClr val="000000">
                      <a:alpha val="43137"/>
                    </a:srgbClr>
                  </a:outerShdw>
                </a:effectLst>
              </a:rPr>
              <a:t>Results - Graphs</a:t>
            </a:r>
            <a:endParaRPr lang="en-US" sz="4000"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219200"/>
            <a:ext cx="3352801" cy="4876800"/>
          </a:xfrm>
        </p:spPr>
        <p:txBody>
          <a:bodyPr>
            <a:noAutofit/>
          </a:bodyPr>
          <a:lstStyle/>
          <a:p>
            <a:r>
              <a:rPr lang="en-US" sz="2400" dirty="0" smtClean="0"/>
              <a:t>Titled</a:t>
            </a:r>
          </a:p>
          <a:p>
            <a:r>
              <a:rPr lang="en-US" sz="2400" dirty="0" smtClean="0"/>
              <a:t>Both axes labeled with quantity and dimension</a:t>
            </a:r>
          </a:p>
          <a:p>
            <a:r>
              <a:rPr lang="en-US" sz="2400" dirty="0" smtClean="0"/>
              <a:t>Appropriate scale used on both axes</a:t>
            </a:r>
          </a:p>
          <a:p>
            <a:r>
              <a:rPr lang="en-US" sz="2400" dirty="0" smtClean="0"/>
              <a:t>Graph accurately represents data and uses a best fitting curve when appropriate</a:t>
            </a:r>
          </a:p>
        </p:txBody>
      </p:sp>
      <p:pic>
        <p:nvPicPr>
          <p:cNvPr id="1026" name="Picture 2" descr="File:ScientificGraphSpeedVsTime.jpeg"/>
          <p:cNvPicPr>
            <a:picLocks noChangeAspect="1" noChangeArrowheads="1"/>
          </p:cNvPicPr>
          <p:nvPr/>
        </p:nvPicPr>
        <p:blipFill>
          <a:blip r:embed="rId2" cstate="print"/>
          <a:srcRect/>
          <a:stretch>
            <a:fillRect/>
          </a:stretch>
        </p:blipFill>
        <p:spPr bwMode="auto">
          <a:xfrm>
            <a:off x="3810001" y="1143000"/>
            <a:ext cx="5105400" cy="4800601"/>
          </a:xfrm>
          <a:prstGeom prst="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left)">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left)">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left)">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C00000"/>
                </a:solidFill>
                <a:effectLst>
                  <a:outerShdw blurRad="38100" dist="38100" dir="2700000" algn="tl">
                    <a:srgbClr val="000000">
                      <a:alpha val="43137"/>
                    </a:srgbClr>
                  </a:outerShdw>
                </a:effectLst>
              </a:rPr>
              <a:t>The Abstract</a:t>
            </a:r>
            <a:endParaRPr lang="en-US" b="1" dirty="0">
              <a:solidFill>
                <a:srgbClr val="C000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533400" y="1371600"/>
            <a:ext cx="8229600" cy="4525963"/>
          </a:xfrm>
        </p:spPr>
        <p:txBody>
          <a:bodyPr>
            <a:normAutofit/>
          </a:bodyPr>
          <a:lstStyle/>
          <a:p>
            <a:r>
              <a:rPr lang="en-US" sz="2800" dirty="0" smtClean="0"/>
              <a:t>It summarizes the contents of the research paper/laboratory report</a:t>
            </a:r>
          </a:p>
          <a:p>
            <a:r>
              <a:rPr lang="en-US" sz="2800" dirty="0" smtClean="0"/>
              <a:t>It is written so that someone without a science background can understand it.</a:t>
            </a:r>
          </a:p>
          <a:p>
            <a:r>
              <a:rPr lang="en-US" sz="2800" dirty="0" smtClean="0"/>
              <a:t>It is concise – usually no more than a paragraph</a:t>
            </a:r>
          </a:p>
          <a:p>
            <a:r>
              <a:rPr lang="en-US" sz="2800" dirty="0" smtClean="0"/>
              <a:t>It appears at the beginning of the report, so that the reader can decide if they have interest in reading the entire paper.</a:t>
            </a:r>
          </a:p>
          <a:p>
            <a:endParaRPr lang="en-US"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b="1" i="1" u="sng" dirty="0" smtClean="0">
                <a:solidFill>
                  <a:srgbClr val="C00000"/>
                </a:solidFill>
                <a:effectLst>
                  <a:outerShdw blurRad="38100" dist="38100" dir="2700000" algn="tl">
                    <a:srgbClr val="000000">
                      <a:alpha val="43137"/>
                    </a:srgbClr>
                  </a:outerShdw>
                </a:effectLst>
              </a:rPr>
              <a:t>Five</a:t>
            </a:r>
            <a:r>
              <a:rPr lang="en-US" b="1" dirty="0" smtClean="0">
                <a:solidFill>
                  <a:srgbClr val="C00000"/>
                </a:solidFill>
                <a:effectLst>
                  <a:outerShdw blurRad="38100" dist="38100" dir="2700000" algn="tl">
                    <a:srgbClr val="000000">
                      <a:alpha val="43137"/>
                    </a:srgbClr>
                  </a:outerShdw>
                </a:effectLst>
              </a:rPr>
              <a:t> Essential Components</a:t>
            </a:r>
            <a:endParaRPr lang="en-US" b="1" dirty="0">
              <a:solidFill>
                <a:srgbClr val="C000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381000" y="1066800"/>
            <a:ext cx="8382000" cy="5486400"/>
          </a:xfrm>
        </p:spPr>
        <p:txBody>
          <a:bodyPr>
            <a:noAutofit/>
          </a:bodyPr>
          <a:lstStyle/>
          <a:p>
            <a:pPr lvl="0"/>
            <a:r>
              <a:rPr lang="en-US" sz="2200" b="1" i="1" u="sng" dirty="0" smtClean="0">
                <a:solidFill>
                  <a:srgbClr val="C00000"/>
                </a:solidFill>
                <a:effectLst>
                  <a:outerShdw blurRad="38100" dist="38100" dir="2700000" algn="tl">
                    <a:srgbClr val="000000">
                      <a:alpha val="43137"/>
                    </a:srgbClr>
                  </a:outerShdw>
                </a:effectLst>
              </a:rPr>
              <a:t>Background</a:t>
            </a:r>
            <a:r>
              <a:rPr lang="en-US" sz="2200" dirty="0" smtClean="0">
                <a:solidFill>
                  <a:srgbClr val="C00000"/>
                </a:solidFill>
              </a:rPr>
              <a:t> </a:t>
            </a:r>
            <a:r>
              <a:rPr lang="en-US" sz="2200" dirty="0"/>
              <a:t>– Define important concepts, theories or laws being examined.</a:t>
            </a:r>
          </a:p>
          <a:p>
            <a:pPr lvl="0"/>
            <a:r>
              <a:rPr lang="en-US" sz="2200" b="1" i="1" u="sng" dirty="0">
                <a:solidFill>
                  <a:srgbClr val="C00000"/>
                </a:solidFill>
                <a:effectLst>
                  <a:outerShdw blurRad="38100" dist="38100" dir="2700000" algn="tl">
                    <a:srgbClr val="000000">
                      <a:alpha val="43137"/>
                    </a:srgbClr>
                  </a:outerShdw>
                </a:effectLst>
              </a:rPr>
              <a:t>Statement of </a:t>
            </a:r>
            <a:r>
              <a:rPr lang="en-US" sz="2200" b="1" i="1" u="sng" dirty="0" smtClean="0">
                <a:solidFill>
                  <a:srgbClr val="C00000"/>
                </a:solidFill>
                <a:effectLst>
                  <a:outerShdw blurRad="38100" dist="38100" dir="2700000" algn="tl">
                    <a:srgbClr val="000000">
                      <a:alpha val="43137"/>
                    </a:srgbClr>
                  </a:outerShdw>
                </a:effectLst>
              </a:rPr>
              <a:t>Purpose</a:t>
            </a:r>
            <a:r>
              <a:rPr lang="en-US" sz="2200" b="1" dirty="0" smtClean="0">
                <a:solidFill>
                  <a:srgbClr val="C00000"/>
                </a:solidFill>
                <a:effectLst>
                  <a:outerShdw blurRad="38100" dist="38100" dir="2700000" algn="tl">
                    <a:srgbClr val="000000">
                      <a:alpha val="43137"/>
                    </a:srgbClr>
                  </a:outerShdw>
                </a:effectLst>
              </a:rPr>
              <a:t> </a:t>
            </a:r>
            <a:r>
              <a:rPr lang="en-US" sz="2200" dirty="0"/>
              <a:t>– What were you attempting to do in this </a:t>
            </a:r>
            <a:r>
              <a:rPr lang="en-US" sz="2200" dirty="0" smtClean="0"/>
              <a:t>experiment?</a:t>
            </a:r>
            <a:endParaRPr lang="en-US" sz="2200" dirty="0"/>
          </a:p>
          <a:p>
            <a:pPr lvl="0"/>
            <a:r>
              <a:rPr lang="en-US" sz="2200" b="1" i="1" u="sng" dirty="0">
                <a:solidFill>
                  <a:srgbClr val="C00000"/>
                </a:solidFill>
                <a:effectLst>
                  <a:outerShdw blurRad="38100" dist="38100" dir="2700000" algn="tl">
                    <a:srgbClr val="000000">
                      <a:alpha val="43137"/>
                    </a:srgbClr>
                  </a:outerShdw>
                </a:effectLst>
              </a:rPr>
              <a:t>Summary of Procedure</a:t>
            </a:r>
            <a:r>
              <a:rPr lang="en-US" sz="2200" b="1" dirty="0">
                <a:solidFill>
                  <a:srgbClr val="C00000"/>
                </a:solidFill>
                <a:effectLst>
                  <a:outerShdw blurRad="38100" dist="38100" dir="2700000" algn="tl">
                    <a:srgbClr val="000000">
                      <a:alpha val="43137"/>
                    </a:srgbClr>
                  </a:outerShdw>
                </a:effectLst>
              </a:rPr>
              <a:t> </a:t>
            </a:r>
            <a:r>
              <a:rPr lang="en-US" sz="2200" dirty="0"/>
              <a:t>– What methods did you use to complete this investigation? This should be a summary, not a detailed procedure like the one you completed </a:t>
            </a:r>
            <a:r>
              <a:rPr lang="en-US" sz="2200" dirty="0" smtClean="0"/>
              <a:t>in the body of the report. </a:t>
            </a:r>
            <a:endParaRPr lang="en-US" sz="2200" dirty="0"/>
          </a:p>
          <a:p>
            <a:pPr lvl="0"/>
            <a:r>
              <a:rPr lang="en-US" sz="2200" b="1" i="1" u="sng" dirty="0">
                <a:solidFill>
                  <a:srgbClr val="C00000"/>
                </a:solidFill>
                <a:effectLst>
                  <a:outerShdw blurRad="38100" dist="38100" dir="2700000" algn="tl">
                    <a:srgbClr val="000000">
                      <a:alpha val="43137"/>
                    </a:srgbClr>
                  </a:outerShdw>
                </a:effectLst>
              </a:rPr>
              <a:t>Summary of Results</a:t>
            </a:r>
            <a:r>
              <a:rPr lang="en-US" sz="2200" b="1" dirty="0">
                <a:solidFill>
                  <a:srgbClr val="C00000"/>
                </a:solidFill>
                <a:effectLst>
                  <a:outerShdw blurRad="38100" dist="38100" dir="2700000" algn="tl">
                    <a:srgbClr val="000000">
                      <a:alpha val="43137"/>
                    </a:srgbClr>
                  </a:outerShdw>
                </a:effectLst>
              </a:rPr>
              <a:t> </a:t>
            </a:r>
            <a:r>
              <a:rPr lang="en-US" sz="2200" dirty="0"/>
              <a:t>– What happened? </a:t>
            </a:r>
            <a:r>
              <a:rPr lang="en-US" sz="2200" u="sng" dirty="0"/>
              <a:t>Summarize</a:t>
            </a:r>
            <a:r>
              <a:rPr lang="en-US" sz="2200" dirty="0"/>
              <a:t> observations and results of calculations and graphs.</a:t>
            </a:r>
          </a:p>
          <a:p>
            <a:pPr lvl="0"/>
            <a:r>
              <a:rPr lang="en-US" sz="2200" b="1" i="1" u="sng" dirty="0">
                <a:solidFill>
                  <a:srgbClr val="C00000"/>
                </a:solidFill>
                <a:effectLst>
                  <a:outerShdw blurRad="38100" dist="38100" dir="2700000" algn="tl">
                    <a:srgbClr val="000000">
                      <a:alpha val="43137"/>
                    </a:srgbClr>
                  </a:outerShdw>
                </a:effectLst>
              </a:rPr>
              <a:t>Significance of Findings</a:t>
            </a:r>
            <a:r>
              <a:rPr lang="en-US" sz="2200" b="1" dirty="0">
                <a:solidFill>
                  <a:srgbClr val="C00000"/>
                </a:solidFill>
                <a:effectLst>
                  <a:outerShdw blurRad="38100" dist="38100" dir="2700000" algn="tl">
                    <a:srgbClr val="000000">
                      <a:alpha val="43137"/>
                    </a:srgbClr>
                  </a:outerShdw>
                </a:effectLst>
              </a:rPr>
              <a:t> </a:t>
            </a:r>
            <a:r>
              <a:rPr lang="en-US" sz="2200" dirty="0"/>
              <a:t>– What important concepts or theories are reinforced by your results? What experimental errors or limitations might have negatively influenced your results</a:t>
            </a:r>
            <a:r>
              <a:rPr lang="en-US" sz="2200" dirty="0" smtClean="0"/>
              <a:t>?</a:t>
            </a:r>
            <a:endParaRPr lang="en-US" sz="2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left)">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229600" cy="1143000"/>
          </a:xfrm>
        </p:spPr>
        <p:txBody>
          <a:bodyPr/>
          <a:lstStyle/>
          <a:p>
            <a:r>
              <a:rPr lang="en-US" sz="3600" dirty="0" smtClean="0"/>
              <a:t>The Sweet Spot of a Baseball Bat</a:t>
            </a:r>
            <a:endParaRPr lang="en-US" sz="3600" dirty="0"/>
          </a:p>
        </p:txBody>
      </p:sp>
      <p:sp>
        <p:nvSpPr>
          <p:cNvPr id="3" name="Content Placeholder 2"/>
          <p:cNvSpPr>
            <a:spLocks noGrp="1"/>
          </p:cNvSpPr>
          <p:nvPr>
            <p:ph idx="1"/>
          </p:nvPr>
        </p:nvSpPr>
        <p:spPr>
          <a:xfrm>
            <a:off x="457200" y="990600"/>
            <a:ext cx="8229600" cy="5486400"/>
          </a:xfrm>
        </p:spPr>
        <p:txBody>
          <a:bodyPr>
            <a:normAutofit fontScale="70000" lnSpcReduction="20000"/>
          </a:bodyPr>
          <a:lstStyle/>
          <a:p>
            <a:r>
              <a:rPr lang="en-US" sz="3400" dirty="0" smtClean="0"/>
              <a:t>Abstract:</a:t>
            </a:r>
          </a:p>
          <a:p>
            <a:r>
              <a:rPr lang="en-US" sz="3400" dirty="0" smtClean="0"/>
              <a:t>The sweet spot of a baseball bat, like that of a tennis racket, can be defined either in terms of a vibration node or a centre of percussion. In order to determine how each of the sweet spots influences the “feel” of the bat, measurements were made of the impact forces transmitted to the hands. Measurements of the bat velocity, and results for a freely suspended bat, were also obtained in order to assist in the interpretation of the force waveforms. The results show that both sweet spots contribute to the formation of a sweet spot zone where the impact forces on the hands are minimized. The free bat results are also of interest since they provided particularly elegant examples of wave excitation and propagation, suitable for a student demonstration or experiment.</a:t>
            </a:r>
            <a:endParaRPr lang="en-US" sz="3400" dirty="0"/>
          </a:p>
        </p:txBody>
      </p:sp>
      <p:sp>
        <p:nvSpPr>
          <p:cNvPr id="4" name="TextBox 3"/>
          <p:cNvSpPr txBox="1"/>
          <p:nvPr/>
        </p:nvSpPr>
        <p:spPr>
          <a:xfrm>
            <a:off x="5424007" y="6488668"/>
            <a:ext cx="3719993" cy="369332"/>
          </a:xfrm>
          <a:prstGeom prst="rect">
            <a:avLst/>
          </a:prstGeom>
          <a:noFill/>
        </p:spPr>
        <p:txBody>
          <a:bodyPr wrap="none" rtlCol="0">
            <a:spAutoFit/>
          </a:bodyPr>
          <a:lstStyle/>
          <a:p>
            <a:r>
              <a:rPr lang="en-US" dirty="0" smtClean="0"/>
              <a:t>Rod Cross, Am. J. Phys. 66, 772 (1998)</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F9C9D"/>
      </a:accent5>
      <a:accent6>
        <a:srgbClr val="9E5E9B"/>
      </a:accent6>
      <a:hlink>
        <a:srgbClr val="58C1BA"/>
      </a:hlink>
      <a:folHlink>
        <a:srgbClr val="9DD0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283</TotalTime>
  <Words>659</Words>
  <Application>Microsoft Office PowerPoint</Application>
  <PresentationFormat>On-screen Show (4:3)</PresentationFormat>
  <Paragraphs>77</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Century Gothic</vt:lpstr>
      <vt:lpstr>Symbol</vt:lpstr>
      <vt:lpstr>Wingdings 3</vt:lpstr>
      <vt:lpstr>Ion</vt:lpstr>
      <vt:lpstr>The Lab Report</vt:lpstr>
      <vt:lpstr>Lab Report Format</vt:lpstr>
      <vt:lpstr>Procedure</vt:lpstr>
      <vt:lpstr>Results - Diagrams</vt:lpstr>
      <vt:lpstr>Results - Data</vt:lpstr>
      <vt:lpstr>Results - Graphs</vt:lpstr>
      <vt:lpstr>The Abstract</vt:lpstr>
      <vt:lpstr>Five Essential Components</vt:lpstr>
      <vt:lpstr>The Sweet Spot of a Baseball Bat</vt:lpstr>
      <vt:lpstr>Do Cathedral Glasses Flow?</vt:lpstr>
      <vt:lpstr>Genetic Detection and Characterization of Lujo Virus, a New Hemorrhagic Fever–Associated Arenavirus from Southern Africa</vt:lpstr>
      <vt:lpstr>Sensory Ataxic Neuropathy in Golden Retriever Dogs Is Caused by a Deletion in the Mitochondrial tRNATyr Gene</vt:lpstr>
    </vt:vector>
  </TitlesOfParts>
  <Company>El Diamante High School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Sample Abstracts</dc:title>
  <dc:creator>Teacher</dc:creator>
  <cp:lastModifiedBy>Rachel Benzoni</cp:lastModifiedBy>
  <cp:revision>46</cp:revision>
  <dcterms:created xsi:type="dcterms:W3CDTF">2009-05-29T18:38:54Z</dcterms:created>
  <dcterms:modified xsi:type="dcterms:W3CDTF">2017-02-08T15:01:54Z</dcterms:modified>
  <cp:contentStatus>Final</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arkAsFinal">
    <vt:bool>true</vt:bool>
  </property>
</Properties>
</file>