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21"/>
  </p:notesMasterIdLst>
  <p:sldIdLst>
    <p:sldId id="257" r:id="rId3"/>
    <p:sldId id="267" r:id="rId4"/>
    <p:sldId id="268" r:id="rId5"/>
    <p:sldId id="270" r:id="rId6"/>
    <p:sldId id="269" r:id="rId7"/>
    <p:sldId id="271" r:id="rId8"/>
    <p:sldId id="265" r:id="rId9"/>
    <p:sldId id="264" r:id="rId10"/>
    <p:sldId id="282" r:id="rId11"/>
    <p:sldId id="283" r:id="rId12"/>
    <p:sldId id="274" r:id="rId13"/>
    <p:sldId id="275" r:id="rId14"/>
    <p:sldId id="260" r:id="rId15"/>
    <p:sldId id="262" r:id="rId16"/>
    <p:sldId id="276" r:id="rId17"/>
    <p:sldId id="277" r:id="rId18"/>
    <p:sldId id="284" r:id="rId19"/>
    <p:sldId id="278" r:id="rId20"/>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Comic Sans MS" pitchFamily="66" charset="0"/>
        <a:ea typeface="+mn-ea"/>
        <a:cs typeface="+mn-cs"/>
      </a:defRPr>
    </a:lvl1pPr>
    <a:lvl2pPr marL="457200" algn="l" rtl="0" fontAlgn="base">
      <a:spcBef>
        <a:spcPct val="0"/>
      </a:spcBef>
      <a:spcAft>
        <a:spcPct val="0"/>
      </a:spcAft>
      <a:defRPr sz="2800" kern="1200">
        <a:solidFill>
          <a:schemeClr val="tx1"/>
        </a:solidFill>
        <a:latin typeface="Comic Sans MS" pitchFamily="66" charset="0"/>
        <a:ea typeface="+mn-ea"/>
        <a:cs typeface="+mn-cs"/>
      </a:defRPr>
    </a:lvl2pPr>
    <a:lvl3pPr marL="914400" algn="l" rtl="0" fontAlgn="base">
      <a:spcBef>
        <a:spcPct val="0"/>
      </a:spcBef>
      <a:spcAft>
        <a:spcPct val="0"/>
      </a:spcAft>
      <a:defRPr sz="2800" kern="1200">
        <a:solidFill>
          <a:schemeClr val="tx1"/>
        </a:solidFill>
        <a:latin typeface="Comic Sans MS" pitchFamily="66" charset="0"/>
        <a:ea typeface="+mn-ea"/>
        <a:cs typeface="+mn-cs"/>
      </a:defRPr>
    </a:lvl3pPr>
    <a:lvl4pPr marL="1371600" algn="l" rtl="0" fontAlgn="base">
      <a:spcBef>
        <a:spcPct val="0"/>
      </a:spcBef>
      <a:spcAft>
        <a:spcPct val="0"/>
      </a:spcAft>
      <a:defRPr sz="2800" kern="1200">
        <a:solidFill>
          <a:schemeClr val="tx1"/>
        </a:solidFill>
        <a:latin typeface="Comic Sans MS" pitchFamily="66" charset="0"/>
        <a:ea typeface="+mn-ea"/>
        <a:cs typeface="+mn-cs"/>
      </a:defRPr>
    </a:lvl4pPr>
    <a:lvl5pPr marL="1828800" algn="l" rtl="0" fontAlgn="base">
      <a:spcBef>
        <a:spcPct val="0"/>
      </a:spcBef>
      <a:spcAft>
        <a:spcPct val="0"/>
      </a:spcAft>
      <a:defRPr sz="2800" kern="1200">
        <a:solidFill>
          <a:schemeClr val="tx1"/>
        </a:solidFill>
        <a:latin typeface="Comic Sans MS" pitchFamily="66" charset="0"/>
        <a:ea typeface="+mn-ea"/>
        <a:cs typeface="+mn-cs"/>
      </a:defRPr>
    </a:lvl5pPr>
    <a:lvl6pPr marL="2286000" algn="l" defTabSz="914400" rtl="0" eaLnBrk="1" latinLnBrk="0" hangingPunct="1">
      <a:defRPr sz="2800" kern="1200">
        <a:solidFill>
          <a:schemeClr val="tx1"/>
        </a:solidFill>
        <a:latin typeface="Comic Sans MS" pitchFamily="66" charset="0"/>
        <a:ea typeface="+mn-ea"/>
        <a:cs typeface="+mn-cs"/>
      </a:defRPr>
    </a:lvl6pPr>
    <a:lvl7pPr marL="2743200" algn="l" defTabSz="914400" rtl="0" eaLnBrk="1" latinLnBrk="0" hangingPunct="1">
      <a:defRPr sz="2800" kern="1200">
        <a:solidFill>
          <a:schemeClr val="tx1"/>
        </a:solidFill>
        <a:latin typeface="Comic Sans MS" pitchFamily="66" charset="0"/>
        <a:ea typeface="+mn-ea"/>
        <a:cs typeface="+mn-cs"/>
      </a:defRPr>
    </a:lvl7pPr>
    <a:lvl8pPr marL="3200400" algn="l" defTabSz="914400" rtl="0" eaLnBrk="1" latinLnBrk="0" hangingPunct="1">
      <a:defRPr sz="2800" kern="1200">
        <a:solidFill>
          <a:schemeClr val="tx1"/>
        </a:solidFill>
        <a:latin typeface="Comic Sans MS" pitchFamily="66" charset="0"/>
        <a:ea typeface="+mn-ea"/>
        <a:cs typeface="+mn-cs"/>
      </a:defRPr>
    </a:lvl8pPr>
    <a:lvl9pPr marL="3657600" algn="l" defTabSz="914400" rtl="0" eaLnBrk="1" latinLnBrk="0" hangingPunct="1">
      <a:defRPr sz="28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FF99"/>
    <a:srgbClr val="FF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8" autoAdjust="0"/>
    <p:restoredTop sz="75000" autoAdjust="0"/>
  </p:normalViewPr>
  <p:slideViewPr>
    <p:cSldViewPr>
      <p:cViewPr varScale="1">
        <p:scale>
          <a:sx n="71" d="100"/>
          <a:sy n="71" d="100"/>
        </p:scale>
        <p:origin x="768" y="48"/>
      </p:cViewPr>
      <p:guideLst>
        <p:guide orient="horz" pos="2160"/>
        <p:guide pos="2880"/>
      </p:guideLst>
    </p:cSldViewPr>
  </p:slideViewPr>
  <p:notesTextViewPr>
    <p:cViewPr>
      <p:scale>
        <a:sx n="3" d="2"/>
        <a:sy n="3" d="2"/>
      </p:scale>
      <p:origin x="0" y="-1284"/>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B666A57-3177-4692-ABDA-C65EA0C13004}" type="slidenum">
              <a:rPr lang="en-US"/>
              <a:pPr/>
              <a:t>‹#›</a:t>
            </a:fld>
            <a:endParaRPr lang="en-US"/>
          </a:p>
        </p:txBody>
      </p:sp>
    </p:spTree>
    <p:extLst>
      <p:ext uri="{BB962C8B-B14F-4D97-AF65-F5344CB8AC3E}">
        <p14:creationId xmlns:p14="http://schemas.microsoft.com/office/powerpoint/2010/main" val="2775796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Energy is need for everything, including</a:t>
            </a:r>
            <a:r>
              <a:rPr lang="en-US" baseline="0" dirty="0" smtClean="0"/>
              <a:t> the making and breaking of bonds.  Heat is the primary source of energy and in chapter 6 we focus on the heat transfer that is an essential part of chemical reactions</a:t>
            </a:r>
          </a:p>
          <a:p>
            <a:endParaRPr lang="en-US" baseline="0" dirty="0" smtClean="0"/>
          </a:p>
          <a:p>
            <a:r>
              <a:rPr lang="en-US" baseline="0" dirty="0" smtClean="0"/>
              <a:t>There are two major types of energy: potential and kinetic. </a:t>
            </a:r>
          </a:p>
          <a:p>
            <a:pPr marL="171450" indent="-171450">
              <a:buFontTx/>
              <a:buChar char="-"/>
            </a:pPr>
            <a:r>
              <a:rPr lang="en-US" baseline="0" dirty="0" smtClean="0"/>
              <a:t>Potential energy is the energy that is due to position or composition.  For example, water behind a dam has PE because of gravity.  The PE is has can be converted to work as the water falls and turns turbines that produce electricity.  Attractive and repulsive forces, such as those within molecules, also have PE.  The energy that is released with gasoline (a hydrocarbon) is burned is due to differences in the amounts of attractive forces between nuclei &amp; electrons in the reactants and products. </a:t>
            </a:r>
          </a:p>
          <a:p>
            <a:pPr marL="171450" indent="-171450">
              <a:buFontTx/>
              <a:buChar char="-"/>
            </a:pPr>
            <a:r>
              <a:rPr lang="en-US" baseline="0" dirty="0" smtClean="0"/>
              <a:t>Kinetic energy is the energy of motion and it depends on the mass and velocity of the object. Look at the equation…which variable, mass or velocity, does the KE depend on more?</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2</a:t>
            </a:fld>
            <a:endParaRPr lang="en-US"/>
          </a:p>
        </p:txBody>
      </p:sp>
    </p:spTree>
    <p:extLst>
      <p:ext uri="{BB962C8B-B14F-4D97-AF65-F5344CB8AC3E}">
        <p14:creationId xmlns:p14="http://schemas.microsoft.com/office/powerpoint/2010/main" val="3286609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Substances respond differently</a:t>
            </a:r>
            <a:r>
              <a:rPr lang="en-US" baseline="0" dirty="0" smtClean="0"/>
              <a:t> to being heated – one substance may require a great deal of heat energy to raise its temperature by 1 degree Celsius, while another will undergo the same temperature change with very little heat added.  Heat Capacity is a measure of this and can be defined as the heat absorbed divided by the change in temperature.</a:t>
            </a:r>
          </a:p>
          <a:p>
            <a:endParaRPr lang="en-US" baseline="0" dirty="0" smtClean="0"/>
          </a:p>
        </p:txBody>
      </p:sp>
      <p:sp>
        <p:nvSpPr>
          <p:cNvPr id="4" name="Slide Number Placeholder 3"/>
          <p:cNvSpPr>
            <a:spLocks noGrp="1"/>
          </p:cNvSpPr>
          <p:nvPr>
            <p:ph type="sldNum" sz="quarter" idx="10"/>
          </p:nvPr>
        </p:nvSpPr>
        <p:spPr/>
        <p:txBody>
          <a:bodyPr/>
          <a:lstStyle/>
          <a:p>
            <a:fld id="{9B666A57-3177-4692-ABDA-C65EA0C13004}" type="slidenum">
              <a:rPr lang="en-US" smtClean="0"/>
              <a:pPr/>
              <a:t>11</a:t>
            </a:fld>
            <a:endParaRPr lang="en-US"/>
          </a:p>
        </p:txBody>
      </p:sp>
    </p:spTree>
    <p:extLst>
      <p:ext uri="{BB962C8B-B14F-4D97-AF65-F5344CB8AC3E}">
        <p14:creationId xmlns:p14="http://schemas.microsoft.com/office/powerpoint/2010/main" val="151160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When a substance is heated, the amount of energy required will depend on the type and amount of substance and how much the temperature changes.  Heat capacity that is given in grams of a substance is called the specific heat capacity and its units are J/(</a:t>
            </a:r>
            <a:r>
              <a:rPr lang="en-US" baseline="0" dirty="0" smtClean="0">
                <a:sym typeface="Symbol" panose="05050102010706020507" pitchFamily="18" charset="2"/>
              </a:rPr>
              <a:t></a:t>
            </a:r>
            <a:r>
              <a:rPr lang="en-US" baseline="0" dirty="0" smtClean="0"/>
              <a:t>C </a:t>
            </a:r>
            <a:r>
              <a:rPr lang="en-US" baseline="0" dirty="0" smtClean="0">
                <a:sym typeface="Symbol" panose="05050102010706020507" pitchFamily="18" charset="2"/>
              </a:rPr>
              <a:t> g)</a:t>
            </a:r>
            <a:endParaRPr lang="en-US" baseline="0" dirty="0" smtClean="0"/>
          </a:p>
          <a:p>
            <a:endParaRPr lang="en-US" dirty="0" smtClean="0"/>
          </a:p>
          <a:p>
            <a:r>
              <a:rPr lang="en-US" dirty="0" smtClean="0"/>
              <a:t>You can find the specific heats of common substances in your book.</a:t>
            </a:r>
            <a:r>
              <a:rPr lang="en-US" baseline="0" dirty="0" smtClean="0"/>
              <a:t>  Note that the specific heats of metals are far smaller than that of water.  This illustrates an interesting property of water, specifically its ability to absorb a relatively large amount of heat before changing temperature.  It takes a long time of steady heat flowing into water to raise the temperature significantly.  However, that also means that it takes a long time for the temperature of water to decrease, which, when combined with the tendency of gases like carbon dioxide and methane to trap heat in the atmosphere, leads to an increase in global temperature.</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14</a:t>
            </a:fld>
            <a:endParaRPr lang="en-US"/>
          </a:p>
        </p:txBody>
      </p:sp>
    </p:spTree>
    <p:extLst>
      <p:ext uri="{BB962C8B-B14F-4D97-AF65-F5344CB8AC3E}">
        <p14:creationId xmlns:p14="http://schemas.microsoft.com/office/powerpoint/2010/main" val="3920799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here on, I want you</a:t>
            </a:r>
            <a:r>
              <a:rPr lang="en-US" baseline="0" dirty="0" smtClean="0"/>
              <a:t> to complete this lab.  Complete the analysis questions on another sheet of paper and hand in. </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15</a:t>
            </a:fld>
            <a:endParaRPr lang="en-US"/>
          </a:p>
        </p:txBody>
      </p:sp>
    </p:spTree>
    <p:extLst>
      <p:ext uri="{BB962C8B-B14F-4D97-AF65-F5344CB8AC3E}">
        <p14:creationId xmlns:p14="http://schemas.microsoft.com/office/powerpoint/2010/main" val="1988331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18</a:t>
            </a:fld>
            <a:endParaRPr lang="en-US"/>
          </a:p>
        </p:txBody>
      </p:sp>
    </p:spTree>
    <p:extLst>
      <p:ext uri="{BB962C8B-B14F-4D97-AF65-F5344CB8AC3E}">
        <p14:creationId xmlns:p14="http://schemas.microsoft.com/office/powerpoint/2010/main" val="3813354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like matter,</a:t>
            </a:r>
            <a:r>
              <a:rPr lang="en-US" baseline="0" dirty="0" smtClean="0"/>
              <a:t> energy cannot be created nor destroyed, but e</a:t>
            </a:r>
            <a:r>
              <a:rPr lang="en-US" dirty="0" smtClean="0"/>
              <a:t>nergy can be converted from one form to another.</a:t>
            </a:r>
            <a:r>
              <a:rPr lang="en-US" baseline="0" dirty="0" smtClean="0"/>
              <a:t> An easy way to think of this is a pendulum…right before the pendulum is dropped, all of its energy is stored as GPE.  As the pendulum falls, all the GPE is converted to KE and then converted back to GPE until it stops at the apex of its swing.  </a:t>
            </a:r>
          </a:p>
          <a:p>
            <a:endParaRPr lang="en-US" baseline="0" dirty="0" smtClean="0"/>
          </a:p>
          <a:p>
            <a:r>
              <a:rPr lang="en-US" baseline="0" dirty="0" smtClean="0"/>
              <a:t>Energy can also be transferred…look at the Newton’s cradle above. Energy is being transferred through the balls to move the ball on the other end. </a:t>
            </a:r>
          </a:p>
          <a:p>
            <a:endParaRPr lang="en-US" baseline="0" dirty="0" smtClean="0"/>
          </a:p>
          <a:p>
            <a:r>
              <a:rPr lang="en-US" baseline="0" dirty="0" smtClean="0"/>
              <a:t>What this comes down to is the total energy of the universe is constant, which is the first law of thermodynamics.  </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3</a:t>
            </a:fld>
            <a:endParaRPr lang="en-US"/>
          </a:p>
        </p:txBody>
      </p:sp>
    </p:spTree>
    <p:extLst>
      <p:ext uri="{BB962C8B-B14F-4D97-AF65-F5344CB8AC3E}">
        <p14:creationId xmlns:p14="http://schemas.microsoft.com/office/powerpoint/2010/main" val="131267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state function does not depend on the path that</a:t>
            </a:r>
            <a:r>
              <a:rPr lang="en-US" baseline="0" dirty="0" smtClean="0"/>
              <a:t> a system takes to get to its present position.  A state function does not depend on how it got there or where it’s going, but only on where it is at that EXACT moment.  The amount of energy in a system does not depend on the path it took to get to that amount of energy.</a:t>
            </a:r>
          </a:p>
          <a:p>
            <a:endParaRPr lang="en-US" baseline="0" dirty="0" smtClean="0"/>
          </a:p>
          <a:p>
            <a:r>
              <a:rPr lang="en-US" baseline="0" dirty="0" smtClean="0"/>
              <a:t>This is a very important characteristic of state functions: a change in the property (such as energy) in going from one state to another (such as energy of 1 to energy of 2) is independent of the pathway taken between the two states.  For example, the energy could have dropped to 0.5 and then shot up to 3 and then fell back to 1.5 and finally rose to 2.  The beginning and end results are the same as if the energy just went straight from 1 to 2.  </a:t>
            </a:r>
          </a:p>
          <a:p>
            <a:endParaRPr lang="en-US" baseline="0" dirty="0" smtClean="0"/>
          </a:p>
          <a:p>
            <a:r>
              <a:rPr lang="en-US" baseline="0" dirty="0" smtClean="0"/>
              <a:t>Another analogy is the elevation change from New Orleans to Denver. New Orleans is at sea level, Denver is 5280 feet above sea level.  The elevation change will always be the same, but the distance travelled will depend on the path you take.  Elevation is a state function, distance is not. </a:t>
            </a:r>
          </a:p>
          <a:p>
            <a:endParaRPr lang="en-US" baseline="0" dirty="0" smtClean="0"/>
          </a:p>
          <a:p>
            <a:r>
              <a:rPr lang="en-US" dirty="0" smtClean="0"/>
              <a:t>Before we go further, there</a:t>
            </a:r>
            <a:r>
              <a:rPr lang="en-US" baseline="0" dirty="0" smtClean="0"/>
              <a:t> are a couple definitions to take note of. Temperature, which is NOT the same as heat, describes the KE of particles.  Heat is the transfer of energy of energy between two objects at different temperatures.  Work is force acting over a distance.  Thinking about the previous example, can you think why work is not a state function? Hint: think about the amount of a gas you would go through on a shorter drive versus a longer drive!!</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4</a:t>
            </a:fld>
            <a:endParaRPr lang="en-US"/>
          </a:p>
        </p:txBody>
      </p:sp>
    </p:spTree>
    <p:extLst>
      <p:ext uri="{BB962C8B-B14F-4D97-AF65-F5344CB8AC3E}">
        <p14:creationId xmlns:p14="http://schemas.microsoft.com/office/powerpoint/2010/main" val="4121358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you continue this slide, be sure you understand what the words </a:t>
            </a:r>
            <a:r>
              <a:rPr lang="en-US" b="1" baseline="0" dirty="0" smtClean="0"/>
              <a:t>system</a:t>
            </a:r>
            <a:r>
              <a:rPr lang="en-US" b="0" baseline="0" dirty="0" smtClean="0"/>
              <a:t> and </a:t>
            </a:r>
            <a:r>
              <a:rPr lang="en-US" b="1" baseline="0" dirty="0" smtClean="0"/>
              <a:t>surroundings</a:t>
            </a:r>
            <a:r>
              <a:rPr lang="en-US" b="0" baseline="0" dirty="0" smtClean="0"/>
              <a:t> mean. </a:t>
            </a:r>
          </a:p>
          <a:p>
            <a:endParaRPr lang="en-US" b="0" baseline="0" dirty="0" smtClean="0"/>
          </a:p>
          <a:p>
            <a:r>
              <a:rPr lang="en-US" b="0" baseline="0" dirty="0" smtClean="0"/>
              <a:t>The internal energy of a system is the sum of the KE and PE of all the particles of the system. The energy can be changed by a flow of heat into or out of the system into the surroundings, work being done on the system or by the system, or a combination of both.  </a:t>
            </a:r>
          </a:p>
          <a:p>
            <a:endParaRPr lang="en-US" b="0" baseline="0" dirty="0" smtClean="0"/>
          </a:p>
          <a:p>
            <a:r>
              <a:rPr lang="en-US" b="0" baseline="0" dirty="0" smtClean="0"/>
              <a:t>Thermodynamic quantities always consist of 2 parts:</a:t>
            </a:r>
          </a:p>
          <a:p>
            <a:pPr marL="171450" indent="-171450">
              <a:buFontTx/>
              <a:buChar char="-"/>
            </a:pPr>
            <a:r>
              <a:rPr lang="en-US" b="0" baseline="0" dirty="0" smtClean="0"/>
              <a:t>A number, which gives the </a:t>
            </a:r>
            <a:r>
              <a:rPr lang="en-US" b="1" baseline="0" dirty="0" smtClean="0"/>
              <a:t>magnitude</a:t>
            </a:r>
            <a:r>
              <a:rPr lang="en-US" b="0" baseline="0" dirty="0" smtClean="0"/>
              <a:t> of the change</a:t>
            </a:r>
          </a:p>
          <a:p>
            <a:pPr marL="171450" indent="-171450">
              <a:buFontTx/>
              <a:buChar char="-"/>
            </a:pPr>
            <a:r>
              <a:rPr lang="en-US" b="0" baseline="0" dirty="0" smtClean="0"/>
              <a:t>A sign, which indicates the direction of heat flow or work being done</a:t>
            </a:r>
          </a:p>
          <a:p>
            <a:pPr marL="0" indent="0">
              <a:buFontTx/>
              <a:buNone/>
            </a:pPr>
            <a:endParaRPr lang="en-US" b="0" baseline="0" dirty="0" smtClean="0"/>
          </a:p>
          <a:p>
            <a:pPr marL="0" indent="0">
              <a:buFontTx/>
              <a:buNone/>
            </a:pPr>
            <a:r>
              <a:rPr lang="en-US" b="0" baseline="0" dirty="0" smtClean="0"/>
              <a:t>THE SIGN ALWAYS REFLECTS THE SYSTEM’S POV!!!!  For example, if energy (in the form of heat) is entering the system from the surroundings, q is positive since the positive sign indicates that the systems energy is increasing.  If the sign on q is negative, that means energy is flowing out of the system and thus its energy is decreasing.  The same convention also applies to work.  If work is being done BY the system, the sign is negative. If work is being done ON the system, the sign is positive.  In chemistry, we ALWAYS take the system’s POV.</a:t>
            </a:r>
          </a:p>
        </p:txBody>
      </p:sp>
      <p:sp>
        <p:nvSpPr>
          <p:cNvPr id="4" name="Slide Number Placeholder 3"/>
          <p:cNvSpPr>
            <a:spLocks noGrp="1"/>
          </p:cNvSpPr>
          <p:nvPr>
            <p:ph type="sldNum" sz="quarter" idx="10"/>
          </p:nvPr>
        </p:nvSpPr>
        <p:spPr/>
        <p:txBody>
          <a:bodyPr/>
          <a:lstStyle/>
          <a:p>
            <a:fld id="{9B666A57-3177-4692-ABDA-C65EA0C13004}" type="slidenum">
              <a:rPr lang="en-US" smtClean="0"/>
              <a:pPr/>
              <a:t>5</a:t>
            </a:fld>
            <a:endParaRPr lang="en-US"/>
          </a:p>
        </p:txBody>
      </p:sp>
    </p:spTree>
    <p:extLst>
      <p:ext uri="{BB962C8B-B14F-4D97-AF65-F5344CB8AC3E}">
        <p14:creationId xmlns:p14="http://schemas.microsoft.com/office/powerpoint/2010/main" val="21231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common type of work in chemical</a:t>
            </a:r>
            <a:r>
              <a:rPr lang="en-US" baseline="0" dirty="0" smtClean="0"/>
              <a:t> processes is work done by a gas (through expansion) or work done on a gas (through compression).</a:t>
            </a:r>
          </a:p>
          <a:p>
            <a:endParaRPr lang="en-US" baseline="0" dirty="0" smtClean="0"/>
          </a:p>
          <a:p>
            <a:r>
              <a:rPr lang="en-US" baseline="0" dirty="0" smtClean="0"/>
              <a:t>We can express this work using gas variables, P and V.  Work and volume will have opposite signs because when the gas expands (aka the change in volume is positive) then work will be done BY the system ON the surroundings. </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6</a:t>
            </a:fld>
            <a:endParaRPr lang="en-US"/>
          </a:p>
        </p:txBody>
      </p:sp>
    </p:spTree>
    <p:extLst>
      <p:ext uri="{BB962C8B-B14F-4D97-AF65-F5344CB8AC3E}">
        <p14:creationId xmlns:p14="http://schemas.microsoft.com/office/powerpoint/2010/main" val="674464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When a reaction PRODUCES heat (aka heat is a</a:t>
            </a:r>
            <a:r>
              <a:rPr lang="en-US" baseline="0" dirty="0" smtClean="0"/>
              <a:t> PRODUCT), it is considered exothermic. </a:t>
            </a:r>
          </a:p>
          <a:p>
            <a:endParaRPr lang="en-US" baseline="0" dirty="0" smtClean="0"/>
          </a:p>
          <a:p>
            <a:r>
              <a:rPr lang="en-US" baseline="0" dirty="0" smtClean="0"/>
              <a:t>The amount of energy that is produced by the reaction can be determined by the difference in potential energy of the reactants and of the products.  Since we know that energy is conserved and it will flow FROM the system TO the surroundings, we can conclude that the energy GAINED by the surroundings = the energy LOST by the system. </a:t>
            </a:r>
          </a:p>
          <a:p>
            <a:endParaRPr lang="en-US" baseline="0" dirty="0" smtClean="0"/>
          </a:p>
          <a:p>
            <a:r>
              <a:rPr lang="en-US" baseline="0" dirty="0" smtClean="0"/>
              <a:t>The graph you see is called an energy diagram. The negative delta H represents the change in energy during the course of the reaction.  That amount of energy is the difference in energy required to break the bonds in the reactants and the energy released when the bonds in the products are formed.  In an exothermic process, the bonds in the products are usually stronger than in those of the reactants, which means that more energy is released in the forming of bonds than it took to break the bonds of the reactants.  That energy is lost to the surroundings as heat.</a:t>
            </a:r>
            <a:endParaRPr lang="en-US" dirty="0" smtClean="0"/>
          </a:p>
          <a:p>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7</a:t>
            </a:fld>
            <a:endParaRPr lang="en-US"/>
          </a:p>
        </p:txBody>
      </p:sp>
    </p:spTree>
    <p:extLst>
      <p:ext uri="{BB962C8B-B14F-4D97-AF65-F5344CB8AC3E}">
        <p14:creationId xmlns:p14="http://schemas.microsoft.com/office/powerpoint/2010/main" val="3939077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reaction REQUIRES heat (aka heat is a</a:t>
            </a:r>
            <a:r>
              <a:rPr lang="en-US" baseline="0" dirty="0" smtClean="0"/>
              <a:t> REACTANT), it is considered endothermic. </a:t>
            </a:r>
          </a:p>
          <a:p>
            <a:endParaRPr lang="en-US" baseline="0" dirty="0" smtClean="0"/>
          </a:p>
          <a:p>
            <a:r>
              <a:rPr lang="en-US" baseline="0" dirty="0" smtClean="0"/>
              <a:t>For an endothermic reaction, the situation on the previous slide is reversed. The products have weaker bonds and release less energy when they are formed.  The products will have higher potential energy because more energy was needed to break the bonds than was released in the formation of the products. </a:t>
            </a:r>
          </a:p>
        </p:txBody>
      </p:sp>
      <p:sp>
        <p:nvSpPr>
          <p:cNvPr id="4" name="Slide Number Placeholder 3"/>
          <p:cNvSpPr>
            <a:spLocks noGrp="1"/>
          </p:cNvSpPr>
          <p:nvPr>
            <p:ph type="sldNum" sz="quarter" idx="10"/>
          </p:nvPr>
        </p:nvSpPr>
        <p:spPr/>
        <p:txBody>
          <a:bodyPr/>
          <a:lstStyle/>
          <a:p>
            <a:fld id="{9B666A57-3177-4692-ABDA-C65EA0C13004}" type="slidenum">
              <a:rPr lang="en-US" smtClean="0"/>
              <a:pPr/>
              <a:t>8</a:t>
            </a:fld>
            <a:endParaRPr lang="en-US"/>
          </a:p>
        </p:txBody>
      </p:sp>
    </p:spTree>
    <p:extLst>
      <p:ext uri="{BB962C8B-B14F-4D97-AF65-F5344CB8AC3E}">
        <p14:creationId xmlns:p14="http://schemas.microsoft.com/office/powerpoint/2010/main" val="3659492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0" hangingPunct="0">
              <a:spcBef>
                <a:spcPct val="0"/>
              </a:spcBef>
            </a:pPr>
            <a:fld id="{495DE51A-C3CA-4F81-BD4D-EE28A6BE9FC7}" type="slidenum">
              <a:rPr lang="en-US" altLang="en-US">
                <a:latin typeface="Times" panose="02020603050405020304" pitchFamily="18" charset="0"/>
              </a:rPr>
              <a:pPr eaLnBrk="0" hangingPunct="0">
                <a:spcBef>
                  <a:spcPct val="0"/>
                </a:spcBef>
              </a:pPr>
              <a:t>9</a:t>
            </a:fld>
            <a:endParaRPr lang="en-US" altLang="en-US">
              <a:latin typeface="Times" panose="02020603050405020304" pitchFamily="18"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Times" panose="02020603050405020304" pitchFamily="18" charset="0"/>
                <a:ea typeface="ＭＳ Ｐゴシック" panose="020B0600070205080204" pitchFamily="34" charset="-128"/>
              </a:rPr>
              <a:t>Since E, P, and V are all state functions, Enthalpy is</a:t>
            </a:r>
            <a:r>
              <a:rPr lang="en-US" altLang="en-US" baseline="0" dirty="0" smtClean="0">
                <a:latin typeface="Times" panose="02020603050405020304" pitchFamily="18" charset="0"/>
                <a:ea typeface="ＭＳ Ｐゴシック" panose="020B0600070205080204" pitchFamily="34" charset="-128"/>
              </a:rPr>
              <a:t> also a state function. </a:t>
            </a:r>
          </a:p>
        </p:txBody>
      </p:sp>
    </p:spTree>
    <p:extLst>
      <p:ext uri="{BB962C8B-B14F-4D97-AF65-F5344CB8AC3E}">
        <p14:creationId xmlns:p14="http://schemas.microsoft.com/office/powerpoint/2010/main" val="4187390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 constant pressure, the change in enthalpy</a:t>
            </a:r>
            <a:r>
              <a:rPr lang="en-US" baseline="0" dirty="0" smtClean="0"/>
              <a:t> of the system is equal to the energy flow as heat.  As such, you will hear and see the terms “heat of reaction” and “change in enthalpy” used interchangeably. </a:t>
            </a:r>
            <a:endParaRPr lang="en-US" dirty="0"/>
          </a:p>
        </p:txBody>
      </p:sp>
      <p:sp>
        <p:nvSpPr>
          <p:cNvPr id="4" name="Slide Number Placeholder 3"/>
          <p:cNvSpPr>
            <a:spLocks noGrp="1"/>
          </p:cNvSpPr>
          <p:nvPr>
            <p:ph type="sldNum" sz="quarter" idx="10"/>
          </p:nvPr>
        </p:nvSpPr>
        <p:spPr/>
        <p:txBody>
          <a:bodyPr/>
          <a:lstStyle/>
          <a:p>
            <a:fld id="{9B666A57-3177-4692-ABDA-C65EA0C13004}" type="slidenum">
              <a:rPr lang="en-US" smtClean="0"/>
              <a:pPr/>
              <a:t>10</a:t>
            </a:fld>
            <a:endParaRPr lang="en-US"/>
          </a:p>
        </p:txBody>
      </p:sp>
    </p:spTree>
    <p:extLst>
      <p:ext uri="{BB962C8B-B14F-4D97-AF65-F5344CB8AC3E}">
        <p14:creationId xmlns:p14="http://schemas.microsoft.com/office/powerpoint/2010/main" val="283480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3" r:id="rId1"/>
  </p:sldLayoutIdLst>
  <p:txStyles>
    <p:titleStyle>
      <a:lvl1pPr algn="ctr" rtl="0" fontAlgn="base">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2pPr>
      <a:lvl3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3pPr>
      <a:lvl4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4pPr>
      <a:lvl5pPr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36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6.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hyperlink" Target="http://www.chem.iastate.edu/group/Greenbowe/sections/projectfolder/flashfiles/thermochem/heat_metal.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C:\Users\ebenzor145\OneDrive%20-%20Omaha%20Public%20Schools\AP%20Chem\Unit%202\MetalHeatCapacityTable.do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pic>
        <p:nvPicPr>
          <p:cNvPr id="3" name="Picture 7" descr="nz027"/>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098" name="Rectangle 2"/>
          <p:cNvSpPr>
            <a:spLocks noGrp="1" noChangeArrowheads="1"/>
          </p:cNvSpPr>
          <p:nvPr>
            <p:ph type="title"/>
          </p:nvPr>
        </p:nvSpPr>
        <p:spPr>
          <a:xfrm>
            <a:off x="762000" y="2819400"/>
            <a:ext cx="7772400" cy="1143000"/>
          </a:xfrm>
        </p:spPr>
        <p:txBody>
          <a:bodyPr/>
          <a:lstStyle/>
          <a:p>
            <a:r>
              <a:rPr lang="en-US" sz="4800" u="sng" dirty="0" smtClean="0">
                <a:solidFill>
                  <a:srgbClr val="FF0000"/>
                </a:solidFill>
                <a:latin typeface="Century Gothic" panose="020B0502020202020204" pitchFamily="34" charset="0"/>
              </a:rPr>
              <a:t>THERMODYNAMICS</a:t>
            </a:r>
            <a:endParaRPr lang="en-US" sz="4800" u="sng" dirty="0">
              <a:solidFill>
                <a:srgbClr val="FF0000"/>
              </a:solidFill>
              <a:latin typeface="Century Gothic" panose="020B0502020202020204" pitchFamily="34" charset="0"/>
            </a:endParaRPr>
          </a:p>
        </p:txBody>
      </p:sp>
      <p:sp>
        <p:nvSpPr>
          <p:cNvPr id="4" name="Text Box 8"/>
          <p:cNvSpPr txBox="1">
            <a:spLocks noChangeArrowheads="1"/>
          </p:cNvSpPr>
          <p:nvPr/>
        </p:nvSpPr>
        <p:spPr bwMode="auto">
          <a:xfrm>
            <a:off x="6629400" y="6550223"/>
            <a:ext cx="2514600" cy="307777"/>
          </a:xfrm>
          <a:prstGeom prst="rect">
            <a:avLst/>
          </a:prstGeom>
          <a:noFill/>
          <a:ln w="9525">
            <a:noFill/>
            <a:miter lim="800000"/>
            <a:headEnd/>
            <a:tailEnd/>
          </a:ln>
          <a:effectLst/>
        </p:spPr>
        <p:txBody>
          <a:bodyPr wrap="square">
            <a:spAutoFit/>
          </a:bodyPr>
          <a:lstStyle/>
          <a:p>
            <a:r>
              <a:rPr lang="en-US" sz="1400" dirty="0" smtClean="0">
                <a:solidFill>
                  <a:srgbClr val="000000"/>
                </a:solidFill>
              </a:rPr>
              <a:t>Courtesy of lab-initio.com</a:t>
            </a:r>
            <a:endParaRPr lang="en-US" sz="1400"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alpha val="0"/>
          </a:schemeClr>
        </a:solidFill>
        <a:effectLst/>
      </p:bgPr>
    </p:bg>
    <p:spTree>
      <p:nvGrpSpPr>
        <p:cNvPr id="1" name=""/>
        <p:cNvGrpSpPr/>
        <p:nvPr/>
      </p:nvGrpSpPr>
      <p:grpSpPr>
        <a:xfrm>
          <a:off x="0" y="0"/>
          <a:ext cx="0" cy="0"/>
          <a:chOff x="0" y="0"/>
          <a:chExt cx="0" cy="0"/>
        </a:xfrm>
      </p:grpSpPr>
      <p:sp>
        <p:nvSpPr>
          <p:cNvPr id="58370" name="Title 1"/>
          <p:cNvSpPr>
            <a:spLocks noGrp="1"/>
          </p:cNvSpPr>
          <p:nvPr>
            <p:ph type="title"/>
          </p:nvPr>
        </p:nvSpPr>
        <p:spPr>
          <a:xfrm>
            <a:off x="731090" y="125506"/>
            <a:ext cx="8018448" cy="1143000"/>
          </a:xfrm>
        </p:spPr>
        <p:txBody>
          <a:bodyPr/>
          <a:lstStyle/>
          <a:p>
            <a:r>
              <a:rPr lang="en-IN" altLang="en-US" sz="40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Enthalpy and</a:t>
            </a:r>
            <a:r>
              <a:rPr lang="en-IN" altLang="en-US" sz="400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PV </a:t>
            </a:r>
            <a:r>
              <a:rPr lang="en-IN" altLang="en-US" sz="40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Work </a:t>
            </a:r>
            <a:endParaRPr lang="en-GB" altLang="en-US" sz="40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p:txBody>
      </p:sp>
      <p:sp>
        <p:nvSpPr>
          <p:cNvPr id="58371" name="Content Placeholder 2"/>
          <p:cNvSpPr>
            <a:spLocks noGrp="1"/>
          </p:cNvSpPr>
          <p:nvPr>
            <p:ph idx="1"/>
          </p:nvPr>
        </p:nvSpPr>
        <p:spPr>
          <a:xfrm>
            <a:off x="744070" y="1268506"/>
            <a:ext cx="8018929" cy="5024088"/>
          </a:xfrm>
        </p:spPr>
        <p:txBody>
          <a:bodyPr/>
          <a:lstStyle/>
          <a:p>
            <a:r>
              <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At constant pressure, </a:t>
            </a:r>
            <a:r>
              <a:rPr lang="el-GR"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Δ</a:t>
            </a:r>
            <a:r>
              <a:rPr lang="en-US" altLang="en-US" sz="24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US"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 </a:t>
            </a:r>
            <a:r>
              <a:rPr lang="en-US" altLang="en-US" sz="2400" b="0" i="1"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q</a:t>
            </a:r>
            <a:r>
              <a:rPr lang="en-US" altLang="en-US" sz="2400" b="0" i="1"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P</a:t>
            </a:r>
            <a:r>
              <a:rPr lang="en-US" altLang="en-US" sz="2400" b="0" i="1" baseline="-250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a:t>
            </a:r>
            <a:r>
              <a:rPr lang="en-US" altLang="en-US" sz="24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where </a:t>
            </a:r>
            <a:r>
              <a:rPr lang="en-US" altLang="en-US" sz="2400" b="0" i="1"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q</a:t>
            </a:r>
            <a:r>
              <a:rPr lang="en-US" altLang="en-US" sz="2400" b="0" i="1"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P</a:t>
            </a:r>
            <a:r>
              <a:rPr lang="en-US" altLang="en-US" sz="24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r>
              <a:rPr lang="en-US" altLang="en-US" sz="2400" b="0" i="1"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a:t>
            </a:r>
            <a:r>
              <a:rPr lang="en-US" altLang="en-US" sz="24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r>
              <a:rPr lang="en-US" altLang="en-US" sz="24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US"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eat at constant pressure</a:t>
            </a:r>
            <a:endParaRPr lang="en-IN" altLang="en-US" sz="2400" b="0" baseline="-250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r>
              <a:rPr lang="en-US" altLang="en-US" sz="24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For a chemical reaction, the enthalpy change is given by the </a:t>
            </a:r>
            <a:r>
              <a:rPr lang="en-US"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following equation:</a:t>
            </a:r>
            <a:endParaRPr lang="en-IN" altLang="en-US" sz="24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lvl="1"/>
            <a:endPar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lvl="1"/>
            <a:endPar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marL="457200" lvl="1" indent="0">
              <a:buNone/>
            </a:pPr>
            <a:r>
              <a:rPr lang="en-IN" altLang="en-US" sz="2400" b="0" i="1"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IN" altLang="en-US" sz="2400" b="0"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products</a:t>
            </a:r>
            <a:r>
              <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&gt; </a:t>
            </a:r>
            <a:r>
              <a:rPr lang="en-IN" altLang="en-US" sz="2400" b="0" i="1"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IN" altLang="en-US" sz="2400" b="0"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reactants</a:t>
            </a:r>
            <a:r>
              <a:rPr lang="en-IN" altLang="en-US" sz="24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r>
              <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sym typeface="Wingdings" panose="05000000000000000000" pitchFamily="2" charset="2"/>
              </a:rPr>
              <a:t> + </a:t>
            </a:r>
            <a:r>
              <a:rPr lang="el-GR"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Δ</a:t>
            </a:r>
            <a:r>
              <a:rPr lang="en-IN" altLang="en-US" sz="24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endPar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lvl="1"/>
            <a:r>
              <a:rPr lang="en-IN"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Heat is absorbed by the system, reaction is endothermic </a:t>
            </a:r>
          </a:p>
          <a:p>
            <a:endParaRPr lang="en-GB" altLang="en-US" sz="24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p:txBody>
      </p:sp>
      <p:graphicFrame>
        <p:nvGraphicFramePr>
          <p:cNvPr id="58372" name="Object 3"/>
          <p:cNvGraphicFramePr>
            <a:graphicFrameLocks noChangeAspect="1"/>
          </p:cNvGraphicFramePr>
          <p:nvPr>
            <p:extLst>
              <p:ext uri="{D42A27DB-BD31-4B8C-83A1-F6EECF244321}">
                <p14:modId xmlns:p14="http://schemas.microsoft.com/office/powerpoint/2010/main" val="1161988008"/>
              </p:ext>
            </p:extLst>
          </p:nvPr>
        </p:nvGraphicFramePr>
        <p:xfrm>
          <a:off x="2576549" y="2950736"/>
          <a:ext cx="4107442" cy="685800"/>
        </p:xfrm>
        <a:graphic>
          <a:graphicData uri="http://schemas.openxmlformats.org/presentationml/2006/ole">
            <mc:AlternateContent xmlns:mc="http://schemas.openxmlformats.org/markup-compatibility/2006">
              <mc:Choice xmlns:v="urn:schemas-microsoft-com:vml" Requires="v">
                <p:oleObj spid="_x0000_s57355" name="Equation" r:id="rId4" imgW="1447560" imgH="241200" progId="Equation.DSMT4">
                  <p:embed/>
                </p:oleObj>
              </mc:Choice>
              <mc:Fallback>
                <p:oleObj name="Equation" r:id="rId4" imgW="144756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6549" y="2950736"/>
                        <a:ext cx="4107442" cy="685800"/>
                      </a:xfrm>
                      <a:prstGeom prst="rect">
                        <a:avLst/>
                      </a:prstGeom>
                      <a:noFill/>
                      <a:ln>
                        <a:noFill/>
                      </a:ln>
                      <a:extLst/>
                    </p:spPr>
                  </p:pic>
                </p:oleObj>
              </mc:Fallback>
            </mc:AlternateContent>
          </a:graphicData>
        </a:graphic>
      </p:graphicFrame>
      <p:sp>
        <p:nvSpPr>
          <p:cNvPr id="5" name="Content Placeholder 2"/>
          <p:cNvSpPr txBox="1">
            <a:spLocks/>
          </p:cNvSpPr>
          <p:nvPr/>
        </p:nvSpPr>
        <p:spPr bwMode="auto">
          <a:xfrm>
            <a:off x="744070" y="5257800"/>
            <a:ext cx="7772400" cy="160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a:lstStyle>
          <a:p>
            <a:pPr marL="457200" lvl="1" indent="0">
              <a:buNone/>
            </a:pPr>
            <a:r>
              <a:rPr lang="en-IN" altLang="en-US" sz="2400" b="0" i="1" kern="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IN" altLang="en-US" sz="2400" b="0" kern="0"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products</a:t>
            </a:r>
            <a:r>
              <a:rPr lang="en-IN"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&lt; </a:t>
            </a:r>
            <a:r>
              <a:rPr lang="en-IN" altLang="en-US" sz="2400" b="0" i="1" kern="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IN" altLang="en-US" sz="2400" b="0" kern="0" baseline="-25000" dirty="0" err="1"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reactants</a:t>
            </a:r>
            <a:r>
              <a:rPr lang="en-IN"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r>
              <a:rPr lang="en-IN"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sym typeface="Wingdings" panose="05000000000000000000" pitchFamily="2" charset="2"/>
              </a:rPr>
              <a:t> - </a:t>
            </a:r>
            <a:r>
              <a:rPr lang="el-GR"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Δ</a:t>
            </a:r>
            <a:r>
              <a:rPr lang="en-IN" altLang="en-US" sz="2400" b="0" i="1"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endParaRPr lang="en-IN"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lvl="1"/>
            <a:r>
              <a:rPr lang="en-IN" altLang="en-US" sz="2400" b="0" kern="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Heat is released by the system, reaction is exothermic  </a:t>
            </a:r>
          </a:p>
        </p:txBody>
      </p:sp>
    </p:spTree>
    <p:extLst>
      <p:ext uri="{BB962C8B-B14F-4D97-AF65-F5344CB8AC3E}">
        <p14:creationId xmlns:p14="http://schemas.microsoft.com/office/powerpoint/2010/main" val="1412093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3429000" cy="762000"/>
          </a:xfrm>
        </p:spPr>
        <p:txBody>
          <a:bodyPr/>
          <a:lstStyle/>
          <a:p>
            <a:r>
              <a:rPr lang="en-US" u="sng" dirty="0" err="1">
                <a:solidFill>
                  <a:srgbClr val="000000"/>
                </a:solidFill>
                <a:latin typeface="Century Gothic" panose="020B0502020202020204" pitchFamily="34" charset="0"/>
              </a:rPr>
              <a:t>Calorimetry</a:t>
            </a:r>
            <a:endParaRPr lang="en-US" u="sng" dirty="0">
              <a:solidFill>
                <a:srgbClr val="000000"/>
              </a:solidFill>
              <a:latin typeface="Century Gothic" panose="020B0502020202020204" pitchFamily="34" charset="0"/>
            </a:endParaRPr>
          </a:p>
        </p:txBody>
      </p:sp>
      <p:sp>
        <p:nvSpPr>
          <p:cNvPr id="39940" name="Text Box 4"/>
          <p:cNvSpPr txBox="1">
            <a:spLocks noChangeArrowheads="1"/>
          </p:cNvSpPr>
          <p:nvPr/>
        </p:nvSpPr>
        <p:spPr bwMode="auto">
          <a:xfrm>
            <a:off x="609600" y="762000"/>
            <a:ext cx="7848600" cy="1569660"/>
          </a:xfrm>
          <a:prstGeom prst="rect">
            <a:avLst/>
          </a:prstGeom>
          <a:noFill/>
          <a:ln w="9525">
            <a:noFill/>
            <a:miter lim="800000"/>
            <a:headEnd/>
            <a:tailEnd/>
          </a:ln>
          <a:effectLst/>
        </p:spPr>
        <p:txBody>
          <a:bodyPr>
            <a:spAutoFit/>
          </a:bodyPr>
          <a:lstStyle/>
          <a:p>
            <a:r>
              <a:rPr lang="en-US" sz="2400" b="1" dirty="0">
                <a:solidFill>
                  <a:srgbClr val="000000"/>
                </a:solidFill>
                <a:latin typeface="Century Gothic" panose="020B0502020202020204" pitchFamily="34" charset="0"/>
              </a:rPr>
              <a:t>The amount of heat absorbed or released during a physical or chemical change can be measured, usually by the change in temperature of a known quantity of water in a </a:t>
            </a:r>
            <a:r>
              <a:rPr lang="en-US" sz="2400" b="1" dirty="0">
                <a:solidFill>
                  <a:srgbClr val="C00000"/>
                </a:solidFill>
                <a:effectLst>
                  <a:outerShdw blurRad="38100" dist="38100" dir="2700000" algn="tl">
                    <a:srgbClr val="000000">
                      <a:alpha val="43137"/>
                    </a:srgbClr>
                  </a:outerShdw>
                </a:effectLst>
                <a:latin typeface="Century Gothic" panose="020B0502020202020204" pitchFamily="34" charset="0"/>
              </a:rPr>
              <a:t>calorimeter</a:t>
            </a:r>
            <a:r>
              <a:rPr lang="en-US" sz="2400" b="1" dirty="0">
                <a:solidFill>
                  <a:srgbClr val="000000"/>
                </a:solidFill>
                <a:latin typeface="Century Gothic" panose="020B0502020202020204" pitchFamily="34" charset="0"/>
              </a:rPr>
              <a:t>.</a:t>
            </a:r>
          </a:p>
        </p:txBody>
      </p:sp>
      <p:pic>
        <p:nvPicPr>
          <p:cNvPr id="7" name="Picture 5" descr="bombcalorimeter"/>
          <p:cNvPicPr>
            <a:picLocks noGrp="1" noChangeAspect="1" noChangeArrowheads="1"/>
          </p:cNvPicPr>
          <p:nvPr>
            <p:ph idx="1"/>
          </p:nvPr>
        </p:nvPicPr>
        <p:blipFill>
          <a:blip r:embed="rId3" cstate="print"/>
          <a:srcRect/>
          <a:stretch>
            <a:fillRect/>
          </a:stretch>
        </p:blipFill>
        <p:spPr>
          <a:xfrm>
            <a:off x="228600" y="2590800"/>
            <a:ext cx="5080000" cy="3810000"/>
          </a:xfrm>
          <a:prstGeom prst="rect">
            <a:avLst/>
          </a:prstGeom>
          <a:ln>
            <a:noFill/>
          </a:ln>
          <a:effectLst>
            <a:outerShdw blurRad="292100" dist="139700" dir="2700000" algn="tl" rotWithShape="0">
              <a:srgbClr val="333333">
                <a:alpha val="65000"/>
              </a:srgbClr>
            </a:outerShdw>
          </a:effectLst>
        </p:spPr>
      </p:pic>
      <p:pic>
        <p:nvPicPr>
          <p:cNvPr id="8" name="Picture 4" descr="coffeecupcalorimeter"/>
          <p:cNvPicPr>
            <a:picLocks noChangeAspect="1" noChangeArrowheads="1"/>
          </p:cNvPicPr>
          <p:nvPr/>
        </p:nvPicPr>
        <p:blipFill>
          <a:blip r:embed="rId4" cstate="print"/>
          <a:srcRect/>
          <a:stretch>
            <a:fillRect/>
          </a:stretch>
        </p:blipFill>
        <p:spPr bwMode="auto">
          <a:xfrm>
            <a:off x="5638800" y="2362200"/>
            <a:ext cx="3262665" cy="4038600"/>
          </a:xfrm>
          <a:prstGeom prst="rect">
            <a:avLst/>
          </a:prstGeom>
          <a:noFill/>
          <a:ln w="9525">
            <a:noFill/>
            <a:miter lim="800000"/>
            <a:headEnd/>
            <a:tailEnd/>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0"/>
            <a:ext cx="7772400" cy="1143000"/>
          </a:xfrm>
        </p:spPr>
        <p:txBody>
          <a:bodyPr/>
          <a:lstStyle/>
          <a:p>
            <a:r>
              <a:rPr lang="en-US" u="sng" dirty="0">
                <a:solidFill>
                  <a:srgbClr val="292929"/>
                </a:solidFill>
                <a:latin typeface="Century Gothic" panose="020B0502020202020204" pitchFamily="34" charset="0"/>
              </a:rPr>
              <a:t>Units for Measuring Heat</a:t>
            </a:r>
          </a:p>
        </p:txBody>
      </p:sp>
      <p:sp>
        <p:nvSpPr>
          <p:cNvPr id="81925" name="Rectangle 5"/>
          <p:cNvSpPr>
            <a:spLocks noChangeArrowheads="1"/>
          </p:cNvSpPr>
          <p:nvPr/>
        </p:nvSpPr>
        <p:spPr bwMode="auto">
          <a:xfrm>
            <a:off x="0" y="2988618"/>
            <a:ext cx="184731" cy="461665"/>
          </a:xfrm>
          <a:prstGeom prst="rect">
            <a:avLst/>
          </a:prstGeom>
          <a:noFill/>
          <a:ln w="9525">
            <a:noFill/>
            <a:miter lim="800000"/>
            <a:headEnd/>
            <a:tailEnd/>
          </a:ln>
          <a:effectLst/>
        </p:spPr>
        <p:txBody>
          <a:bodyPr wrap="none" anchor="ctr">
            <a:spAutoFit/>
          </a:bodyPr>
          <a:lstStyle/>
          <a:p>
            <a:endParaRPr lang="en-US" sz="2400" b="1">
              <a:solidFill>
                <a:srgbClr val="FFFFFF"/>
              </a:solidFill>
              <a:latin typeface="Century Gothic" panose="020B0502020202020204" pitchFamily="34" charset="0"/>
            </a:endParaRPr>
          </a:p>
        </p:txBody>
      </p:sp>
      <p:sp>
        <p:nvSpPr>
          <p:cNvPr id="81926" name="Text Box 6"/>
          <p:cNvSpPr txBox="1">
            <a:spLocks noChangeArrowheads="1"/>
          </p:cNvSpPr>
          <p:nvPr/>
        </p:nvSpPr>
        <p:spPr bwMode="auto">
          <a:xfrm>
            <a:off x="304800" y="914400"/>
            <a:ext cx="8534400" cy="946150"/>
          </a:xfrm>
          <a:prstGeom prst="rect">
            <a:avLst/>
          </a:prstGeom>
          <a:noFill/>
          <a:ln w="9525">
            <a:noFill/>
            <a:miter lim="800000"/>
            <a:headEnd/>
            <a:tailEnd/>
          </a:ln>
          <a:effectLst/>
        </p:spPr>
        <p:txBody>
          <a:bodyPr wrap="square">
            <a:spAutoFit/>
          </a:bodyPr>
          <a:lstStyle/>
          <a:p>
            <a:r>
              <a:rPr lang="en-US" b="1" dirty="0">
                <a:solidFill>
                  <a:srgbClr val="292929"/>
                </a:solidFill>
                <a:latin typeface="Century Gothic" panose="020B0502020202020204" pitchFamily="34" charset="0"/>
              </a:rPr>
              <a:t>The </a:t>
            </a:r>
            <a:r>
              <a:rPr lang="en-US" b="1" dirty="0">
                <a:solidFill>
                  <a:srgbClr val="C00000"/>
                </a:solidFill>
                <a:effectLst>
                  <a:outerShdw blurRad="38100" dist="38100" dir="2700000" algn="tl">
                    <a:srgbClr val="000000">
                      <a:alpha val="43137"/>
                    </a:srgbClr>
                  </a:outerShdw>
                </a:effectLst>
                <a:latin typeface="Century Gothic" panose="020B0502020202020204" pitchFamily="34" charset="0"/>
              </a:rPr>
              <a:t>Joule</a:t>
            </a:r>
            <a:r>
              <a:rPr lang="en-US" b="1" dirty="0">
                <a:solidFill>
                  <a:srgbClr val="292929"/>
                </a:solidFill>
                <a:latin typeface="Century Gothic" panose="020B0502020202020204" pitchFamily="34" charset="0"/>
              </a:rPr>
              <a:t> is the SI system unit for measuring heat:</a:t>
            </a:r>
          </a:p>
        </p:txBody>
      </p:sp>
      <p:sp>
        <p:nvSpPr>
          <p:cNvPr id="81927" name="Text Box 7"/>
          <p:cNvSpPr txBox="1">
            <a:spLocks noChangeArrowheads="1"/>
          </p:cNvSpPr>
          <p:nvPr/>
        </p:nvSpPr>
        <p:spPr bwMode="auto">
          <a:xfrm>
            <a:off x="381000" y="2514600"/>
            <a:ext cx="8458200" cy="1373188"/>
          </a:xfrm>
          <a:prstGeom prst="rect">
            <a:avLst/>
          </a:prstGeom>
          <a:noFill/>
          <a:ln w="9525">
            <a:noFill/>
            <a:miter lim="800000"/>
            <a:headEnd/>
            <a:tailEnd/>
          </a:ln>
          <a:effectLst/>
        </p:spPr>
        <p:txBody>
          <a:bodyPr wrap="square">
            <a:spAutoFit/>
          </a:bodyPr>
          <a:lstStyle/>
          <a:p>
            <a:r>
              <a:rPr lang="en-US" b="1" dirty="0">
                <a:solidFill>
                  <a:srgbClr val="292929"/>
                </a:solidFill>
                <a:latin typeface="Century Gothic" panose="020B0502020202020204" pitchFamily="34" charset="0"/>
              </a:rPr>
              <a:t>The </a:t>
            </a:r>
            <a:r>
              <a:rPr lang="en-US" b="1" dirty="0">
                <a:solidFill>
                  <a:srgbClr val="C00000"/>
                </a:solidFill>
                <a:effectLst>
                  <a:outerShdw blurRad="38100" dist="38100" dir="2700000" algn="tl">
                    <a:srgbClr val="000000">
                      <a:alpha val="43137"/>
                    </a:srgbClr>
                  </a:outerShdw>
                </a:effectLst>
                <a:latin typeface="Century Gothic" panose="020B0502020202020204" pitchFamily="34" charset="0"/>
              </a:rPr>
              <a:t>calorie</a:t>
            </a:r>
            <a:r>
              <a:rPr lang="en-US" b="1" dirty="0">
                <a:solidFill>
                  <a:srgbClr val="292929"/>
                </a:solidFill>
                <a:latin typeface="Century Gothic" panose="020B0502020202020204" pitchFamily="34" charset="0"/>
              </a:rPr>
              <a:t> is the heat required to raise the temperature of 1 gram of water by 1 Celsius degree</a:t>
            </a:r>
          </a:p>
        </p:txBody>
      </p:sp>
      <p:graphicFrame>
        <p:nvGraphicFramePr>
          <p:cNvPr id="8" name="Object 7"/>
          <p:cNvGraphicFramePr>
            <a:graphicFrameLocks noChangeAspect="1"/>
          </p:cNvGraphicFramePr>
          <p:nvPr>
            <p:extLst>
              <p:ext uri="{D42A27DB-BD31-4B8C-83A1-F6EECF244321}">
                <p14:modId xmlns:p14="http://schemas.microsoft.com/office/powerpoint/2010/main" val="3616400705"/>
              </p:ext>
            </p:extLst>
          </p:nvPr>
        </p:nvGraphicFramePr>
        <p:xfrm>
          <a:off x="1676400" y="1295400"/>
          <a:ext cx="6206837" cy="1219200"/>
        </p:xfrm>
        <a:graphic>
          <a:graphicData uri="http://schemas.openxmlformats.org/presentationml/2006/ole">
            <mc:AlternateContent xmlns:mc="http://schemas.openxmlformats.org/markup-compatibility/2006">
              <mc:Choice xmlns:v="urn:schemas-microsoft-com:vml" Requires="v">
                <p:oleObj spid="_x0000_s53268" name="Equation" r:id="rId3" imgW="2133360" imgH="419040" progId="Equation.3">
                  <p:embed/>
                </p:oleObj>
              </mc:Choice>
              <mc:Fallback>
                <p:oleObj name="Equation" r:id="rId3" imgW="2133360" imgH="419040"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95400"/>
                        <a:ext cx="6206837"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16488807"/>
              </p:ext>
            </p:extLst>
          </p:nvPr>
        </p:nvGraphicFramePr>
        <p:xfrm>
          <a:off x="2514600" y="3886200"/>
          <a:ext cx="3886201" cy="586597"/>
        </p:xfrm>
        <a:graphic>
          <a:graphicData uri="http://schemas.openxmlformats.org/presentationml/2006/ole">
            <mc:AlternateContent xmlns:mc="http://schemas.openxmlformats.org/markup-compatibility/2006">
              <mc:Choice xmlns:v="urn:schemas-microsoft-com:vml" Requires="v">
                <p:oleObj spid="_x0000_s53269" name="Equation" r:id="rId5" imgW="1346040" imgH="203040" progId="Equation.3">
                  <p:embed/>
                </p:oleObj>
              </mc:Choice>
              <mc:Fallback>
                <p:oleObj name="Equation" r:id="rId5" imgW="1346040" imgH="20304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3886200"/>
                        <a:ext cx="3886201" cy="5865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Box 7"/>
          <p:cNvSpPr txBox="1">
            <a:spLocks noChangeArrowheads="1"/>
          </p:cNvSpPr>
          <p:nvPr/>
        </p:nvSpPr>
        <p:spPr bwMode="auto">
          <a:xfrm>
            <a:off x="381000" y="4800600"/>
            <a:ext cx="8458200" cy="946150"/>
          </a:xfrm>
          <a:prstGeom prst="rect">
            <a:avLst/>
          </a:prstGeom>
          <a:noFill/>
          <a:ln w="9525">
            <a:noFill/>
            <a:miter lim="800000"/>
            <a:headEnd/>
            <a:tailEnd/>
          </a:ln>
          <a:effectLst/>
        </p:spPr>
        <p:txBody>
          <a:bodyPr wrap="square">
            <a:spAutoFit/>
          </a:bodyPr>
          <a:lstStyle/>
          <a:p>
            <a:r>
              <a:rPr lang="en-US" b="1" dirty="0">
                <a:solidFill>
                  <a:srgbClr val="C00000"/>
                </a:solidFill>
                <a:latin typeface="Century Gothic" panose="020B0502020202020204" pitchFamily="34" charset="0"/>
              </a:rPr>
              <a:t>1 BTU </a:t>
            </a:r>
            <a:r>
              <a:rPr lang="en-US" b="1" dirty="0">
                <a:solidFill>
                  <a:srgbClr val="000000"/>
                </a:solidFill>
                <a:latin typeface="Century Gothic" panose="020B0502020202020204" pitchFamily="34" charset="0"/>
              </a:rPr>
              <a:t>is the heat required to raise the temperature of </a:t>
            </a:r>
            <a:r>
              <a:rPr lang="en-US" b="1" dirty="0">
                <a:solidFill>
                  <a:srgbClr val="C00000"/>
                </a:solidFill>
                <a:latin typeface="Century Gothic" panose="020B0502020202020204" pitchFamily="34" charset="0"/>
              </a:rPr>
              <a:t>1 pound of water by 1 </a:t>
            </a:r>
            <a:r>
              <a:rPr lang="en-US" b="1" dirty="0">
                <a:solidFill>
                  <a:srgbClr val="C00000"/>
                </a:solidFill>
                <a:latin typeface="Century Gothic" panose="020B0502020202020204" pitchFamily="34" charset="0"/>
                <a:sym typeface="Symbol" pitchFamily="18" charset="2"/>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7"/>
                                        </p:tgtEl>
                                        <p:attrNameLst>
                                          <p:attrName>style.visibility</p:attrName>
                                        </p:attrNameLst>
                                      </p:cBhvr>
                                      <p:to>
                                        <p:strVal val="visible"/>
                                      </p:to>
                                    </p:set>
                                    <p:animEffect transition="in" filter="blinds(horizontal)">
                                      <p:cBhvr>
                                        <p:cTn id="12" dur="500"/>
                                        <p:tgtEl>
                                          <p:spTgt spid="819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lide(fromTop)">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7"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0" y="0"/>
            <a:ext cx="4343400" cy="609600"/>
          </a:xfrm>
        </p:spPr>
        <p:txBody>
          <a:bodyPr/>
          <a:lstStyle/>
          <a:p>
            <a:r>
              <a:rPr lang="en-US" dirty="0">
                <a:solidFill>
                  <a:srgbClr val="000000"/>
                </a:solidFill>
                <a:effectLst>
                  <a:outerShdw blurRad="38100" dist="38100" dir="2700000" algn="tl">
                    <a:srgbClr val="808080"/>
                  </a:outerShdw>
                </a:effectLst>
                <a:latin typeface="Century Gothic" panose="020B0502020202020204" pitchFamily="34" charset="0"/>
              </a:rPr>
              <a:t>Specific Heat</a:t>
            </a:r>
          </a:p>
        </p:txBody>
      </p:sp>
      <p:sp>
        <p:nvSpPr>
          <p:cNvPr id="7172" name="Text Box 4"/>
          <p:cNvSpPr txBox="1">
            <a:spLocks noChangeArrowheads="1"/>
          </p:cNvSpPr>
          <p:nvPr/>
        </p:nvSpPr>
        <p:spPr bwMode="auto">
          <a:xfrm>
            <a:off x="304800" y="609600"/>
            <a:ext cx="8686800" cy="830997"/>
          </a:xfrm>
          <a:prstGeom prst="rect">
            <a:avLst/>
          </a:prstGeom>
          <a:noFill/>
          <a:ln w="9525">
            <a:noFill/>
            <a:miter lim="800000"/>
            <a:headEnd/>
            <a:tailEnd/>
          </a:ln>
          <a:effectLst/>
        </p:spPr>
        <p:txBody>
          <a:bodyPr>
            <a:spAutoFit/>
          </a:bodyPr>
          <a:lstStyle/>
          <a:p>
            <a:pPr>
              <a:spcBef>
                <a:spcPct val="50000"/>
              </a:spcBef>
            </a:pPr>
            <a:r>
              <a:rPr lang="en-US" sz="2400" b="1" dirty="0">
                <a:solidFill>
                  <a:srgbClr val="000000"/>
                </a:solidFill>
                <a:latin typeface="Century Gothic" panose="020B0502020202020204" pitchFamily="34" charset="0"/>
              </a:rPr>
              <a:t>The amount of heat required to raise the temperature of one gram of substance by one degree Celsius.</a:t>
            </a:r>
          </a:p>
        </p:txBody>
      </p:sp>
      <p:graphicFrame>
        <p:nvGraphicFramePr>
          <p:cNvPr id="7316" name="Group 148"/>
          <p:cNvGraphicFramePr>
            <a:graphicFrameLocks noGrp="1"/>
          </p:cNvGraphicFramePr>
          <p:nvPr>
            <p:ph idx="1"/>
            <p:extLst>
              <p:ext uri="{D42A27DB-BD31-4B8C-83A1-F6EECF244321}">
                <p14:modId xmlns:p14="http://schemas.microsoft.com/office/powerpoint/2010/main" val="3080707157"/>
              </p:ext>
            </p:extLst>
          </p:nvPr>
        </p:nvGraphicFramePr>
        <p:xfrm>
          <a:off x="1143000" y="1524000"/>
          <a:ext cx="7086600" cy="4754880"/>
        </p:xfrm>
        <a:graphic>
          <a:graphicData uri="http://schemas.openxmlformats.org/drawingml/2006/table">
            <a:tbl>
              <a:tblPr>
                <a:effectLst>
                  <a:outerShdw blurRad="50800" dist="38100" dir="2700000" algn="tl" rotWithShape="0">
                    <a:prstClr val="black">
                      <a:alpha val="40000"/>
                    </a:prstClr>
                  </a:outerShdw>
                </a:effectLst>
              </a:tblPr>
              <a:tblGrid>
                <a:gridCol w="3886200"/>
                <a:gridCol w="32004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outerShdw blurRad="38100" dist="38100" dir="2700000" algn="tl">
                              <a:srgbClr val="FFFFFF"/>
                            </a:outerShdw>
                          </a:effectLst>
                          <a:latin typeface="Century Gothic" panose="020B0502020202020204" pitchFamily="34" charset="0"/>
                        </a:rPr>
                        <a:t>Substance</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outerShdw blurRad="38100" dist="38100" dir="2700000" algn="tl">
                              <a:srgbClr val="FFFFFF"/>
                            </a:outerShdw>
                          </a:effectLst>
                          <a:latin typeface="Century Gothic" panose="020B0502020202020204" pitchFamily="34" charset="0"/>
                        </a:rPr>
                        <a:t>Specific Heat (J/</a:t>
                      </a:r>
                      <a:r>
                        <a:rPr kumimoji="0" lang="en-US" sz="2000" b="1" i="0" u="none" strike="noStrike" cap="none" normalizeH="0" baseline="0" dirty="0" err="1" smtClean="0">
                          <a:ln>
                            <a:noFill/>
                          </a:ln>
                          <a:solidFill>
                            <a:srgbClr val="C00000"/>
                          </a:solidFill>
                          <a:effectLst>
                            <a:outerShdw blurRad="38100" dist="38100" dir="2700000" algn="tl">
                              <a:srgbClr val="FFFFFF"/>
                            </a:outerShdw>
                          </a:effectLst>
                          <a:latin typeface="Century Gothic" panose="020B0502020202020204" pitchFamily="34" charset="0"/>
                        </a:rPr>
                        <a:t>g·K</a:t>
                      </a:r>
                      <a:r>
                        <a:rPr kumimoji="0" lang="en-US" sz="2000" b="1" i="0" u="none" strike="noStrike" cap="none" normalizeH="0" baseline="0" dirty="0" smtClean="0">
                          <a:ln>
                            <a:noFill/>
                          </a:ln>
                          <a:solidFill>
                            <a:srgbClr val="C00000"/>
                          </a:solidFill>
                          <a:effectLst>
                            <a:outerShdw blurRad="38100" dist="38100" dir="2700000" algn="tl">
                              <a:srgbClr val="FFFFFF"/>
                            </a:outerShdw>
                          </a:effectLst>
                          <a:latin typeface="Century Gothic" panose="020B0502020202020204" pitchFamily="34" charset="0"/>
                        </a:rPr>
                        <a:t>)</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00"/>
                          </a:solidFill>
                          <a:effectLst/>
                          <a:latin typeface="Century Gothic" panose="020B0502020202020204" pitchFamily="34" charset="0"/>
                        </a:rPr>
                        <a:t>Water (liquid)</a:t>
                      </a:r>
                      <a:r>
                        <a:rPr kumimoji="0" lang="en-US" sz="18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4.18</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Ethanol (liquid)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2.44</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Water (solid)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2.06</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Water (vapor)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1.87</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Aluminum (solid)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0.897</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Carbon (graphite,solid)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0.709</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Iron (solid)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0.449</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Copper (solid)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0.385</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Mercury (liquid)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0.140</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outerShdw blurRad="38100" dist="38100" dir="2700000" algn="tl">
                              <a:srgbClr val="808080"/>
                            </a:outerShdw>
                          </a:effectLst>
                          <a:latin typeface="Century Gothic" panose="020B0502020202020204" pitchFamily="34" charset="0"/>
                        </a:rPr>
                        <a:t>Lead (solid)</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0.129</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Gold (solid) </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0000"/>
                          </a:solidFill>
                          <a:effectLst>
                            <a:outerShdw blurRad="38100" dist="38100" dir="2700000" algn="tl">
                              <a:srgbClr val="808080"/>
                            </a:outerShdw>
                          </a:effectLst>
                          <a:latin typeface="Century Gothic" panose="020B0502020202020204" pitchFamily="34" charset="0"/>
                        </a:rPr>
                        <a:t>0.129</a:t>
                      </a:r>
                    </a:p>
                  </a:txBody>
                  <a:tcPr horzOverflow="overflow">
                    <a:lnL w="28575" cap="flat" cmpd="sng" algn="ctr">
                      <a:solidFill>
                        <a:schemeClr val="bg1">
                          <a:lumMod val="50000"/>
                        </a:schemeClr>
                      </a:solidFill>
                      <a:prstDash val="solid"/>
                      <a:round/>
                      <a:headEnd type="none" w="med" len="med"/>
                      <a:tailEnd type="none" w="med" len="med"/>
                    </a:lnL>
                    <a:lnR w="28575" cap="flat" cmpd="sng" algn="ctr">
                      <a:solidFill>
                        <a:schemeClr val="bg1">
                          <a:lumMod val="50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8153400" cy="914400"/>
          </a:xfrm>
        </p:spPr>
        <p:txBody>
          <a:bodyPr/>
          <a:lstStyle/>
          <a:p>
            <a:r>
              <a:rPr lang="en-US" dirty="0">
                <a:solidFill>
                  <a:srgbClr val="000000"/>
                </a:solidFill>
                <a:latin typeface="Century Gothic" panose="020B0502020202020204" pitchFamily="34" charset="0"/>
              </a:rPr>
              <a:t>Calculations Involving Specific Heat</a:t>
            </a:r>
          </a:p>
        </p:txBody>
      </p:sp>
      <p:sp>
        <p:nvSpPr>
          <p:cNvPr id="9221" name="Text Box 5"/>
          <p:cNvSpPr txBox="1">
            <a:spLocks noChangeArrowheads="1"/>
          </p:cNvSpPr>
          <p:nvPr/>
        </p:nvSpPr>
        <p:spPr bwMode="auto">
          <a:xfrm>
            <a:off x="1143000" y="4267200"/>
            <a:ext cx="7772400" cy="646331"/>
          </a:xfrm>
          <a:prstGeom prst="rect">
            <a:avLst/>
          </a:prstGeom>
          <a:noFill/>
          <a:ln w="9525">
            <a:noFill/>
            <a:miter lim="800000"/>
            <a:headEnd/>
            <a:tailEnd/>
          </a:ln>
          <a:effectLst/>
        </p:spPr>
        <p:txBody>
          <a:bodyPr wrap="square">
            <a:spAutoFit/>
          </a:bodyPr>
          <a:lstStyle/>
          <a:p>
            <a:r>
              <a:rPr lang="en-US" sz="3600" b="1" dirty="0">
                <a:solidFill>
                  <a:srgbClr val="C00000"/>
                </a:solidFill>
                <a:latin typeface="Century Gothic" panose="020B0502020202020204" pitchFamily="34" charset="0"/>
              </a:rPr>
              <a:t>s</a:t>
            </a:r>
            <a:r>
              <a:rPr lang="en-US" sz="3200" b="1" dirty="0">
                <a:solidFill>
                  <a:srgbClr val="000000"/>
                </a:solidFill>
                <a:latin typeface="Century Gothic" panose="020B0502020202020204" pitchFamily="34" charset="0"/>
              </a:rPr>
              <a:t> = Specific Heat </a:t>
            </a:r>
            <a:r>
              <a:rPr lang="en-US" sz="3200" b="1" dirty="0" smtClean="0">
                <a:solidFill>
                  <a:srgbClr val="000000"/>
                </a:solidFill>
                <a:latin typeface="Century Gothic" panose="020B0502020202020204" pitchFamily="34" charset="0"/>
              </a:rPr>
              <a:t>Capacity (J/</a:t>
            </a:r>
            <a:r>
              <a:rPr lang="en-US" sz="3200" b="1" dirty="0" smtClean="0">
                <a:solidFill>
                  <a:srgbClr val="000000"/>
                </a:solidFill>
                <a:latin typeface="Century Gothic" panose="020B0502020202020204" pitchFamily="34" charset="0"/>
                <a:sym typeface="Symbol" panose="05050102010706020507" pitchFamily="18" charset="2"/>
              </a:rPr>
              <a:t></a:t>
            </a:r>
            <a:r>
              <a:rPr lang="en-US" sz="3200" b="1" dirty="0">
                <a:solidFill>
                  <a:srgbClr val="000000"/>
                </a:solidFill>
                <a:latin typeface="Century Gothic" panose="020B0502020202020204" pitchFamily="34" charset="0"/>
              </a:rPr>
              <a:t>C </a:t>
            </a:r>
            <a:r>
              <a:rPr lang="en-US" sz="3200" b="1" dirty="0">
                <a:solidFill>
                  <a:srgbClr val="000000"/>
                </a:solidFill>
                <a:latin typeface="Century Gothic" panose="020B0502020202020204" pitchFamily="34" charset="0"/>
                <a:sym typeface="Symbol" panose="05050102010706020507" pitchFamily="18" charset="2"/>
              </a:rPr>
              <a:t> </a:t>
            </a:r>
            <a:r>
              <a:rPr lang="en-US" sz="3200" b="1" dirty="0" smtClean="0">
                <a:solidFill>
                  <a:srgbClr val="000000"/>
                </a:solidFill>
                <a:latin typeface="Century Gothic" panose="020B0502020202020204" pitchFamily="34" charset="0"/>
                <a:sym typeface="Symbol" panose="05050102010706020507" pitchFamily="18" charset="2"/>
              </a:rPr>
              <a:t>g</a:t>
            </a:r>
            <a:r>
              <a:rPr lang="en-US" sz="3200" b="1" dirty="0">
                <a:solidFill>
                  <a:srgbClr val="000000"/>
                </a:solidFill>
                <a:latin typeface="Century Gothic" panose="020B0502020202020204" pitchFamily="34" charset="0"/>
                <a:sym typeface="Symbol" panose="05050102010706020507" pitchFamily="18" charset="2"/>
              </a:rPr>
              <a:t>)</a:t>
            </a:r>
            <a:endParaRPr lang="en-US" sz="3200" b="1" dirty="0">
              <a:solidFill>
                <a:srgbClr val="000000"/>
              </a:solidFill>
              <a:latin typeface="Century Gothic" panose="020B0502020202020204" pitchFamily="34" charset="0"/>
            </a:endParaRPr>
          </a:p>
        </p:txBody>
      </p:sp>
      <p:sp>
        <p:nvSpPr>
          <p:cNvPr id="9222" name="Text Box 6"/>
          <p:cNvSpPr txBox="1">
            <a:spLocks noChangeArrowheads="1"/>
          </p:cNvSpPr>
          <p:nvPr/>
        </p:nvSpPr>
        <p:spPr bwMode="auto">
          <a:xfrm>
            <a:off x="1066800" y="3682425"/>
            <a:ext cx="5334000" cy="584775"/>
          </a:xfrm>
          <a:prstGeom prst="rect">
            <a:avLst/>
          </a:prstGeom>
          <a:noFill/>
          <a:ln w="9525">
            <a:noFill/>
            <a:miter lim="800000"/>
            <a:headEnd/>
            <a:tailEnd/>
          </a:ln>
          <a:effectLst/>
        </p:spPr>
        <p:txBody>
          <a:bodyPr wrap="square">
            <a:spAutoFit/>
          </a:bodyPr>
          <a:lstStyle/>
          <a:p>
            <a:r>
              <a:rPr lang="en-US" sz="3200" b="1" dirty="0">
                <a:solidFill>
                  <a:srgbClr val="C00000"/>
                </a:solidFill>
                <a:latin typeface="Century Gothic" panose="020B0502020202020204" pitchFamily="34" charset="0"/>
              </a:rPr>
              <a:t>q</a:t>
            </a:r>
            <a:r>
              <a:rPr lang="en-US" sz="3200" b="1" dirty="0">
                <a:solidFill>
                  <a:srgbClr val="000000"/>
                </a:solidFill>
                <a:latin typeface="Century Gothic" panose="020B0502020202020204" pitchFamily="34" charset="0"/>
              </a:rPr>
              <a:t> = Heat lost or </a:t>
            </a:r>
            <a:r>
              <a:rPr lang="en-US" sz="3200" b="1" dirty="0" smtClean="0">
                <a:solidFill>
                  <a:srgbClr val="000000"/>
                </a:solidFill>
                <a:latin typeface="Century Gothic" panose="020B0502020202020204" pitchFamily="34" charset="0"/>
              </a:rPr>
              <a:t>gained (J)</a:t>
            </a:r>
            <a:endParaRPr lang="en-US" sz="3200" b="1" dirty="0">
              <a:solidFill>
                <a:srgbClr val="000000"/>
              </a:solidFill>
              <a:latin typeface="Century Gothic" panose="020B0502020202020204" pitchFamily="34" charset="0"/>
            </a:endParaRPr>
          </a:p>
        </p:txBody>
      </p:sp>
      <p:sp>
        <p:nvSpPr>
          <p:cNvPr id="9223" name="Text Box 7"/>
          <p:cNvSpPr txBox="1">
            <a:spLocks noChangeArrowheads="1"/>
          </p:cNvSpPr>
          <p:nvPr/>
        </p:nvSpPr>
        <p:spPr bwMode="auto">
          <a:xfrm>
            <a:off x="1066800" y="4874387"/>
            <a:ext cx="6248400" cy="584775"/>
          </a:xfrm>
          <a:prstGeom prst="rect">
            <a:avLst/>
          </a:prstGeom>
          <a:noFill/>
          <a:ln w="9525">
            <a:noFill/>
            <a:miter lim="800000"/>
            <a:headEnd/>
            <a:tailEnd/>
          </a:ln>
          <a:effectLst/>
        </p:spPr>
        <p:txBody>
          <a:bodyPr wrap="square">
            <a:spAutoFit/>
          </a:bodyPr>
          <a:lstStyle/>
          <a:p>
            <a:r>
              <a:rPr lang="en-US" sz="3200" b="1" dirty="0">
                <a:solidFill>
                  <a:srgbClr val="C00000"/>
                </a:solidFill>
                <a:latin typeface="Century Gothic" panose="020B0502020202020204" pitchFamily="34" charset="0"/>
                <a:sym typeface="Symbol" pitchFamily="18" charset="2"/>
              </a:rPr>
              <a:t>T</a:t>
            </a:r>
            <a:r>
              <a:rPr lang="en-US" sz="3200" b="1" dirty="0">
                <a:solidFill>
                  <a:srgbClr val="C00000"/>
                </a:solidFill>
                <a:latin typeface="Century Gothic" panose="020B0502020202020204" pitchFamily="34" charset="0"/>
              </a:rPr>
              <a:t> </a:t>
            </a:r>
            <a:r>
              <a:rPr lang="en-US" sz="3200" b="1" dirty="0">
                <a:solidFill>
                  <a:srgbClr val="000000"/>
                </a:solidFill>
                <a:latin typeface="Century Gothic" panose="020B0502020202020204" pitchFamily="34" charset="0"/>
              </a:rPr>
              <a:t>= Temperature </a:t>
            </a:r>
            <a:r>
              <a:rPr lang="en-US" sz="3200" b="1" dirty="0" smtClean="0">
                <a:solidFill>
                  <a:srgbClr val="000000"/>
                </a:solidFill>
                <a:latin typeface="Century Gothic" panose="020B0502020202020204" pitchFamily="34" charset="0"/>
              </a:rPr>
              <a:t>change (</a:t>
            </a:r>
            <a:r>
              <a:rPr lang="en-US" sz="3200" b="1" dirty="0">
                <a:solidFill>
                  <a:srgbClr val="000000"/>
                </a:solidFill>
                <a:latin typeface="Century Gothic" panose="020B0502020202020204" pitchFamily="34" charset="0"/>
                <a:sym typeface="Symbol" panose="05050102010706020507" pitchFamily="18" charset="2"/>
              </a:rPr>
              <a:t></a:t>
            </a:r>
            <a:r>
              <a:rPr lang="en-US" sz="3200" b="1" dirty="0" smtClean="0">
                <a:solidFill>
                  <a:srgbClr val="000000"/>
                </a:solidFill>
                <a:latin typeface="Century Gothic" panose="020B0502020202020204" pitchFamily="34" charset="0"/>
              </a:rPr>
              <a:t>C)</a:t>
            </a:r>
            <a:endParaRPr lang="en-US" sz="3200" b="1" dirty="0">
              <a:solidFill>
                <a:srgbClr val="000000"/>
              </a:solidFill>
              <a:latin typeface="Century Gothic" panose="020B0502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764279209"/>
              </p:ext>
            </p:extLst>
          </p:nvPr>
        </p:nvGraphicFramePr>
        <p:xfrm>
          <a:off x="2362200" y="1981200"/>
          <a:ext cx="4343400" cy="1158240"/>
        </p:xfrm>
        <a:graphic>
          <a:graphicData uri="http://schemas.openxmlformats.org/presentationml/2006/ole">
            <mc:AlternateContent xmlns:mc="http://schemas.openxmlformats.org/markup-compatibility/2006">
              <mc:Choice xmlns:v="urn:schemas-microsoft-com:vml" Requires="v">
                <p:oleObj spid="_x0000_s9239" name="Equation" r:id="rId4" imgW="761760" imgH="203040" progId="">
                  <p:embed/>
                </p:oleObj>
              </mc:Choice>
              <mc:Fallback>
                <p:oleObj name="Equation" r:id="rId4" imgW="761760" imgH="203040" progId="">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981200"/>
                        <a:ext cx="4343400" cy="1158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blinds(horizontal)">
                                      <p:cBhvr>
                                        <p:cTn id="7" dur="5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2"/>
                                        </p:tgtEl>
                                        <p:attrNameLst>
                                          <p:attrName>style.visibility</p:attrName>
                                        </p:attrNameLst>
                                      </p:cBhvr>
                                      <p:to>
                                        <p:strVal val="visible"/>
                                      </p:to>
                                    </p:set>
                                    <p:animEffect transition="in" filter="blinds(horizontal)">
                                      <p:cBhvr>
                                        <p:cTn id="12" dur="500"/>
                                        <p:tgtEl>
                                          <p:spTgt spid="922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3"/>
                                        </p:tgtEl>
                                        <p:attrNameLst>
                                          <p:attrName>style.visibility</p:attrName>
                                        </p:attrNameLst>
                                      </p:cBhvr>
                                      <p:to>
                                        <p:strVal val="visible"/>
                                      </p:to>
                                    </p:set>
                                    <p:animEffect transition="in" filter="blinds(horizontal)">
                                      <p:cBhvr>
                                        <p:cTn id="17"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p:bldP spid="922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accent2">
            <a:alpha val="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0"/>
            <a:ext cx="7772400" cy="1143000"/>
          </a:xfrm>
        </p:spPr>
        <p:txBody>
          <a:bodyPr/>
          <a:lstStyle/>
          <a:p>
            <a:r>
              <a:rPr lang="en-US" dirty="0" smtClean="0">
                <a:solidFill>
                  <a:srgbClr val="000000"/>
                </a:solidFill>
                <a:effectLst/>
                <a:latin typeface="Century Gothic" panose="020B0502020202020204" pitchFamily="34" charset="0"/>
              </a:rPr>
              <a:t>Virtual </a:t>
            </a:r>
            <a:r>
              <a:rPr lang="en-US" dirty="0">
                <a:solidFill>
                  <a:srgbClr val="000000"/>
                </a:solidFill>
                <a:effectLst/>
                <a:latin typeface="Century Gothic" panose="020B0502020202020204" pitchFamily="34" charset="0"/>
              </a:rPr>
              <a:t>Lab:  Heat Exchange Between Metal and Water</a:t>
            </a:r>
            <a:endParaRPr lang="en-US" dirty="0">
              <a:solidFill>
                <a:srgbClr val="000000"/>
              </a:solidFill>
              <a:latin typeface="Century Gothic" panose="020B0502020202020204" pitchFamily="34" charset="0"/>
            </a:endParaRPr>
          </a:p>
        </p:txBody>
      </p:sp>
      <p:sp>
        <p:nvSpPr>
          <p:cNvPr id="6" name="Content Placeholder 5"/>
          <p:cNvSpPr>
            <a:spLocks noGrp="1"/>
          </p:cNvSpPr>
          <p:nvPr>
            <p:ph idx="1"/>
          </p:nvPr>
        </p:nvSpPr>
        <p:spPr>
          <a:xfrm>
            <a:off x="228600" y="1295400"/>
            <a:ext cx="8610600" cy="4800600"/>
          </a:xfrm>
        </p:spPr>
        <p:txBody>
          <a:bodyPr/>
          <a:lstStyle/>
          <a:p>
            <a:pPr marL="0" indent="0">
              <a:buNone/>
            </a:pPr>
            <a:r>
              <a:rPr lang="en-US" sz="2400" dirty="0" smtClean="0">
                <a:solidFill>
                  <a:srgbClr val="000000"/>
                </a:solidFill>
                <a:effectLst/>
                <a:latin typeface="Century Gothic" panose="020B0502020202020204" pitchFamily="34" charset="0"/>
              </a:rPr>
              <a:t>Purpose</a:t>
            </a:r>
            <a:r>
              <a:rPr lang="en-US" sz="2400" dirty="0">
                <a:solidFill>
                  <a:srgbClr val="000000"/>
                </a:solidFill>
                <a:effectLst/>
                <a:latin typeface="Century Gothic" panose="020B0502020202020204" pitchFamily="34" charset="0"/>
              </a:rPr>
              <a:t>:  </a:t>
            </a:r>
            <a:r>
              <a:rPr lang="en-US" sz="2400" dirty="0" smtClean="0">
                <a:solidFill>
                  <a:srgbClr val="000000"/>
                </a:solidFill>
                <a:effectLst/>
                <a:latin typeface="Century Gothic" panose="020B0502020202020204" pitchFamily="34" charset="0"/>
              </a:rPr>
              <a:t>To </a:t>
            </a:r>
            <a:r>
              <a:rPr lang="en-US" sz="2400" dirty="0">
                <a:solidFill>
                  <a:srgbClr val="000000"/>
                </a:solidFill>
                <a:effectLst/>
                <a:latin typeface="Century Gothic" panose="020B0502020202020204" pitchFamily="34" charset="0"/>
              </a:rPr>
              <a:t>collect data on several calorimetry </a:t>
            </a:r>
            <a:r>
              <a:rPr lang="en-US" sz="2400" dirty="0" smtClean="0">
                <a:solidFill>
                  <a:srgbClr val="000000"/>
                </a:solidFill>
                <a:effectLst/>
                <a:latin typeface="Century Gothic" panose="020B0502020202020204" pitchFamily="34" charset="0"/>
              </a:rPr>
              <a:t>experiments and </a:t>
            </a:r>
            <a:r>
              <a:rPr lang="en-US" sz="2400" dirty="0">
                <a:solidFill>
                  <a:srgbClr val="000000"/>
                </a:solidFill>
                <a:effectLst/>
                <a:latin typeface="Century Gothic" panose="020B0502020202020204" pitchFamily="34" charset="0"/>
              </a:rPr>
              <a:t>to find the specific heat of two unknown metal samples based on collected data.</a:t>
            </a:r>
            <a:br>
              <a:rPr lang="en-US" sz="2400" dirty="0">
                <a:solidFill>
                  <a:srgbClr val="000000"/>
                </a:solidFill>
                <a:effectLst/>
                <a:latin typeface="Century Gothic" panose="020B0502020202020204" pitchFamily="34" charset="0"/>
              </a:rPr>
            </a:br>
            <a:r>
              <a:rPr lang="en-US" sz="2400" dirty="0">
                <a:solidFill>
                  <a:srgbClr val="000000"/>
                </a:solidFill>
                <a:effectLst/>
                <a:latin typeface="Century Gothic" panose="020B0502020202020204" pitchFamily="34" charset="0"/>
              </a:rPr>
              <a:t/>
            </a:r>
            <a:br>
              <a:rPr lang="en-US" sz="2400" dirty="0">
                <a:solidFill>
                  <a:srgbClr val="000000"/>
                </a:solidFill>
                <a:effectLst/>
                <a:latin typeface="Century Gothic" panose="020B0502020202020204" pitchFamily="34" charset="0"/>
              </a:rPr>
            </a:br>
            <a:r>
              <a:rPr lang="en-US" sz="2400" dirty="0">
                <a:solidFill>
                  <a:srgbClr val="000000"/>
                </a:solidFill>
                <a:effectLst/>
                <a:latin typeface="Century Gothic" panose="020B0502020202020204" pitchFamily="34" charset="0"/>
              </a:rPr>
              <a:t>Procedure:  Click on the following link to access the virtual lab.</a:t>
            </a:r>
          </a:p>
          <a:p>
            <a:pPr marL="0" indent="0">
              <a:buNone/>
            </a:pPr>
            <a:endParaRPr lang="en-US" sz="2400" dirty="0" smtClean="0">
              <a:solidFill>
                <a:srgbClr val="000000"/>
              </a:solidFill>
              <a:effectLst/>
              <a:latin typeface="Century Gothic" panose="020B0502020202020204" pitchFamily="34" charset="0"/>
              <a:hlinkClick r:id="rId3"/>
            </a:endParaRPr>
          </a:p>
          <a:p>
            <a:pPr marL="0" indent="0">
              <a:buNone/>
            </a:pPr>
            <a:r>
              <a:rPr lang="en-US" sz="2400" dirty="0" smtClean="0">
                <a:solidFill>
                  <a:srgbClr val="000000"/>
                </a:solidFill>
                <a:effectLst/>
                <a:latin typeface="Century Gothic" panose="020B0502020202020204" pitchFamily="34" charset="0"/>
                <a:hlinkClick r:id="rId3"/>
              </a:rPr>
              <a:t>Chemistry </a:t>
            </a:r>
            <a:r>
              <a:rPr lang="en-US" sz="2400" dirty="0">
                <a:solidFill>
                  <a:srgbClr val="000000"/>
                </a:solidFill>
                <a:effectLst/>
                <a:latin typeface="Century Gothic" panose="020B0502020202020204" pitchFamily="34" charset="0"/>
                <a:hlinkClick r:id="rId3"/>
              </a:rPr>
              <a:t>Department IA State- Heat Exchange Between Metal and </a:t>
            </a:r>
            <a:r>
              <a:rPr lang="en-US" sz="2400" dirty="0" smtClean="0">
                <a:solidFill>
                  <a:srgbClr val="000000"/>
                </a:solidFill>
                <a:effectLst/>
                <a:latin typeface="Century Gothic" panose="020B0502020202020204" pitchFamily="34" charset="0"/>
                <a:hlinkClick r:id="rId3"/>
              </a:rPr>
              <a:t>Water</a:t>
            </a:r>
            <a:endParaRPr lang="en-US" sz="2400" b="0" dirty="0">
              <a:ln>
                <a:solidFill>
                  <a:srgbClr val="000000"/>
                </a:solidFill>
              </a:ln>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2506415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alpha val="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0"/>
            <a:ext cx="7772400" cy="1143000"/>
          </a:xfrm>
        </p:spPr>
        <p:txBody>
          <a:bodyPr/>
          <a:lstStyle/>
          <a:p>
            <a:r>
              <a:rPr lang="en-US" dirty="0" smtClean="0">
                <a:solidFill>
                  <a:srgbClr val="000000"/>
                </a:solidFill>
                <a:effectLst/>
                <a:latin typeface="Century Gothic" panose="020B0502020202020204" pitchFamily="34" charset="0"/>
              </a:rPr>
              <a:t>Virtual </a:t>
            </a:r>
            <a:r>
              <a:rPr lang="en-US" dirty="0">
                <a:solidFill>
                  <a:srgbClr val="000000"/>
                </a:solidFill>
                <a:effectLst/>
                <a:latin typeface="Century Gothic" panose="020B0502020202020204" pitchFamily="34" charset="0"/>
              </a:rPr>
              <a:t>Lab:  Heat Exchange Between Metal and Water</a:t>
            </a:r>
            <a:endParaRPr lang="en-US" dirty="0">
              <a:solidFill>
                <a:srgbClr val="000000"/>
              </a:solidFill>
              <a:latin typeface="Century Gothic" panose="020B0502020202020204" pitchFamily="34" charset="0"/>
            </a:endParaRPr>
          </a:p>
        </p:txBody>
      </p:sp>
      <p:sp>
        <p:nvSpPr>
          <p:cNvPr id="6" name="Content Placeholder 5"/>
          <p:cNvSpPr>
            <a:spLocks noGrp="1"/>
          </p:cNvSpPr>
          <p:nvPr>
            <p:ph idx="1"/>
          </p:nvPr>
        </p:nvSpPr>
        <p:spPr>
          <a:xfrm>
            <a:off x="228600" y="1371600"/>
            <a:ext cx="8686800" cy="4724400"/>
          </a:xfrm>
        </p:spPr>
        <p:txBody>
          <a:bodyPr/>
          <a:lstStyle/>
          <a:p>
            <a:pPr marL="0" indent="0">
              <a:buNone/>
            </a:pPr>
            <a:r>
              <a:rPr lang="en-US" sz="2400" dirty="0" smtClean="0">
                <a:solidFill>
                  <a:srgbClr val="000000"/>
                </a:solidFill>
                <a:effectLst/>
                <a:latin typeface="Century Gothic" panose="020B0502020202020204" pitchFamily="34" charset="0"/>
              </a:rPr>
              <a:t>1.  Click on the metal "SILVER" in the top left of the screen.</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2.  Set the parameters to the following: </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    mass of metal = 120 g</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    temp of metal = 220</a:t>
            </a:r>
            <a:r>
              <a:rPr lang="en-US" sz="2400" baseline="30000" dirty="0" smtClean="0">
                <a:solidFill>
                  <a:srgbClr val="000000"/>
                </a:solidFill>
                <a:effectLst/>
                <a:latin typeface="Century Gothic" panose="020B0502020202020204" pitchFamily="34" charset="0"/>
              </a:rPr>
              <a:t>o</a:t>
            </a:r>
            <a:r>
              <a:rPr lang="en-US" sz="2400" dirty="0" smtClean="0">
                <a:solidFill>
                  <a:srgbClr val="000000"/>
                </a:solidFill>
                <a:effectLst/>
                <a:latin typeface="Century Gothic" panose="020B0502020202020204" pitchFamily="34" charset="0"/>
              </a:rPr>
              <a:t>C </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    mass of water = 100 g</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    temp of water = 20</a:t>
            </a:r>
            <a:r>
              <a:rPr lang="en-US" sz="2400" baseline="30000" dirty="0" smtClean="0">
                <a:solidFill>
                  <a:srgbClr val="000000"/>
                </a:solidFill>
                <a:effectLst/>
                <a:latin typeface="Century Gothic" panose="020B0502020202020204" pitchFamily="34" charset="0"/>
              </a:rPr>
              <a:t>o</a:t>
            </a:r>
            <a:r>
              <a:rPr lang="en-US" sz="2400" dirty="0" smtClean="0">
                <a:solidFill>
                  <a:srgbClr val="000000"/>
                </a:solidFill>
                <a:effectLst/>
                <a:latin typeface="Century Gothic" panose="020B0502020202020204" pitchFamily="34" charset="0"/>
              </a:rPr>
              <a:t>C</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3.  Record the specific heat of the metal and the water.</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4.  Click START.</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5.  Record the final temperature of the water and the metal.</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6.  Repeat the experiment for the remaining five metals, two of which are unknowns.</a:t>
            </a:r>
            <a:br>
              <a:rPr lang="en-US" sz="2400" dirty="0" smtClean="0">
                <a:solidFill>
                  <a:srgbClr val="000000"/>
                </a:solidFill>
                <a:effectLst/>
                <a:latin typeface="Century Gothic" panose="020B0502020202020204" pitchFamily="34" charset="0"/>
              </a:rPr>
            </a:br>
            <a:r>
              <a:rPr lang="en-US" sz="2400" dirty="0" smtClean="0">
                <a:solidFill>
                  <a:srgbClr val="000000"/>
                </a:solidFill>
                <a:effectLst/>
                <a:latin typeface="Century Gothic" panose="020B0502020202020204" pitchFamily="34" charset="0"/>
              </a:rPr>
              <a:t>7.  Complete the table on the following page. </a:t>
            </a:r>
          </a:p>
        </p:txBody>
      </p:sp>
    </p:spTree>
    <p:extLst>
      <p:ext uri="{BB962C8B-B14F-4D97-AF65-F5344CB8AC3E}">
        <p14:creationId xmlns:p14="http://schemas.microsoft.com/office/powerpoint/2010/main" val="1576886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54692803"/>
              </p:ext>
            </p:extLst>
          </p:nvPr>
        </p:nvGraphicFramePr>
        <p:xfrm>
          <a:off x="0" y="0"/>
          <a:ext cx="9144000" cy="6858002"/>
        </p:xfrm>
        <a:graphic>
          <a:graphicData uri="http://schemas.openxmlformats.org/drawingml/2006/table">
            <a:tbl>
              <a:tblPr>
                <a:tableStyleId>{16D9F66E-5EB9-4882-86FB-DCBF35E3C3E4}</a:tableStyleId>
              </a:tblPr>
              <a:tblGrid>
                <a:gridCol w="1143000"/>
                <a:gridCol w="1143000"/>
                <a:gridCol w="1143000"/>
                <a:gridCol w="1143000"/>
                <a:gridCol w="1143000"/>
                <a:gridCol w="1143000"/>
                <a:gridCol w="1143000"/>
                <a:gridCol w="1143000"/>
              </a:tblGrid>
              <a:tr h="1592966">
                <a:tc>
                  <a:txBody>
                    <a:bodyPr/>
                    <a:lstStyle/>
                    <a:p>
                      <a:pPr marL="0" marR="0" algn="ctr">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800" dirty="0">
                          <a:solidFill>
                            <a:srgbClr val="000000"/>
                          </a:solidFill>
                          <a:effectLst/>
                        </a:rPr>
                        <a:t> Mass of Metal (g)</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800" dirty="0">
                          <a:solidFill>
                            <a:srgbClr val="000000"/>
                          </a:solidFill>
                          <a:effectLst/>
                        </a:rPr>
                        <a:t> Initial Temp of Metal (</a:t>
                      </a:r>
                      <a:r>
                        <a:rPr lang="en-US" sz="1800" baseline="30000" dirty="0" err="1">
                          <a:solidFill>
                            <a:srgbClr val="000000"/>
                          </a:solidFill>
                          <a:effectLst/>
                        </a:rPr>
                        <a:t>o</a:t>
                      </a:r>
                      <a:r>
                        <a:rPr lang="en-US" sz="1800" dirty="0" err="1">
                          <a:solidFill>
                            <a:srgbClr val="000000"/>
                          </a:solidFill>
                          <a:effectLst/>
                        </a:rPr>
                        <a:t>C</a:t>
                      </a:r>
                      <a:r>
                        <a:rPr lang="en-US" sz="1800" dirty="0">
                          <a:solidFill>
                            <a:srgbClr val="000000"/>
                          </a:solidFill>
                          <a:effectLst/>
                        </a:rPr>
                        <a:t>)</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800" dirty="0">
                          <a:solidFill>
                            <a:srgbClr val="000000"/>
                          </a:solidFill>
                          <a:effectLst/>
                        </a:rPr>
                        <a:t>Specific Heat of Metal (</a:t>
                      </a:r>
                      <a:r>
                        <a:rPr lang="en-US" sz="1800" dirty="0" smtClean="0">
                          <a:solidFill>
                            <a:srgbClr val="000000"/>
                          </a:solidFill>
                          <a:effectLst/>
                        </a:rPr>
                        <a:t>J/K*g)</a:t>
                      </a: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800">
                          <a:solidFill>
                            <a:srgbClr val="000000"/>
                          </a:solidFill>
                          <a:effectLst/>
                        </a:rPr>
                        <a:t>Mass of Water</a:t>
                      </a:r>
                      <a:br>
                        <a:rPr lang="en-US" sz="1800">
                          <a:solidFill>
                            <a:srgbClr val="000000"/>
                          </a:solidFill>
                          <a:effectLst/>
                        </a:rPr>
                      </a:br>
                      <a:r>
                        <a:rPr lang="en-US" sz="1800">
                          <a:solidFill>
                            <a:srgbClr val="000000"/>
                          </a:solidFill>
                          <a:effectLst/>
                        </a:rPr>
                        <a:t>(g)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800" dirty="0">
                          <a:solidFill>
                            <a:srgbClr val="000000"/>
                          </a:solidFill>
                          <a:effectLst/>
                        </a:rPr>
                        <a:t>Initial Temp of Water (</a:t>
                      </a:r>
                      <a:r>
                        <a:rPr lang="en-US" sz="1800" baseline="30000" dirty="0" err="1">
                          <a:solidFill>
                            <a:srgbClr val="000000"/>
                          </a:solidFill>
                          <a:effectLst/>
                        </a:rPr>
                        <a:t>o</a:t>
                      </a:r>
                      <a:r>
                        <a:rPr lang="en-US" sz="1800" dirty="0" err="1">
                          <a:solidFill>
                            <a:srgbClr val="000000"/>
                          </a:solidFill>
                          <a:effectLst/>
                        </a:rPr>
                        <a:t>C</a:t>
                      </a: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spcBef>
                          <a:spcPts val="0"/>
                        </a:spcBef>
                        <a:spcAft>
                          <a:spcPts val="0"/>
                        </a:spcAft>
                      </a:pPr>
                      <a:r>
                        <a:rPr lang="en-US" sz="1800" dirty="0">
                          <a:solidFill>
                            <a:srgbClr val="000000"/>
                          </a:solidFill>
                          <a:effectLst/>
                        </a:rPr>
                        <a:t> Specific Heat of Water (</a:t>
                      </a:r>
                      <a:r>
                        <a:rPr lang="en-US" sz="1800" dirty="0" smtClean="0">
                          <a:solidFill>
                            <a:srgbClr val="000000"/>
                          </a:solidFill>
                          <a:effectLst/>
                        </a:rPr>
                        <a:t>J/K*g)</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spcBef>
                          <a:spcPts val="0"/>
                        </a:spcBef>
                        <a:spcAft>
                          <a:spcPts val="0"/>
                        </a:spcAft>
                      </a:pPr>
                      <a:r>
                        <a:rPr lang="en-US" sz="1800" dirty="0">
                          <a:solidFill>
                            <a:srgbClr val="000000"/>
                          </a:solidFill>
                          <a:effectLst/>
                        </a:rPr>
                        <a:t>Final Temp of Water</a:t>
                      </a:r>
                      <a:r>
                        <a:rPr lang="en-US" sz="1800" dirty="0" smtClean="0">
                          <a:solidFill>
                            <a:srgbClr val="000000"/>
                          </a:solidFill>
                          <a:effectLst/>
                        </a:rPr>
                        <a:t>/ Metal </a:t>
                      </a:r>
                      <a:r>
                        <a:rPr lang="en-US" sz="1800" dirty="0">
                          <a:solidFill>
                            <a:srgbClr val="000000"/>
                          </a:solidFill>
                          <a:effectLst/>
                        </a:rPr>
                        <a:t>(</a:t>
                      </a:r>
                      <a:r>
                        <a:rPr lang="en-US" sz="1800" baseline="30000" dirty="0" err="1">
                          <a:solidFill>
                            <a:srgbClr val="000000"/>
                          </a:solidFill>
                          <a:effectLst/>
                        </a:rPr>
                        <a:t>o</a:t>
                      </a:r>
                      <a:r>
                        <a:rPr lang="en-US" sz="1800" dirty="0" err="1">
                          <a:solidFill>
                            <a:srgbClr val="000000"/>
                          </a:solidFill>
                          <a:effectLst/>
                        </a:rPr>
                        <a:t>C</a:t>
                      </a:r>
                      <a:r>
                        <a:rPr lang="en-US" sz="1800" dirty="0">
                          <a:solidFill>
                            <a:srgbClr val="000000"/>
                          </a:solidFill>
                          <a:effectLst/>
                        </a:rPr>
                        <a:t>)</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pPr>
                      <a:r>
                        <a:rPr lang="en-US" sz="1600">
                          <a:solidFill>
                            <a:srgbClr val="000000"/>
                          </a:solidFill>
                          <a:effectLst/>
                        </a:rPr>
                        <a:t> Silver</a:t>
                      </a:r>
                      <a:endParaRPr lang="en-US" sz="16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pPr>
                      <a:r>
                        <a:rPr lang="en-US" sz="1600">
                          <a:solidFill>
                            <a:srgbClr val="000000"/>
                          </a:solidFill>
                          <a:effectLst/>
                        </a:rPr>
                        <a:t> Gold</a:t>
                      </a:r>
                      <a:endParaRPr lang="en-US" sz="16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spcBef>
                          <a:spcPts val="0"/>
                        </a:spcBef>
                        <a:spcAft>
                          <a:spcPts val="0"/>
                        </a:spcAft>
                      </a:pPr>
                      <a:r>
                        <a:rPr lang="en-US" sz="1800">
                          <a:solidFill>
                            <a:srgbClr val="000000"/>
                          </a:solidFill>
                          <a:effectLst/>
                        </a:rPr>
                        <a:t>Copper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spcBef>
                          <a:spcPts val="0"/>
                        </a:spcBef>
                        <a:spcAft>
                          <a:spcPts val="0"/>
                        </a:spcAft>
                      </a:pPr>
                      <a:r>
                        <a:rPr lang="en-US" sz="1800">
                          <a:solidFill>
                            <a:srgbClr val="000000"/>
                          </a:solidFill>
                          <a:effectLst/>
                        </a:rPr>
                        <a:t> Iron</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spcBef>
                          <a:spcPts val="0"/>
                        </a:spcBef>
                        <a:spcAft>
                          <a:spcPts val="0"/>
                        </a:spcAft>
                      </a:pPr>
                      <a:r>
                        <a:rPr lang="en-US" sz="1800">
                          <a:solidFill>
                            <a:srgbClr val="000000"/>
                          </a:solidFill>
                          <a:effectLst/>
                        </a:rPr>
                        <a:t> Metal X</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600" dirty="0">
                          <a:solidFill>
                            <a:srgbClr val="000000"/>
                          </a:solidFill>
                          <a:effectLst/>
                        </a:rPr>
                        <a:t> ???</a:t>
                      </a:r>
                      <a:endParaRPr lang="en-US" sz="16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r h="877506">
                <a:tc>
                  <a:txBody>
                    <a:bodyPr/>
                    <a:lstStyle/>
                    <a:p>
                      <a:pPr marL="0" marR="0" algn="ctr">
                        <a:lnSpc>
                          <a:spcPct val="115000"/>
                        </a:lnSpc>
                        <a:spcBef>
                          <a:spcPts val="0"/>
                        </a:spcBef>
                        <a:spcAft>
                          <a:spcPts val="0"/>
                        </a:spcAft>
                      </a:pPr>
                      <a:r>
                        <a:rPr lang="en-US" sz="1800">
                          <a:solidFill>
                            <a:srgbClr val="000000"/>
                          </a:solidFill>
                          <a:effectLst/>
                        </a:rPr>
                        <a:t>Metal Y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a:solidFill>
                            <a:srgbClr val="000000"/>
                          </a:solidFill>
                          <a:effectLst/>
                        </a:rPr>
                        <a:t> </a:t>
                      </a:r>
                      <a:endParaRPr lang="en-US" sz="18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gn="ctr">
                        <a:lnSpc>
                          <a:spcPct val="115000"/>
                        </a:lnSpc>
                      </a:pPr>
                      <a:r>
                        <a:rPr lang="en-US" sz="1600">
                          <a:solidFill>
                            <a:srgbClr val="000000"/>
                          </a:solidFill>
                          <a:effectLst/>
                        </a:rPr>
                        <a:t> ???</a:t>
                      </a:r>
                      <a:endParaRPr lang="en-US" sz="16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c>
                  <a:txBody>
                    <a:bodyPr/>
                    <a:lstStyle/>
                    <a:p>
                      <a:pPr marL="0" marR="0">
                        <a:lnSpc>
                          <a:spcPct val="115000"/>
                        </a:lnSpc>
                        <a:spcBef>
                          <a:spcPts val="0"/>
                        </a:spcBef>
                        <a:spcAft>
                          <a:spcPts val="0"/>
                        </a:spcAft>
                      </a:pPr>
                      <a:r>
                        <a:rPr lang="en-US" sz="1800" dirty="0">
                          <a:solidFill>
                            <a:srgbClr val="000000"/>
                          </a:solidFill>
                          <a:effectLst/>
                        </a:rPr>
                        <a:t> </a:t>
                      </a:r>
                      <a:endParaRPr lang="en-US" sz="18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19050" marR="19050" marT="19050" marB="19050" anchor="ctr"/>
                </a:tc>
              </a:tr>
            </a:tbl>
          </a:graphicData>
        </a:graphic>
      </p:graphicFrame>
    </p:spTree>
    <p:extLst>
      <p:ext uri="{BB962C8B-B14F-4D97-AF65-F5344CB8AC3E}">
        <p14:creationId xmlns:p14="http://schemas.microsoft.com/office/powerpoint/2010/main" val="3598797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alpha val="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8965"/>
            <a:ext cx="7772400" cy="1143000"/>
          </a:xfrm>
        </p:spPr>
        <p:txBody>
          <a:bodyPr/>
          <a:lstStyle/>
          <a:p>
            <a:r>
              <a:rPr lang="en-US" dirty="0" smtClean="0">
                <a:solidFill>
                  <a:srgbClr val="000000"/>
                </a:solidFill>
                <a:effectLst/>
                <a:latin typeface="Century Gothic" panose="020B0502020202020204" pitchFamily="34" charset="0"/>
              </a:rPr>
              <a:t>Virtual </a:t>
            </a:r>
            <a:r>
              <a:rPr lang="en-US" dirty="0">
                <a:solidFill>
                  <a:srgbClr val="000000"/>
                </a:solidFill>
                <a:effectLst/>
                <a:latin typeface="Century Gothic" panose="020B0502020202020204" pitchFamily="34" charset="0"/>
              </a:rPr>
              <a:t>Lab:  Heat Exchange Between Metal and Water</a:t>
            </a:r>
            <a:endParaRPr lang="en-US" dirty="0">
              <a:solidFill>
                <a:srgbClr val="000000"/>
              </a:solidFill>
              <a:latin typeface="Century Gothic" panose="020B0502020202020204" pitchFamily="34" charset="0"/>
            </a:endParaRPr>
          </a:p>
        </p:txBody>
      </p:sp>
      <p:sp>
        <p:nvSpPr>
          <p:cNvPr id="6" name="Content Placeholder 5"/>
          <p:cNvSpPr>
            <a:spLocks noGrp="1"/>
          </p:cNvSpPr>
          <p:nvPr>
            <p:ph idx="1"/>
          </p:nvPr>
        </p:nvSpPr>
        <p:spPr>
          <a:xfrm>
            <a:off x="304800" y="1134035"/>
            <a:ext cx="8534400" cy="4961965"/>
          </a:xfrm>
        </p:spPr>
        <p:txBody>
          <a:bodyPr/>
          <a:lstStyle/>
          <a:p>
            <a:pPr marL="0" indent="0">
              <a:buNone/>
            </a:pPr>
            <a:r>
              <a:rPr lang="en-US" sz="2200" dirty="0" smtClean="0">
                <a:solidFill>
                  <a:srgbClr val="000000"/>
                </a:solidFill>
                <a:effectLst/>
                <a:latin typeface="Century Gothic" panose="020B0502020202020204" pitchFamily="34" charset="0"/>
              </a:rPr>
              <a:t>Analysis:</a:t>
            </a:r>
            <a:br>
              <a:rPr lang="en-US" sz="2200" dirty="0" smtClean="0">
                <a:solidFill>
                  <a:srgbClr val="000000"/>
                </a:solidFill>
                <a:effectLst/>
                <a:latin typeface="Century Gothic" panose="020B0502020202020204" pitchFamily="34" charset="0"/>
              </a:rPr>
            </a:br>
            <a:r>
              <a:rPr lang="en-US" sz="2200" dirty="0" smtClean="0">
                <a:solidFill>
                  <a:srgbClr val="000000"/>
                </a:solidFill>
                <a:effectLst/>
                <a:latin typeface="Century Gothic" panose="020B0502020202020204" pitchFamily="34" charset="0"/>
              </a:rPr>
              <a:t>1.  For each metal calculate the heat lost by the metal using Q = m c (</a:t>
            </a:r>
            <a:r>
              <a:rPr lang="en-US" sz="2200" dirty="0" err="1" smtClean="0">
                <a:solidFill>
                  <a:srgbClr val="000000"/>
                </a:solidFill>
                <a:effectLst/>
                <a:latin typeface="Century Gothic" panose="020B0502020202020204" pitchFamily="34" charset="0"/>
              </a:rPr>
              <a:t>T</a:t>
            </a:r>
            <a:r>
              <a:rPr lang="en-US" sz="2200" baseline="-25000" dirty="0" err="1" smtClean="0">
                <a:solidFill>
                  <a:srgbClr val="000000"/>
                </a:solidFill>
                <a:effectLst/>
                <a:latin typeface="Century Gothic" panose="020B0502020202020204" pitchFamily="34" charset="0"/>
              </a:rPr>
              <a:t>f</a:t>
            </a:r>
            <a:r>
              <a:rPr lang="en-US" sz="2200" dirty="0" err="1" smtClean="0">
                <a:solidFill>
                  <a:srgbClr val="000000"/>
                </a:solidFill>
                <a:effectLst/>
                <a:latin typeface="Century Gothic" panose="020B0502020202020204" pitchFamily="34" charset="0"/>
              </a:rPr>
              <a:t>-T</a:t>
            </a:r>
            <a:r>
              <a:rPr lang="en-US" sz="2200" baseline="-25000" dirty="0" err="1" smtClean="0">
                <a:solidFill>
                  <a:srgbClr val="000000"/>
                </a:solidFill>
                <a:effectLst/>
                <a:latin typeface="Century Gothic" panose="020B0502020202020204" pitchFamily="34" charset="0"/>
              </a:rPr>
              <a:t>i</a:t>
            </a:r>
            <a:r>
              <a:rPr lang="en-US" sz="2200" dirty="0" smtClean="0">
                <a:solidFill>
                  <a:srgbClr val="000000"/>
                </a:solidFill>
                <a:effectLst/>
                <a:latin typeface="Century Gothic" panose="020B0502020202020204" pitchFamily="34" charset="0"/>
              </a:rPr>
              <a:t>).  This answer will be in Joules and will be negative because the heat is lost by the metal.</a:t>
            </a:r>
          </a:p>
          <a:p>
            <a:pPr marL="0" indent="0">
              <a:buNone/>
            </a:pPr>
            <a:r>
              <a:rPr lang="en-US" sz="2200" dirty="0" smtClean="0">
                <a:solidFill>
                  <a:srgbClr val="000000"/>
                </a:solidFill>
                <a:effectLst/>
                <a:latin typeface="Century Gothic" panose="020B0502020202020204" pitchFamily="34" charset="0"/>
              </a:rPr>
              <a:t>2.  For each metal, calculate the heat gained by the water using Q = m c (</a:t>
            </a:r>
            <a:r>
              <a:rPr lang="en-US" sz="2200" dirty="0" err="1" smtClean="0">
                <a:solidFill>
                  <a:srgbClr val="000000"/>
                </a:solidFill>
                <a:effectLst/>
                <a:latin typeface="Century Gothic" panose="020B0502020202020204" pitchFamily="34" charset="0"/>
              </a:rPr>
              <a:t>T</a:t>
            </a:r>
            <a:r>
              <a:rPr lang="en-US" sz="2200" baseline="-25000" dirty="0" err="1" smtClean="0">
                <a:solidFill>
                  <a:srgbClr val="000000"/>
                </a:solidFill>
                <a:effectLst/>
                <a:latin typeface="Century Gothic" panose="020B0502020202020204" pitchFamily="34" charset="0"/>
              </a:rPr>
              <a:t>f</a:t>
            </a:r>
            <a:r>
              <a:rPr lang="en-US" sz="2200" dirty="0" err="1" smtClean="0">
                <a:solidFill>
                  <a:srgbClr val="000000"/>
                </a:solidFill>
                <a:effectLst/>
                <a:latin typeface="Century Gothic" panose="020B0502020202020204" pitchFamily="34" charset="0"/>
              </a:rPr>
              <a:t>-T</a:t>
            </a:r>
            <a:r>
              <a:rPr lang="en-US" sz="2200" baseline="-25000" dirty="0" err="1" smtClean="0">
                <a:solidFill>
                  <a:srgbClr val="000000"/>
                </a:solidFill>
                <a:effectLst/>
                <a:latin typeface="Century Gothic" panose="020B0502020202020204" pitchFamily="34" charset="0"/>
              </a:rPr>
              <a:t>i</a:t>
            </a:r>
            <a:r>
              <a:rPr lang="en-US" sz="2200" dirty="0" smtClean="0">
                <a:solidFill>
                  <a:srgbClr val="000000"/>
                </a:solidFill>
                <a:effectLst/>
                <a:latin typeface="Century Gothic" panose="020B0502020202020204" pitchFamily="34" charset="0"/>
              </a:rPr>
              <a:t>).  This answer will be in Joules and will be positive because the heat is gained by the water.</a:t>
            </a:r>
          </a:p>
          <a:p>
            <a:pPr marL="0" indent="0">
              <a:buNone/>
            </a:pPr>
            <a:r>
              <a:rPr lang="en-US" sz="2200" dirty="0" smtClean="0">
                <a:solidFill>
                  <a:srgbClr val="000000"/>
                </a:solidFill>
                <a:effectLst/>
                <a:latin typeface="Century Gothic" panose="020B0502020202020204" pitchFamily="34" charset="0"/>
              </a:rPr>
              <a:t>3.  Compare the answers for the heat lost and heat gained for each metal/water combination.  Do they agree?  Should they?  Justify your answer.  If they do not agree, what are some sources of error for this experiment in the real laboratory?</a:t>
            </a:r>
          </a:p>
          <a:p>
            <a:pPr marL="0" indent="0">
              <a:buNone/>
            </a:pPr>
            <a:r>
              <a:rPr lang="en-US" sz="2200" dirty="0" smtClean="0">
                <a:solidFill>
                  <a:srgbClr val="000000"/>
                </a:solidFill>
                <a:effectLst/>
                <a:latin typeface="Century Gothic" panose="020B0502020202020204" pitchFamily="34" charset="0"/>
              </a:rPr>
              <a:t>4. Calculate the specific heat for the unknowns.  Using a </a:t>
            </a:r>
            <a:r>
              <a:rPr lang="en-US" sz="2200" dirty="0" smtClean="0">
                <a:solidFill>
                  <a:srgbClr val="000000"/>
                </a:solidFill>
                <a:effectLst/>
                <a:latin typeface="Century Gothic" panose="020B0502020202020204" pitchFamily="34" charset="0"/>
                <a:hlinkClick r:id="rId3" action="ppaction://hlinkfile"/>
              </a:rPr>
              <a:t>table of specific heat values</a:t>
            </a:r>
            <a:r>
              <a:rPr lang="en-US" sz="2200" dirty="0" smtClean="0">
                <a:solidFill>
                  <a:srgbClr val="000000"/>
                </a:solidFill>
                <a:effectLst/>
                <a:latin typeface="Century Gothic" panose="020B0502020202020204" pitchFamily="34" charset="0"/>
              </a:rPr>
              <a:t>, find a likely answer to the question of the identity of the unknowns. </a:t>
            </a:r>
          </a:p>
          <a:p>
            <a:endParaRPr lang="en-US" sz="2200" b="0" dirty="0">
              <a:ln>
                <a:solidFill>
                  <a:srgbClr val="000000"/>
                </a:solidFill>
              </a:ln>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197677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152400"/>
            <a:ext cx="7772400" cy="1143000"/>
          </a:xfrm>
        </p:spPr>
        <p:txBody>
          <a:bodyPr/>
          <a:lstStyle/>
          <a:p>
            <a:r>
              <a:rPr lang="en-US" dirty="0">
                <a:solidFill>
                  <a:srgbClr val="000000"/>
                </a:solidFill>
                <a:latin typeface="Century Gothic" panose="020B0502020202020204" pitchFamily="34" charset="0"/>
              </a:rPr>
              <a:t>Definitions #1</a:t>
            </a:r>
          </a:p>
        </p:txBody>
      </p:sp>
      <p:sp>
        <p:nvSpPr>
          <p:cNvPr id="31748" name="Text Box 4"/>
          <p:cNvSpPr txBox="1">
            <a:spLocks noChangeArrowheads="1"/>
          </p:cNvSpPr>
          <p:nvPr/>
        </p:nvSpPr>
        <p:spPr bwMode="auto">
          <a:xfrm>
            <a:off x="228600" y="1219200"/>
            <a:ext cx="8915400" cy="519113"/>
          </a:xfrm>
          <a:prstGeom prst="rect">
            <a:avLst/>
          </a:prstGeom>
          <a:noFill/>
          <a:ln w="9525">
            <a:noFill/>
            <a:miter lim="800000"/>
            <a:headEnd/>
            <a:tailEnd/>
          </a:ln>
          <a:effectLst/>
        </p:spPr>
        <p:txBody>
          <a:bodyPr>
            <a:spAutoFit/>
          </a:bodyPr>
          <a:lstStyle/>
          <a:p>
            <a:r>
              <a:rPr lang="en-US" b="1" dirty="0">
                <a:solidFill>
                  <a:srgbClr val="C00000"/>
                </a:solidFill>
                <a:latin typeface="Century Gothic" panose="020B0502020202020204" pitchFamily="34" charset="0"/>
              </a:rPr>
              <a:t>Energy</a:t>
            </a:r>
            <a:r>
              <a:rPr lang="en-US" b="1" dirty="0">
                <a:solidFill>
                  <a:srgbClr val="000000"/>
                </a:solidFill>
                <a:latin typeface="Century Gothic" panose="020B0502020202020204" pitchFamily="34" charset="0"/>
              </a:rPr>
              <a:t>: The capacity to do work or produce heat</a:t>
            </a:r>
          </a:p>
        </p:txBody>
      </p:sp>
      <p:sp>
        <p:nvSpPr>
          <p:cNvPr id="31749" name="Text Box 5"/>
          <p:cNvSpPr txBox="1">
            <a:spLocks noChangeArrowheads="1"/>
          </p:cNvSpPr>
          <p:nvPr/>
        </p:nvSpPr>
        <p:spPr bwMode="auto">
          <a:xfrm>
            <a:off x="228600" y="1981200"/>
            <a:ext cx="8763000" cy="946150"/>
          </a:xfrm>
          <a:prstGeom prst="rect">
            <a:avLst/>
          </a:prstGeom>
          <a:noFill/>
          <a:ln w="9525">
            <a:noFill/>
            <a:miter lim="800000"/>
            <a:headEnd/>
            <a:tailEnd/>
          </a:ln>
          <a:effectLst/>
        </p:spPr>
        <p:txBody>
          <a:bodyPr wrap="square">
            <a:spAutoFit/>
          </a:bodyPr>
          <a:lstStyle/>
          <a:p>
            <a:r>
              <a:rPr lang="en-US" b="1" dirty="0">
                <a:solidFill>
                  <a:srgbClr val="C00000"/>
                </a:solidFill>
                <a:latin typeface="Century Gothic" panose="020B0502020202020204" pitchFamily="34" charset="0"/>
              </a:rPr>
              <a:t>Potential Energy</a:t>
            </a:r>
            <a:r>
              <a:rPr lang="en-US" b="1" dirty="0">
                <a:solidFill>
                  <a:srgbClr val="000000"/>
                </a:solidFill>
                <a:latin typeface="Century Gothic" panose="020B0502020202020204" pitchFamily="34" charset="0"/>
              </a:rPr>
              <a:t>: Energy due to position or composition</a:t>
            </a:r>
          </a:p>
        </p:txBody>
      </p:sp>
      <p:sp>
        <p:nvSpPr>
          <p:cNvPr id="31750" name="Text Box 6"/>
          <p:cNvSpPr txBox="1">
            <a:spLocks noChangeArrowheads="1"/>
          </p:cNvSpPr>
          <p:nvPr/>
        </p:nvSpPr>
        <p:spPr bwMode="auto">
          <a:xfrm>
            <a:off x="228600" y="3200400"/>
            <a:ext cx="8763000" cy="946150"/>
          </a:xfrm>
          <a:prstGeom prst="rect">
            <a:avLst/>
          </a:prstGeom>
          <a:noFill/>
          <a:ln w="9525">
            <a:noFill/>
            <a:miter lim="800000"/>
            <a:headEnd/>
            <a:tailEnd/>
          </a:ln>
          <a:effectLst/>
        </p:spPr>
        <p:txBody>
          <a:bodyPr wrap="square">
            <a:spAutoFit/>
          </a:bodyPr>
          <a:lstStyle/>
          <a:p>
            <a:r>
              <a:rPr lang="en-US" b="1" dirty="0">
                <a:solidFill>
                  <a:srgbClr val="C00000"/>
                </a:solidFill>
                <a:latin typeface="Century Gothic" panose="020B0502020202020204" pitchFamily="34" charset="0"/>
              </a:rPr>
              <a:t>Kinetic Energy</a:t>
            </a:r>
            <a:r>
              <a:rPr lang="en-US" b="1" dirty="0">
                <a:solidFill>
                  <a:srgbClr val="000000"/>
                </a:solidFill>
                <a:latin typeface="Century Gothic" panose="020B0502020202020204" pitchFamily="34" charset="0"/>
              </a:rPr>
              <a:t>: Energy due to the motion of the object</a:t>
            </a:r>
          </a:p>
        </p:txBody>
      </p:sp>
      <p:graphicFrame>
        <p:nvGraphicFramePr>
          <p:cNvPr id="7" name="Object 6"/>
          <p:cNvGraphicFramePr>
            <a:graphicFrameLocks noChangeAspect="1"/>
          </p:cNvGraphicFramePr>
          <p:nvPr>
            <p:extLst>
              <p:ext uri="{D42A27DB-BD31-4B8C-83A1-F6EECF244321}">
                <p14:modId xmlns:p14="http://schemas.microsoft.com/office/powerpoint/2010/main" val="249816128"/>
              </p:ext>
            </p:extLst>
          </p:nvPr>
        </p:nvGraphicFramePr>
        <p:xfrm>
          <a:off x="2667000" y="4038600"/>
          <a:ext cx="3200400" cy="1710559"/>
        </p:xfrm>
        <a:graphic>
          <a:graphicData uri="http://schemas.openxmlformats.org/presentationml/2006/ole">
            <mc:AlternateContent xmlns:mc="http://schemas.openxmlformats.org/markup-compatibility/2006">
              <mc:Choice xmlns:v="urn:schemas-microsoft-com:vml" Requires="v">
                <p:oleObj spid="_x0000_s31762" name="Equation" r:id="rId4" imgW="736560" imgH="393480" progId="">
                  <p:embed/>
                </p:oleObj>
              </mc:Choice>
              <mc:Fallback>
                <p:oleObj name="Equation" r:id="rId4" imgW="736560" imgH="393480"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4038600"/>
                        <a:ext cx="3200400" cy="17105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slide(fromTop)">
                                      <p:cBhvr>
                                        <p:cTn id="7" dur="500"/>
                                        <p:tgtEl>
                                          <p:spTgt spid="3174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slide(fromTop)">
                                      <p:cBhvr>
                                        <p:cTn id="12" dur="500"/>
                                        <p:tgtEl>
                                          <p:spTgt spid="31750"/>
                                        </p:tgtEl>
                                      </p:cBhvr>
                                    </p:animEffect>
                                  </p:childTnLst>
                                </p:cTn>
                              </p:par>
                            </p:childTnLst>
                          </p:cTn>
                        </p:par>
                        <p:par>
                          <p:cTn id="13" fill="hold">
                            <p:stCondLst>
                              <p:cond delay="500"/>
                            </p:stCondLst>
                            <p:childTnLst>
                              <p:par>
                                <p:cTn id="14" presetID="12" presetClass="entr" presetSubtype="1"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lide(fromTop)">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620000" cy="838200"/>
          </a:xfrm>
        </p:spPr>
        <p:txBody>
          <a:bodyPr/>
          <a:lstStyle/>
          <a:p>
            <a:r>
              <a:rPr lang="en-US" dirty="0">
                <a:solidFill>
                  <a:srgbClr val="000000"/>
                </a:solidFill>
                <a:latin typeface="Century Gothic" panose="020B0502020202020204" pitchFamily="34" charset="0"/>
              </a:rPr>
              <a:t>Definitions #2</a:t>
            </a:r>
          </a:p>
        </p:txBody>
      </p:sp>
      <p:sp>
        <p:nvSpPr>
          <p:cNvPr id="33796" name="Text Box 4"/>
          <p:cNvSpPr txBox="1">
            <a:spLocks noChangeArrowheads="1"/>
          </p:cNvSpPr>
          <p:nvPr/>
        </p:nvSpPr>
        <p:spPr bwMode="auto">
          <a:xfrm>
            <a:off x="533400" y="1143000"/>
            <a:ext cx="7635875" cy="1373188"/>
          </a:xfrm>
          <a:prstGeom prst="rect">
            <a:avLst/>
          </a:prstGeom>
          <a:noFill/>
          <a:ln w="9525">
            <a:noFill/>
            <a:miter lim="800000"/>
            <a:headEnd/>
            <a:tailEnd/>
          </a:ln>
          <a:effectLst/>
        </p:spPr>
        <p:txBody>
          <a:bodyPr>
            <a:spAutoFit/>
          </a:bodyPr>
          <a:lstStyle/>
          <a:p>
            <a:r>
              <a:rPr lang="en-US" b="1" dirty="0">
                <a:solidFill>
                  <a:srgbClr val="C00000"/>
                </a:solidFill>
                <a:latin typeface="Century Gothic" panose="020B0502020202020204" pitchFamily="34" charset="0"/>
              </a:rPr>
              <a:t>Law of Conservation of Energy</a:t>
            </a:r>
            <a:r>
              <a:rPr lang="en-US" b="1" dirty="0">
                <a:solidFill>
                  <a:srgbClr val="000000"/>
                </a:solidFill>
                <a:latin typeface="Century Gothic" panose="020B0502020202020204" pitchFamily="34" charset="0"/>
              </a:rPr>
              <a:t>: Energy can neither be created nor destroyed, but can be converted between forms</a:t>
            </a:r>
          </a:p>
        </p:txBody>
      </p:sp>
      <p:sp>
        <p:nvSpPr>
          <p:cNvPr id="33797" name="Text Box 5"/>
          <p:cNvSpPr txBox="1">
            <a:spLocks noChangeArrowheads="1"/>
          </p:cNvSpPr>
          <p:nvPr/>
        </p:nvSpPr>
        <p:spPr bwMode="auto">
          <a:xfrm>
            <a:off x="533400" y="2819400"/>
            <a:ext cx="7483475" cy="954107"/>
          </a:xfrm>
          <a:prstGeom prst="rect">
            <a:avLst/>
          </a:prstGeom>
          <a:noFill/>
          <a:ln w="9525">
            <a:noFill/>
            <a:miter lim="800000"/>
            <a:headEnd/>
            <a:tailEnd/>
          </a:ln>
          <a:effectLst/>
        </p:spPr>
        <p:txBody>
          <a:bodyPr>
            <a:spAutoFit/>
          </a:bodyPr>
          <a:lstStyle/>
          <a:p>
            <a:r>
              <a:rPr lang="en-US" b="1" dirty="0">
                <a:solidFill>
                  <a:srgbClr val="C00000"/>
                </a:solidFill>
                <a:latin typeface="Century Gothic" panose="020B0502020202020204" pitchFamily="34" charset="0"/>
              </a:rPr>
              <a:t>The First Law of Thermodynamics</a:t>
            </a:r>
            <a:r>
              <a:rPr lang="en-US" b="1" dirty="0">
                <a:solidFill>
                  <a:srgbClr val="000000"/>
                </a:solidFill>
                <a:latin typeface="Century Gothic" panose="020B0502020202020204" pitchFamily="34" charset="0"/>
              </a:rPr>
              <a:t>: The total energy content of the universe is constant</a:t>
            </a:r>
          </a:p>
        </p:txBody>
      </p:sp>
      <p:pic>
        <p:nvPicPr>
          <p:cNvPr id="54274" name="Picture 2" descr="Image result for newton's cradle 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954370"/>
            <a:ext cx="4438650" cy="26631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42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3797"/>
                                        </p:tgtEl>
                                        <p:attrNameLst>
                                          <p:attrName>style.visibility</p:attrName>
                                        </p:attrNameLst>
                                      </p:cBhvr>
                                      <p:to>
                                        <p:strVal val="visible"/>
                                      </p:to>
                                    </p:set>
                                    <p:animEffect transition="in" filter="blinds(horizontal)">
                                      <p:cBhvr>
                                        <p:cTn id="16"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152400"/>
            <a:ext cx="8610600" cy="1066800"/>
          </a:xfrm>
        </p:spPr>
        <p:txBody>
          <a:bodyPr/>
          <a:lstStyle/>
          <a:p>
            <a:pPr algn="l"/>
            <a:r>
              <a:rPr lang="en-US" sz="3200" u="sng" dirty="0">
                <a:solidFill>
                  <a:srgbClr val="000000"/>
                </a:solidFill>
                <a:latin typeface="Century Gothic" panose="020B0502020202020204" pitchFamily="34" charset="0"/>
              </a:rPr>
              <a:t>State Functions </a:t>
            </a:r>
            <a:r>
              <a:rPr lang="en-US" sz="3200" b="0" dirty="0">
                <a:solidFill>
                  <a:srgbClr val="000000"/>
                </a:solidFill>
                <a:effectLst/>
                <a:latin typeface="Century Gothic" panose="020B0502020202020204" pitchFamily="34" charset="0"/>
              </a:rPr>
              <a:t>depend </a:t>
            </a:r>
            <a:r>
              <a:rPr lang="en-US" sz="3200" b="0" dirty="0" smtClean="0">
                <a:solidFill>
                  <a:srgbClr val="000000"/>
                </a:solidFill>
                <a:effectLst/>
                <a:latin typeface="Century Gothic" panose="020B0502020202020204" pitchFamily="34" charset="0"/>
              </a:rPr>
              <a:t>ONLY </a:t>
            </a:r>
            <a:r>
              <a:rPr lang="en-US" sz="3200" b="0" dirty="0">
                <a:solidFill>
                  <a:srgbClr val="000000"/>
                </a:solidFill>
                <a:effectLst/>
                <a:latin typeface="Century Gothic" panose="020B0502020202020204" pitchFamily="34" charset="0"/>
              </a:rPr>
              <a:t>on the </a:t>
            </a:r>
            <a:r>
              <a:rPr lang="en-US" sz="3200" b="0" dirty="0">
                <a:solidFill>
                  <a:srgbClr val="C00000"/>
                </a:solidFill>
                <a:effectLst/>
                <a:latin typeface="Century Gothic" panose="020B0502020202020204" pitchFamily="34" charset="0"/>
              </a:rPr>
              <a:t>present</a:t>
            </a:r>
            <a:r>
              <a:rPr lang="en-US" sz="3200" b="0" dirty="0">
                <a:solidFill>
                  <a:srgbClr val="000000"/>
                </a:solidFill>
                <a:effectLst/>
                <a:latin typeface="Century Gothic" panose="020B0502020202020204" pitchFamily="34" charset="0"/>
              </a:rPr>
              <a:t> state of the system</a:t>
            </a:r>
          </a:p>
        </p:txBody>
      </p:sp>
      <p:pic>
        <p:nvPicPr>
          <p:cNvPr id="35846" name="Picture 6" descr="everest"/>
          <p:cNvPicPr>
            <a:picLocks noChangeAspect="1" noChangeArrowheads="1"/>
          </p:cNvPicPr>
          <p:nvPr/>
        </p:nvPicPr>
        <p:blipFill>
          <a:blip r:embed="rId3" cstate="print"/>
          <a:srcRect/>
          <a:stretch>
            <a:fillRect/>
          </a:stretch>
        </p:blipFill>
        <p:spPr bwMode="auto">
          <a:xfrm>
            <a:off x="5181600" y="1447800"/>
            <a:ext cx="3444875" cy="4572000"/>
          </a:xfrm>
          <a:prstGeom prst="rect">
            <a:avLst/>
          </a:prstGeom>
          <a:ln>
            <a:noFill/>
          </a:ln>
          <a:effectLst>
            <a:outerShdw blurRad="292100" dist="139700" dir="2700000" algn="tl" rotWithShape="0">
              <a:srgbClr val="333333">
                <a:alpha val="65000"/>
              </a:srgbClr>
            </a:outerShdw>
          </a:effectLst>
        </p:spPr>
      </p:pic>
      <p:sp>
        <p:nvSpPr>
          <p:cNvPr id="35847" name="Text Box 7"/>
          <p:cNvSpPr txBox="1">
            <a:spLocks noChangeArrowheads="1"/>
          </p:cNvSpPr>
          <p:nvPr/>
        </p:nvSpPr>
        <p:spPr bwMode="auto">
          <a:xfrm>
            <a:off x="685800" y="1219200"/>
            <a:ext cx="3902075" cy="946150"/>
          </a:xfrm>
          <a:prstGeom prst="rect">
            <a:avLst/>
          </a:prstGeom>
          <a:noFill/>
          <a:ln w="9525">
            <a:noFill/>
            <a:miter lim="800000"/>
            <a:headEnd/>
            <a:tailEnd/>
          </a:ln>
          <a:effectLst/>
        </p:spPr>
        <p:txBody>
          <a:bodyPr>
            <a:spAutoFit/>
          </a:bodyPr>
          <a:lstStyle/>
          <a:p>
            <a:pPr algn="ctr"/>
            <a:r>
              <a:rPr lang="en-US" b="1" dirty="0">
                <a:solidFill>
                  <a:srgbClr val="C00000"/>
                </a:solidFill>
                <a:latin typeface="Century Gothic" panose="020B0502020202020204" pitchFamily="34" charset="0"/>
              </a:rPr>
              <a:t>ENERGY</a:t>
            </a:r>
            <a:r>
              <a:rPr lang="en-US" b="1" dirty="0">
                <a:latin typeface="Century Gothic" panose="020B0502020202020204" pitchFamily="34" charset="0"/>
              </a:rPr>
              <a:t> </a:t>
            </a:r>
            <a:r>
              <a:rPr lang="en-US" b="1" u="sng" dirty="0">
                <a:solidFill>
                  <a:srgbClr val="000000"/>
                </a:solidFill>
                <a:latin typeface="Century Gothic" panose="020B0502020202020204" pitchFamily="34" charset="0"/>
              </a:rPr>
              <a:t>IS</a:t>
            </a:r>
            <a:r>
              <a:rPr lang="en-US" b="1" dirty="0">
                <a:solidFill>
                  <a:srgbClr val="000000"/>
                </a:solidFill>
                <a:latin typeface="Century Gothic" panose="020B0502020202020204" pitchFamily="34" charset="0"/>
              </a:rPr>
              <a:t> A STATE FUNCTION</a:t>
            </a:r>
          </a:p>
        </p:txBody>
      </p:sp>
      <p:sp>
        <p:nvSpPr>
          <p:cNvPr id="35848" name="Text Box 8"/>
          <p:cNvSpPr txBox="1">
            <a:spLocks noChangeArrowheads="1"/>
          </p:cNvSpPr>
          <p:nvPr/>
        </p:nvSpPr>
        <p:spPr bwMode="auto">
          <a:xfrm>
            <a:off x="304800" y="2133600"/>
            <a:ext cx="4724400" cy="2654300"/>
          </a:xfrm>
          <a:prstGeom prst="rect">
            <a:avLst/>
          </a:prstGeom>
          <a:noFill/>
          <a:ln w="9525">
            <a:noFill/>
            <a:miter lim="800000"/>
            <a:headEnd/>
            <a:tailEnd/>
          </a:ln>
          <a:effectLst/>
        </p:spPr>
        <p:txBody>
          <a:bodyPr>
            <a:spAutoFit/>
          </a:bodyPr>
          <a:lstStyle/>
          <a:p>
            <a:r>
              <a:rPr lang="en-US" dirty="0">
                <a:solidFill>
                  <a:srgbClr val="000000"/>
                </a:solidFill>
                <a:latin typeface="Century Gothic" panose="020B0502020202020204" pitchFamily="34" charset="0"/>
              </a:rPr>
              <a:t>A person standing at the top of Mt. Everest has the same potential energy whether they got there by hiking up, or by falling down from a </a:t>
            </a:r>
            <a:r>
              <a:rPr lang="en-US" dirty="0" smtClean="0">
                <a:solidFill>
                  <a:srgbClr val="000000"/>
                </a:solidFill>
                <a:latin typeface="Century Gothic" panose="020B0502020202020204" pitchFamily="34" charset="0"/>
              </a:rPr>
              <a:t>plane </a:t>
            </a:r>
            <a:r>
              <a:rPr lang="en-US" dirty="0" smtClean="0">
                <a:solidFill>
                  <a:srgbClr val="000000"/>
                </a:solidFill>
                <a:latin typeface="Century Gothic" panose="020B0502020202020204" pitchFamily="34" charset="0"/>
                <a:sym typeface="Wingdings" pitchFamily="2" charset="2"/>
              </a:rPr>
              <a:t></a:t>
            </a:r>
            <a:endParaRPr lang="en-US" dirty="0">
              <a:solidFill>
                <a:srgbClr val="000000"/>
              </a:solidFill>
              <a:latin typeface="Century Gothic" panose="020B0502020202020204" pitchFamily="34" charset="0"/>
            </a:endParaRPr>
          </a:p>
        </p:txBody>
      </p:sp>
      <p:sp>
        <p:nvSpPr>
          <p:cNvPr id="35849" name="Text Box 9"/>
          <p:cNvSpPr txBox="1">
            <a:spLocks noChangeArrowheads="1"/>
          </p:cNvSpPr>
          <p:nvPr/>
        </p:nvSpPr>
        <p:spPr bwMode="auto">
          <a:xfrm>
            <a:off x="381000" y="4953000"/>
            <a:ext cx="4435475" cy="946150"/>
          </a:xfrm>
          <a:prstGeom prst="rect">
            <a:avLst/>
          </a:prstGeom>
          <a:noFill/>
          <a:ln w="9525">
            <a:noFill/>
            <a:miter lim="800000"/>
            <a:headEnd/>
            <a:tailEnd/>
          </a:ln>
          <a:effectLst/>
        </p:spPr>
        <p:txBody>
          <a:bodyPr>
            <a:spAutoFit/>
          </a:bodyPr>
          <a:lstStyle/>
          <a:p>
            <a:pPr algn="ctr"/>
            <a:r>
              <a:rPr lang="en-US" b="1" dirty="0">
                <a:solidFill>
                  <a:srgbClr val="C00000"/>
                </a:solidFill>
                <a:latin typeface="Century Gothic" panose="020B0502020202020204" pitchFamily="34" charset="0"/>
              </a:rPr>
              <a:t>WORK</a:t>
            </a:r>
            <a:r>
              <a:rPr lang="en-US" b="1" dirty="0">
                <a:latin typeface="Century Gothic" panose="020B0502020202020204" pitchFamily="34" charset="0"/>
              </a:rPr>
              <a:t> </a:t>
            </a:r>
            <a:r>
              <a:rPr lang="en-US" b="1" u="sng" dirty="0">
                <a:solidFill>
                  <a:srgbClr val="000000"/>
                </a:solidFill>
                <a:latin typeface="Century Gothic" panose="020B0502020202020204" pitchFamily="34" charset="0"/>
              </a:rPr>
              <a:t>IS NOT</a:t>
            </a:r>
            <a:r>
              <a:rPr lang="en-US" b="1" dirty="0">
                <a:solidFill>
                  <a:srgbClr val="000000"/>
                </a:solidFill>
                <a:latin typeface="Century Gothic" panose="020B0502020202020204" pitchFamily="34" charset="0"/>
              </a:rPr>
              <a:t> A STATE FUNCTION</a:t>
            </a:r>
          </a:p>
        </p:txBody>
      </p:sp>
      <p:sp>
        <p:nvSpPr>
          <p:cNvPr id="35850" name="Text Box 10"/>
          <p:cNvSpPr txBox="1">
            <a:spLocks noChangeArrowheads="1"/>
          </p:cNvSpPr>
          <p:nvPr/>
        </p:nvSpPr>
        <p:spPr bwMode="auto">
          <a:xfrm>
            <a:off x="1295400" y="5943600"/>
            <a:ext cx="2911475" cy="519113"/>
          </a:xfrm>
          <a:prstGeom prst="rect">
            <a:avLst/>
          </a:prstGeom>
          <a:noFill/>
          <a:ln w="9525">
            <a:noFill/>
            <a:miter lim="800000"/>
            <a:headEnd/>
            <a:tailEnd/>
          </a:ln>
          <a:effectLst/>
        </p:spPr>
        <p:txBody>
          <a:bodyPr>
            <a:spAutoFit/>
          </a:bodyPr>
          <a:lstStyle/>
          <a:p>
            <a:r>
              <a:rPr lang="en-US" b="1" dirty="0">
                <a:solidFill>
                  <a:srgbClr val="000000"/>
                </a:solidFill>
                <a:latin typeface="Century Gothic" panose="020B0502020202020204" pitchFamily="34" charset="0"/>
              </a:rPr>
              <a:t>WHY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7"/>
                                        </p:tgtEl>
                                        <p:attrNameLst>
                                          <p:attrName>style.visibility</p:attrName>
                                        </p:attrNameLst>
                                      </p:cBhvr>
                                      <p:to>
                                        <p:strVal val="visible"/>
                                      </p:to>
                                    </p:set>
                                    <p:animEffect transition="in" filter="blinds(horizontal)">
                                      <p:cBhvr>
                                        <p:cTn id="7" dur="500"/>
                                        <p:tgtEl>
                                          <p:spTgt spid="358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8"/>
                                        </p:tgtEl>
                                        <p:attrNameLst>
                                          <p:attrName>style.visibility</p:attrName>
                                        </p:attrNameLst>
                                      </p:cBhvr>
                                      <p:to>
                                        <p:strVal val="visible"/>
                                      </p:to>
                                    </p:set>
                                    <p:animEffect transition="in" filter="blinds(horizontal)">
                                      <p:cBhvr>
                                        <p:cTn id="12" dur="500"/>
                                        <p:tgtEl>
                                          <p:spTgt spid="35848"/>
                                        </p:tgtEl>
                                      </p:cBhvr>
                                    </p:animEffect>
                                  </p:childTnLst>
                                </p:cTn>
                              </p:par>
                              <p:par>
                                <p:cTn id="13" presetID="3" presetClass="entr" presetSubtype="10" fill="hold" nodeType="withEffect">
                                  <p:stCondLst>
                                    <p:cond delay="0"/>
                                  </p:stCondLst>
                                  <p:childTnLst>
                                    <p:set>
                                      <p:cBhvr>
                                        <p:cTn id="14" dur="1" fill="hold">
                                          <p:stCondLst>
                                            <p:cond delay="0"/>
                                          </p:stCondLst>
                                        </p:cTn>
                                        <p:tgtEl>
                                          <p:spTgt spid="35846"/>
                                        </p:tgtEl>
                                        <p:attrNameLst>
                                          <p:attrName>style.visibility</p:attrName>
                                        </p:attrNameLst>
                                      </p:cBhvr>
                                      <p:to>
                                        <p:strVal val="visible"/>
                                      </p:to>
                                    </p:set>
                                    <p:animEffect transition="in" filter="blinds(horizontal)">
                                      <p:cBhvr>
                                        <p:cTn id="15" dur="500"/>
                                        <p:tgtEl>
                                          <p:spTgt spid="3584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5849"/>
                                        </p:tgtEl>
                                        <p:attrNameLst>
                                          <p:attrName>style.visibility</p:attrName>
                                        </p:attrNameLst>
                                      </p:cBhvr>
                                      <p:to>
                                        <p:strVal val="visible"/>
                                      </p:to>
                                    </p:set>
                                    <p:anim calcmode="lin" valueType="num">
                                      <p:cBhvr additive="base">
                                        <p:cTn id="20" dur="500" fill="hold"/>
                                        <p:tgtEl>
                                          <p:spTgt spid="35849"/>
                                        </p:tgtEl>
                                        <p:attrNameLst>
                                          <p:attrName>ppt_x</p:attrName>
                                        </p:attrNameLst>
                                      </p:cBhvr>
                                      <p:tavLst>
                                        <p:tav tm="0">
                                          <p:val>
                                            <p:strVal val="#ppt_x"/>
                                          </p:val>
                                        </p:tav>
                                        <p:tav tm="100000">
                                          <p:val>
                                            <p:strVal val="#ppt_x"/>
                                          </p:val>
                                        </p:tav>
                                      </p:tavLst>
                                    </p:anim>
                                    <p:anim calcmode="lin" valueType="num">
                                      <p:cBhvr additive="base">
                                        <p:cTn id="21" dur="500" fill="hold"/>
                                        <p:tgtEl>
                                          <p:spTgt spid="35849"/>
                                        </p:tgtEl>
                                        <p:attrNameLst>
                                          <p:attrName>ppt_y</p:attrName>
                                        </p:attrNameLst>
                                      </p:cBhvr>
                                      <p:tavLst>
                                        <p:tav tm="0">
                                          <p:val>
                                            <p:strVal val="1+#ppt_h/2"/>
                                          </p:val>
                                        </p:tav>
                                        <p:tav tm="100000">
                                          <p:val>
                                            <p:strVal val="#ppt_y"/>
                                          </p:val>
                                        </p:tav>
                                      </p:tavLst>
                                    </p:anim>
                                  </p:childTnLst>
                                </p:cTn>
                              </p:par>
                            </p:childTnLst>
                          </p:cTn>
                        </p:par>
                        <p:par>
                          <p:cTn id="22" fill="hold">
                            <p:stCondLst>
                              <p:cond delay="500"/>
                            </p:stCondLst>
                            <p:childTnLst>
                              <p:par>
                                <p:cTn id="23" presetID="2" presetClass="entr" presetSubtype="4" fill="hold" grpId="0" nodeType="afterEffect">
                                  <p:stCondLst>
                                    <p:cond delay="0"/>
                                  </p:stCondLst>
                                  <p:childTnLst>
                                    <p:set>
                                      <p:cBhvr>
                                        <p:cTn id="24" dur="1" fill="hold">
                                          <p:stCondLst>
                                            <p:cond delay="0"/>
                                          </p:stCondLst>
                                        </p:cTn>
                                        <p:tgtEl>
                                          <p:spTgt spid="35850"/>
                                        </p:tgtEl>
                                        <p:attrNameLst>
                                          <p:attrName>style.visibility</p:attrName>
                                        </p:attrNameLst>
                                      </p:cBhvr>
                                      <p:to>
                                        <p:strVal val="visible"/>
                                      </p:to>
                                    </p:set>
                                    <p:anim calcmode="lin" valueType="num">
                                      <p:cBhvr additive="base">
                                        <p:cTn id="25" dur="500" fill="hold"/>
                                        <p:tgtEl>
                                          <p:spTgt spid="35850"/>
                                        </p:tgtEl>
                                        <p:attrNameLst>
                                          <p:attrName>ppt_x</p:attrName>
                                        </p:attrNameLst>
                                      </p:cBhvr>
                                      <p:tavLst>
                                        <p:tav tm="0">
                                          <p:val>
                                            <p:strVal val="#ppt_x"/>
                                          </p:val>
                                        </p:tav>
                                        <p:tav tm="100000">
                                          <p:val>
                                            <p:strVal val="#ppt_x"/>
                                          </p:val>
                                        </p:tav>
                                      </p:tavLst>
                                    </p:anim>
                                    <p:anim calcmode="lin" valueType="num">
                                      <p:cBhvr additive="base">
                                        <p:cTn id="26" dur="500" fill="hold"/>
                                        <p:tgtEl>
                                          <p:spTgt spid="358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p:bldP spid="35848" grpId="0"/>
      <p:bldP spid="35849" grpId="0"/>
      <p:bldP spid="3585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4829" name="Rectangle 13"/>
          <p:cNvSpPr>
            <a:spLocks noChangeArrowheads="1"/>
          </p:cNvSpPr>
          <p:nvPr/>
        </p:nvSpPr>
        <p:spPr bwMode="auto">
          <a:xfrm>
            <a:off x="228600" y="3962400"/>
            <a:ext cx="8686800" cy="2514600"/>
          </a:xfrm>
          <a:prstGeom prst="rect">
            <a:avLst/>
          </a:prstGeom>
          <a:solidFill>
            <a:schemeClr val="tx2">
              <a:lumMod val="95000"/>
            </a:schemeClr>
          </a:solidFill>
          <a:ln w="9525">
            <a:solidFill>
              <a:schemeClr val="accent2">
                <a:lumMod val="50000"/>
              </a:schemeClr>
            </a:solidFill>
            <a:miter lim="800000"/>
            <a:headEnd/>
            <a:tailEnd/>
          </a:ln>
          <a:effectLst>
            <a:outerShdw blurRad="50800" dist="38100" dir="2700000" algn="tl" rotWithShape="0">
              <a:prstClr val="black">
                <a:alpha val="40000"/>
              </a:prstClr>
            </a:outerShdw>
          </a:effectLst>
        </p:spPr>
        <p:txBody>
          <a:bodyPr wrap="none" anchor="ctr"/>
          <a:lstStyle/>
          <a:p>
            <a:endParaRPr lang="en-US" sz="2400">
              <a:latin typeface="Century Gothic" panose="020B0502020202020204" pitchFamily="34" charset="0"/>
            </a:endParaRPr>
          </a:p>
        </p:txBody>
      </p:sp>
      <p:sp>
        <p:nvSpPr>
          <p:cNvPr id="34828" name="Rectangle 12"/>
          <p:cNvSpPr>
            <a:spLocks noChangeArrowheads="1"/>
          </p:cNvSpPr>
          <p:nvPr/>
        </p:nvSpPr>
        <p:spPr bwMode="auto">
          <a:xfrm>
            <a:off x="228600" y="1981200"/>
            <a:ext cx="8686800" cy="1905000"/>
          </a:xfrm>
          <a:prstGeom prst="rect">
            <a:avLst/>
          </a:prstGeom>
          <a:solidFill>
            <a:schemeClr val="tx2">
              <a:lumMod val="95000"/>
            </a:schemeClr>
          </a:solidFill>
          <a:ln w="9525">
            <a:solidFill>
              <a:schemeClr val="accent2">
                <a:lumMod val="75000"/>
              </a:schemeClr>
            </a:solidFill>
            <a:miter lim="800000"/>
            <a:headEnd/>
            <a:tailEnd/>
          </a:ln>
          <a:effectLst>
            <a:outerShdw blurRad="50800" dist="38100" dir="2700000" algn="tl" rotWithShape="0">
              <a:prstClr val="black">
                <a:alpha val="40000"/>
              </a:prstClr>
            </a:outerShdw>
          </a:effectLst>
        </p:spPr>
        <p:txBody>
          <a:bodyPr wrap="none" anchor="ctr"/>
          <a:lstStyle/>
          <a:p>
            <a:endParaRPr lang="en-US" sz="2400">
              <a:latin typeface="Century Gothic" panose="020B0502020202020204" pitchFamily="34" charset="0"/>
            </a:endParaRPr>
          </a:p>
        </p:txBody>
      </p:sp>
      <p:sp>
        <p:nvSpPr>
          <p:cNvPr id="34818" name="Rectangle 2"/>
          <p:cNvSpPr>
            <a:spLocks noGrp="1" noChangeArrowheads="1"/>
          </p:cNvSpPr>
          <p:nvPr>
            <p:ph type="title"/>
          </p:nvPr>
        </p:nvSpPr>
        <p:spPr>
          <a:xfrm>
            <a:off x="2514600" y="304800"/>
            <a:ext cx="3962400" cy="838200"/>
          </a:xfrm>
        </p:spPr>
        <p:txBody>
          <a:bodyPr/>
          <a:lstStyle/>
          <a:p>
            <a:r>
              <a:rPr lang="en-US" sz="4000" dirty="0">
                <a:solidFill>
                  <a:srgbClr val="C00000"/>
                </a:solidFill>
                <a:latin typeface="Century Gothic" panose="020B0502020202020204" pitchFamily="34" charset="0"/>
                <a:sym typeface="Symbol" pitchFamily="18" charset="2"/>
              </a:rPr>
              <a:t>E = q + w</a:t>
            </a:r>
          </a:p>
        </p:txBody>
      </p:sp>
      <p:sp>
        <p:nvSpPr>
          <p:cNvPr id="34820" name="Text Box 4"/>
          <p:cNvSpPr txBox="1">
            <a:spLocks noChangeArrowheads="1"/>
          </p:cNvSpPr>
          <p:nvPr/>
        </p:nvSpPr>
        <p:spPr bwMode="auto">
          <a:xfrm>
            <a:off x="152400" y="1295400"/>
            <a:ext cx="6506909" cy="461665"/>
          </a:xfrm>
          <a:prstGeom prst="rect">
            <a:avLst/>
          </a:prstGeom>
          <a:noFill/>
          <a:ln w="9525">
            <a:noFill/>
            <a:miter lim="800000"/>
            <a:headEnd/>
            <a:tailEnd/>
          </a:ln>
          <a:effectLst/>
        </p:spPr>
        <p:txBody>
          <a:bodyPr wrap="none">
            <a:spAutoFit/>
          </a:bodyPr>
          <a:lstStyle/>
          <a:p>
            <a:r>
              <a:rPr lang="en-US" sz="2400" dirty="0">
                <a:solidFill>
                  <a:srgbClr val="C00000"/>
                </a:solidFill>
                <a:latin typeface="Century Gothic" panose="020B0502020202020204" pitchFamily="34" charset="0"/>
                <a:sym typeface="Symbol" pitchFamily="18" charset="2"/>
              </a:rPr>
              <a:t>E</a:t>
            </a:r>
            <a:r>
              <a:rPr lang="en-US" sz="2400" dirty="0">
                <a:latin typeface="Century Gothic" panose="020B0502020202020204" pitchFamily="34" charset="0"/>
                <a:sym typeface="Symbol" pitchFamily="18" charset="2"/>
              </a:rPr>
              <a:t> </a:t>
            </a:r>
            <a:r>
              <a:rPr lang="en-US" sz="2400" dirty="0">
                <a:solidFill>
                  <a:srgbClr val="000000"/>
                </a:solidFill>
                <a:latin typeface="Century Gothic" panose="020B0502020202020204" pitchFamily="34" charset="0"/>
                <a:sym typeface="Symbol" pitchFamily="18" charset="2"/>
              </a:rPr>
              <a:t>= change in internal energy of a system</a:t>
            </a:r>
          </a:p>
        </p:txBody>
      </p:sp>
      <p:sp>
        <p:nvSpPr>
          <p:cNvPr id="34821" name="Text Box 5"/>
          <p:cNvSpPr txBox="1">
            <a:spLocks noChangeArrowheads="1"/>
          </p:cNvSpPr>
          <p:nvPr/>
        </p:nvSpPr>
        <p:spPr bwMode="auto">
          <a:xfrm>
            <a:off x="381000" y="2057400"/>
            <a:ext cx="6250429" cy="461665"/>
          </a:xfrm>
          <a:prstGeom prst="rect">
            <a:avLst/>
          </a:prstGeom>
          <a:noFill/>
          <a:ln w="9525">
            <a:noFill/>
            <a:miter lim="800000"/>
            <a:headEnd/>
            <a:tailEnd/>
          </a:ln>
          <a:effectLst/>
        </p:spPr>
        <p:txBody>
          <a:bodyPr wrap="none">
            <a:spAutoFit/>
          </a:bodyPr>
          <a:lstStyle/>
          <a:p>
            <a:r>
              <a:rPr lang="en-US" sz="2400" dirty="0">
                <a:solidFill>
                  <a:srgbClr val="C00000"/>
                </a:solidFill>
                <a:latin typeface="Century Gothic" panose="020B0502020202020204" pitchFamily="34" charset="0"/>
              </a:rPr>
              <a:t>q </a:t>
            </a:r>
            <a:r>
              <a:rPr lang="en-US" sz="2400" dirty="0">
                <a:solidFill>
                  <a:srgbClr val="000000"/>
                </a:solidFill>
                <a:latin typeface="Century Gothic" panose="020B0502020202020204" pitchFamily="34" charset="0"/>
              </a:rPr>
              <a:t>= heat flowing into or out of the system</a:t>
            </a:r>
          </a:p>
        </p:txBody>
      </p:sp>
      <p:sp>
        <p:nvSpPr>
          <p:cNvPr id="34822" name="Text Box 6"/>
          <p:cNvSpPr txBox="1">
            <a:spLocks noChangeArrowheads="1"/>
          </p:cNvSpPr>
          <p:nvPr/>
        </p:nvSpPr>
        <p:spPr bwMode="auto">
          <a:xfrm>
            <a:off x="990600" y="2590800"/>
            <a:ext cx="7162800" cy="461665"/>
          </a:xfrm>
          <a:prstGeom prst="rect">
            <a:avLst/>
          </a:prstGeom>
          <a:noFill/>
          <a:ln w="9525">
            <a:noFill/>
            <a:miter lim="800000"/>
            <a:headEnd/>
            <a:tailEnd/>
          </a:ln>
          <a:effectLst/>
        </p:spPr>
        <p:txBody>
          <a:bodyPr>
            <a:spAutoFit/>
          </a:bodyPr>
          <a:lstStyle/>
          <a:p>
            <a:r>
              <a:rPr lang="en-US" sz="2400" dirty="0">
                <a:solidFill>
                  <a:srgbClr val="C00000"/>
                </a:solidFill>
                <a:latin typeface="Century Gothic" panose="020B0502020202020204" pitchFamily="34" charset="0"/>
              </a:rPr>
              <a:t>-q</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if energy is </a:t>
            </a:r>
            <a:r>
              <a:rPr lang="en-US" sz="2400" dirty="0">
                <a:solidFill>
                  <a:srgbClr val="FF0000"/>
                </a:solidFill>
                <a:latin typeface="Century Gothic" panose="020B0502020202020204" pitchFamily="34" charset="0"/>
              </a:rPr>
              <a:t>leaving to</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surroundings</a:t>
            </a:r>
          </a:p>
        </p:txBody>
      </p:sp>
      <p:sp>
        <p:nvSpPr>
          <p:cNvPr id="34823" name="Text Box 7"/>
          <p:cNvSpPr txBox="1">
            <a:spLocks noChangeArrowheads="1"/>
          </p:cNvSpPr>
          <p:nvPr/>
        </p:nvSpPr>
        <p:spPr bwMode="auto">
          <a:xfrm>
            <a:off x="914400" y="3124200"/>
            <a:ext cx="8077200" cy="461665"/>
          </a:xfrm>
          <a:prstGeom prst="rect">
            <a:avLst/>
          </a:prstGeom>
          <a:noFill/>
          <a:ln w="9525">
            <a:noFill/>
            <a:miter lim="800000"/>
            <a:headEnd/>
            <a:tailEnd/>
          </a:ln>
          <a:effectLst/>
        </p:spPr>
        <p:txBody>
          <a:bodyPr>
            <a:spAutoFit/>
          </a:bodyPr>
          <a:lstStyle/>
          <a:p>
            <a:r>
              <a:rPr lang="en-US" sz="2400" dirty="0">
                <a:solidFill>
                  <a:srgbClr val="C00000"/>
                </a:solidFill>
                <a:latin typeface="Century Gothic" panose="020B0502020202020204" pitchFamily="34" charset="0"/>
              </a:rPr>
              <a:t>+q</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if energy is </a:t>
            </a:r>
            <a:r>
              <a:rPr lang="en-US" sz="2400" dirty="0">
                <a:solidFill>
                  <a:srgbClr val="FF0000"/>
                </a:solidFill>
                <a:latin typeface="Century Gothic" panose="020B0502020202020204" pitchFamily="34" charset="0"/>
              </a:rPr>
              <a:t>entering from</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surroundings</a:t>
            </a:r>
          </a:p>
        </p:txBody>
      </p:sp>
      <p:sp>
        <p:nvSpPr>
          <p:cNvPr id="34824" name="Text Box 8"/>
          <p:cNvSpPr txBox="1">
            <a:spLocks noChangeArrowheads="1"/>
          </p:cNvSpPr>
          <p:nvPr/>
        </p:nvSpPr>
        <p:spPr bwMode="auto">
          <a:xfrm>
            <a:off x="381000" y="3962400"/>
            <a:ext cx="5533887" cy="461665"/>
          </a:xfrm>
          <a:prstGeom prst="rect">
            <a:avLst/>
          </a:prstGeom>
          <a:noFill/>
          <a:ln w="9525">
            <a:noFill/>
            <a:miter lim="800000"/>
            <a:headEnd/>
            <a:tailEnd/>
          </a:ln>
          <a:effectLst/>
        </p:spPr>
        <p:txBody>
          <a:bodyPr wrap="none">
            <a:spAutoFit/>
          </a:bodyPr>
          <a:lstStyle/>
          <a:p>
            <a:r>
              <a:rPr lang="en-US" sz="2400" dirty="0">
                <a:solidFill>
                  <a:srgbClr val="C00000"/>
                </a:solidFill>
                <a:latin typeface="Century Gothic" panose="020B0502020202020204" pitchFamily="34" charset="0"/>
              </a:rPr>
              <a:t>w </a:t>
            </a:r>
            <a:r>
              <a:rPr lang="en-US" sz="2400" dirty="0">
                <a:solidFill>
                  <a:srgbClr val="000000"/>
                </a:solidFill>
                <a:latin typeface="Century Gothic" panose="020B0502020202020204" pitchFamily="34" charset="0"/>
              </a:rPr>
              <a:t>= work done by, or on, the system</a:t>
            </a:r>
          </a:p>
        </p:txBody>
      </p:sp>
      <p:sp>
        <p:nvSpPr>
          <p:cNvPr id="34826" name="Text Box 10"/>
          <p:cNvSpPr txBox="1">
            <a:spLocks noChangeArrowheads="1"/>
          </p:cNvSpPr>
          <p:nvPr/>
        </p:nvSpPr>
        <p:spPr bwMode="auto">
          <a:xfrm>
            <a:off x="990600" y="4495800"/>
            <a:ext cx="7391400" cy="830997"/>
          </a:xfrm>
          <a:prstGeom prst="rect">
            <a:avLst/>
          </a:prstGeom>
          <a:noFill/>
          <a:ln w="9525">
            <a:noFill/>
            <a:miter lim="800000"/>
            <a:headEnd/>
            <a:tailEnd/>
          </a:ln>
          <a:effectLst/>
        </p:spPr>
        <p:txBody>
          <a:bodyPr>
            <a:spAutoFit/>
          </a:bodyPr>
          <a:lstStyle/>
          <a:p>
            <a:r>
              <a:rPr lang="en-US" sz="2400" dirty="0">
                <a:solidFill>
                  <a:srgbClr val="C00000"/>
                </a:solidFill>
                <a:latin typeface="Century Gothic" panose="020B0502020202020204" pitchFamily="34" charset="0"/>
              </a:rPr>
              <a:t>-w </a:t>
            </a:r>
            <a:r>
              <a:rPr lang="en-US" sz="2400" dirty="0">
                <a:solidFill>
                  <a:srgbClr val="000000"/>
                </a:solidFill>
                <a:latin typeface="Century Gothic" panose="020B0502020202020204" pitchFamily="34" charset="0"/>
              </a:rPr>
              <a:t>if work is done </a:t>
            </a:r>
            <a:r>
              <a:rPr lang="en-US" sz="2400" dirty="0">
                <a:solidFill>
                  <a:srgbClr val="FF0000"/>
                </a:solidFill>
                <a:latin typeface="Century Gothic" panose="020B0502020202020204" pitchFamily="34" charset="0"/>
              </a:rPr>
              <a:t>by</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system</a:t>
            </a:r>
            <a:r>
              <a:rPr lang="en-US" sz="2400" dirty="0">
                <a:latin typeface="Century Gothic" panose="020B0502020202020204" pitchFamily="34" charset="0"/>
              </a:rPr>
              <a:t> </a:t>
            </a:r>
            <a:r>
              <a:rPr lang="en-US" sz="2400" dirty="0">
                <a:solidFill>
                  <a:srgbClr val="FF0000"/>
                </a:solidFill>
                <a:latin typeface="Century Gothic" panose="020B0502020202020204" pitchFamily="34" charset="0"/>
              </a:rPr>
              <a:t>on</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a:t>
            </a:r>
          </a:p>
          <a:p>
            <a:r>
              <a:rPr lang="en-US" sz="2400" dirty="0">
                <a:solidFill>
                  <a:srgbClr val="000000"/>
                </a:solidFill>
                <a:latin typeface="Century Gothic" panose="020B0502020202020204" pitchFamily="34" charset="0"/>
              </a:rPr>
              <a:t>     surroundings</a:t>
            </a:r>
          </a:p>
        </p:txBody>
      </p:sp>
      <p:sp>
        <p:nvSpPr>
          <p:cNvPr id="34827" name="Text Box 11"/>
          <p:cNvSpPr txBox="1">
            <a:spLocks noChangeArrowheads="1"/>
          </p:cNvSpPr>
          <p:nvPr/>
        </p:nvSpPr>
        <p:spPr bwMode="auto">
          <a:xfrm>
            <a:off x="914400" y="5454650"/>
            <a:ext cx="7391400" cy="830997"/>
          </a:xfrm>
          <a:prstGeom prst="rect">
            <a:avLst/>
          </a:prstGeom>
          <a:noFill/>
          <a:ln w="9525">
            <a:noFill/>
            <a:miter lim="800000"/>
            <a:headEnd/>
            <a:tailEnd/>
          </a:ln>
          <a:effectLst/>
        </p:spPr>
        <p:txBody>
          <a:bodyPr>
            <a:spAutoFit/>
          </a:bodyPr>
          <a:lstStyle/>
          <a:p>
            <a:r>
              <a:rPr lang="en-US" sz="2400" dirty="0">
                <a:solidFill>
                  <a:srgbClr val="C00000"/>
                </a:solidFill>
                <a:latin typeface="Century Gothic" panose="020B0502020202020204" pitchFamily="34" charset="0"/>
              </a:rPr>
              <a:t>+w </a:t>
            </a:r>
            <a:r>
              <a:rPr lang="en-US" sz="2400" dirty="0">
                <a:solidFill>
                  <a:srgbClr val="000000"/>
                </a:solidFill>
                <a:latin typeface="Century Gothic" panose="020B0502020202020204" pitchFamily="34" charset="0"/>
              </a:rPr>
              <a:t>if work is done </a:t>
            </a:r>
            <a:r>
              <a:rPr lang="en-US" sz="2400" dirty="0">
                <a:solidFill>
                  <a:srgbClr val="FF0000"/>
                </a:solidFill>
                <a:latin typeface="Century Gothic" panose="020B0502020202020204" pitchFamily="34" charset="0"/>
              </a:rPr>
              <a:t>on</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system </a:t>
            </a:r>
            <a:r>
              <a:rPr lang="en-US" sz="2400" dirty="0">
                <a:solidFill>
                  <a:srgbClr val="FF0000"/>
                </a:solidFill>
                <a:latin typeface="Century Gothic" panose="020B0502020202020204" pitchFamily="34" charset="0"/>
              </a:rPr>
              <a:t>by</a:t>
            </a:r>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the </a:t>
            </a:r>
          </a:p>
          <a:p>
            <a:r>
              <a:rPr lang="en-US" sz="2400" dirty="0">
                <a:latin typeface="Century Gothic" panose="020B0502020202020204" pitchFamily="34" charset="0"/>
              </a:rPr>
              <a:t>     </a:t>
            </a:r>
            <a:r>
              <a:rPr lang="en-US" sz="2400" dirty="0">
                <a:solidFill>
                  <a:srgbClr val="000000"/>
                </a:solidFill>
                <a:latin typeface="Century Gothic" panose="020B0502020202020204" pitchFamily="34" charset="0"/>
              </a:rPr>
              <a:t>surroundings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8"/>
                                        </p:tgtEl>
                                        <p:attrNameLst>
                                          <p:attrName>style.visibility</p:attrName>
                                        </p:attrNameLst>
                                      </p:cBhvr>
                                      <p:to>
                                        <p:strVal val="visible"/>
                                      </p:to>
                                    </p:set>
                                    <p:animEffect transition="in" filter="blinds(horizontal)">
                                      <p:cBhvr>
                                        <p:cTn id="7" dur="500"/>
                                        <p:tgtEl>
                                          <p:spTgt spid="34828"/>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4821"/>
                                        </p:tgtEl>
                                        <p:attrNameLst>
                                          <p:attrName>style.visibility</p:attrName>
                                        </p:attrNameLst>
                                      </p:cBhvr>
                                      <p:to>
                                        <p:strVal val="visible"/>
                                      </p:to>
                                    </p:set>
                                    <p:animEffect transition="in" filter="slide(fromTop)">
                                      <p:cBhvr>
                                        <p:cTn id="10" dur="500"/>
                                        <p:tgtEl>
                                          <p:spTgt spid="34821"/>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34822"/>
                                        </p:tgtEl>
                                        <p:attrNameLst>
                                          <p:attrName>style.visibility</p:attrName>
                                        </p:attrNameLst>
                                      </p:cBhvr>
                                      <p:to>
                                        <p:strVal val="visible"/>
                                      </p:to>
                                    </p:set>
                                    <p:animEffect transition="in" filter="slide(fromTop)">
                                      <p:cBhvr>
                                        <p:cTn id="15" dur="500"/>
                                        <p:tgtEl>
                                          <p:spTgt spid="3482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1" fill="hold" grpId="0" nodeType="clickEffect">
                                  <p:stCondLst>
                                    <p:cond delay="0"/>
                                  </p:stCondLst>
                                  <p:childTnLst>
                                    <p:set>
                                      <p:cBhvr>
                                        <p:cTn id="19" dur="1" fill="hold">
                                          <p:stCondLst>
                                            <p:cond delay="0"/>
                                          </p:stCondLst>
                                        </p:cTn>
                                        <p:tgtEl>
                                          <p:spTgt spid="34823"/>
                                        </p:tgtEl>
                                        <p:attrNameLst>
                                          <p:attrName>style.visibility</p:attrName>
                                        </p:attrNameLst>
                                      </p:cBhvr>
                                      <p:to>
                                        <p:strVal val="visible"/>
                                      </p:to>
                                    </p:set>
                                    <p:animEffect transition="in" filter="slide(fromTop)">
                                      <p:cBhvr>
                                        <p:cTn id="20" dur="500"/>
                                        <p:tgtEl>
                                          <p:spTgt spid="3482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4829"/>
                                        </p:tgtEl>
                                        <p:attrNameLst>
                                          <p:attrName>style.visibility</p:attrName>
                                        </p:attrNameLst>
                                      </p:cBhvr>
                                      <p:to>
                                        <p:strVal val="visible"/>
                                      </p:to>
                                    </p:set>
                                    <p:animEffect transition="in" filter="blinds(horizontal)">
                                      <p:cBhvr>
                                        <p:cTn id="25" dur="500"/>
                                        <p:tgtEl>
                                          <p:spTgt spid="34829"/>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34824"/>
                                        </p:tgtEl>
                                        <p:attrNameLst>
                                          <p:attrName>style.visibility</p:attrName>
                                        </p:attrNameLst>
                                      </p:cBhvr>
                                      <p:to>
                                        <p:strVal val="visible"/>
                                      </p:to>
                                    </p:set>
                                    <p:animEffect transition="in" filter="slide(fromTop)">
                                      <p:cBhvr>
                                        <p:cTn id="28" dur="500"/>
                                        <p:tgtEl>
                                          <p:spTgt spid="34824"/>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34826"/>
                                        </p:tgtEl>
                                        <p:attrNameLst>
                                          <p:attrName>style.visibility</p:attrName>
                                        </p:attrNameLst>
                                      </p:cBhvr>
                                      <p:to>
                                        <p:strVal val="visible"/>
                                      </p:to>
                                    </p:set>
                                    <p:animEffect transition="in" filter="slide(fromTop)">
                                      <p:cBhvr>
                                        <p:cTn id="33" dur="500"/>
                                        <p:tgtEl>
                                          <p:spTgt spid="34826"/>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34827"/>
                                        </p:tgtEl>
                                        <p:attrNameLst>
                                          <p:attrName>style.visibility</p:attrName>
                                        </p:attrNameLst>
                                      </p:cBhvr>
                                      <p:to>
                                        <p:strVal val="visible"/>
                                      </p:to>
                                    </p:set>
                                    <p:animEffect transition="in" filter="slide(fromTop)">
                                      <p:cBhvr>
                                        <p:cTn id="38" dur="5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animBg="1"/>
      <p:bldP spid="34828" grpId="0" animBg="1"/>
      <p:bldP spid="34821" grpId="0"/>
      <p:bldP spid="34822" grpId="0"/>
      <p:bldP spid="34823" grpId="0"/>
      <p:bldP spid="34824" grpId="0"/>
      <p:bldP spid="34826" grpId="0"/>
      <p:bldP spid="3482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0"/>
            <a:ext cx="7924800" cy="838200"/>
          </a:xfrm>
        </p:spPr>
        <p:txBody>
          <a:bodyPr/>
          <a:lstStyle/>
          <a:p>
            <a:r>
              <a:rPr lang="en-US" sz="3200" dirty="0">
                <a:solidFill>
                  <a:srgbClr val="000000"/>
                </a:solidFill>
                <a:latin typeface="Century Gothic" panose="020B0502020202020204" pitchFamily="34" charset="0"/>
              </a:rPr>
              <a:t>Work, Pressure, and Volume</a:t>
            </a:r>
          </a:p>
        </p:txBody>
      </p:sp>
      <p:sp>
        <p:nvSpPr>
          <p:cNvPr id="36870" name="Text Box 6"/>
          <p:cNvSpPr txBox="1">
            <a:spLocks noChangeArrowheads="1"/>
          </p:cNvSpPr>
          <p:nvPr/>
        </p:nvSpPr>
        <p:spPr bwMode="auto">
          <a:xfrm>
            <a:off x="1143000" y="1752600"/>
            <a:ext cx="2204450" cy="584775"/>
          </a:xfrm>
          <a:prstGeom prst="rect">
            <a:avLst/>
          </a:prstGeom>
          <a:noFill/>
          <a:ln w="9525">
            <a:noFill/>
            <a:miter lim="800000"/>
            <a:headEnd/>
            <a:tailEnd/>
          </a:ln>
          <a:effectLst/>
        </p:spPr>
        <p:txBody>
          <a:bodyPr wrap="none">
            <a:spAutoFit/>
          </a:bodyPr>
          <a:lstStyle/>
          <a:p>
            <a:r>
              <a:rPr lang="en-US" sz="3200" b="1" u="sng">
                <a:solidFill>
                  <a:srgbClr val="FF0000"/>
                </a:solidFill>
                <a:latin typeface="Century Gothic" panose="020B0502020202020204" pitchFamily="34" charset="0"/>
              </a:rPr>
              <a:t>Expansion</a:t>
            </a:r>
          </a:p>
        </p:txBody>
      </p:sp>
      <p:sp>
        <p:nvSpPr>
          <p:cNvPr id="36871" name="Text Box 7"/>
          <p:cNvSpPr txBox="1">
            <a:spLocks noChangeArrowheads="1"/>
          </p:cNvSpPr>
          <p:nvPr/>
        </p:nvSpPr>
        <p:spPr bwMode="auto">
          <a:xfrm>
            <a:off x="5181600" y="1731963"/>
            <a:ext cx="2789546" cy="584775"/>
          </a:xfrm>
          <a:prstGeom prst="rect">
            <a:avLst/>
          </a:prstGeom>
          <a:noFill/>
          <a:ln w="9525">
            <a:noFill/>
            <a:miter lim="800000"/>
            <a:headEnd/>
            <a:tailEnd/>
          </a:ln>
          <a:effectLst/>
        </p:spPr>
        <p:txBody>
          <a:bodyPr wrap="none">
            <a:spAutoFit/>
          </a:bodyPr>
          <a:lstStyle/>
          <a:p>
            <a:r>
              <a:rPr lang="en-US" sz="3200" b="1" u="sng">
                <a:solidFill>
                  <a:srgbClr val="FF0000"/>
                </a:solidFill>
                <a:latin typeface="Century Gothic" panose="020B0502020202020204" pitchFamily="34" charset="0"/>
              </a:rPr>
              <a:t>Compression</a:t>
            </a:r>
          </a:p>
        </p:txBody>
      </p:sp>
      <p:sp>
        <p:nvSpPr>
          <p:cNvPr id="36872" name="Text Box 8"/>
          <p:cNvSpPr txBox="1">
            <a:spLocks noChangeArrowheads="1"/>
          </p:cNvSpPr>
          <p:nvPr/>
        </p:nvSpPr>
        <p:spPr bwMode="auto">
          <a:xfrm>
            <a:off x="901700" y="2362200"/>
            <a:ext cx="2755900" cy="461665"/>
          </a:xfrm>
          <a:prstGeom prst="rect">
            <a:avLst/>
          </a:prstGeom>
          <a:noFill/>
          <a:ln w="9525">
            <a:noFill/>
            <a:miter lim="800000"/>
            <a:headEnd/>
            <a:tailEnd/>
          </a:ln>
          <a:effectLst/>
        </p:spPr>
        <p:txBody>
          <a:bodyPr>
            <a:spAutoFit/>
          </a:bodyPr>
          <a:lstStyle/>
          <a:p>
            <a:r>
              <a:rPr lang="en-US" sz="2400" b="1" i="1" dirty="0">
                <a:solidFill>
                  <a:srgbClr val="C00000"/>
                </a:solidFill>
                <a:latin typeface="Century Gothic" panose="020B0502020202020204" pitchFamily="34" charset="0"/>
              </a:rPr>
              <a:t>+</a:t>
            </a:r>
            <a:r>
              <a:rPr lang="en-US" sz="2400" b="1" i="1" dirty="0">
                <a:solidFill>
                  <a:srgbClr val="C00000"/>
                </a:solidFill>
                <a:latin typeface="Century Gothic" panose="020B0502020202020204" pitchFamily="34" charset="0"/>
                <a:sym typeface="Symbol" pitchFamily="18" charset="2"/>
              </a:rPr>
              <a:t>V</a:t>
            </a:r>
            <a:r>
              <a:rPr lang="en-US" sz="2400" b="1" dirty="0">
                <a:solidFill>
                  <a:srgbClr val="C00000"/>
                </a:solidFill>
                <a:latin typeface="Century Gothic" panose="020B0502020202020204" pitchFamily="34" charset="0"/>
                <a:sym typeface="Symbol" pitchFamily="18" charset="2"/>
              </a:rPr>
              <a:t> </a:t>
            </a:r>
            <a:r>
              <a:rPr lang="en-US" sz="2400" b="1" dirty="0">
                <a:solidFill>
                  <a:srgbClr val="000000"/>
                </a:solidFill>
                <a:latin typeface="Century Gothic" panose="020B0502020202020204" pitchFamily="34" charset="0"/>
                <a:sym typeface="Symbol" pitchFamily="18" charset="2"/>
              </a:rPr>
              <a:t>(increase)</a:t>
            </a:r>
          </a:p>
        </p:txBody>
      </p:sp>
      <p:sp>
        <p:nvSpPr>
          <p:cNvPr id="36873" name="Line 9"/>
          <p:cNvSpPr>
            <a:spLocks noChangeShapeType="1"/>
          </p:cNvSpPr>
          <p:nvPr/>
        </p:nvSpPr>
        <p:spPr bwMode="auto">
          <a:xfrm>
            <a:off x="2209800" y="28956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sp>
        <p:nvSpPr>
          <p:cNvPr id="36874" name="Text Box 10"/>
          <p:cNvSpPr txBox="1">
            <a:spLocks noChangeArrowheads="1"/>
          </p:cNvSpPr>
          <p:nvPr/>
        </p:nvSpPr>
        <p:spPr bwMode="auto">
          <a:xfrm>
            <a:off x="5181600" y="2362200"/>
            <a:ext cx="3124200" cy="461665"/>
          </a:xfrm>
          <a:prstGeom prst="rect">
            <a:avLst/>
          </a:prstGeom>
          <a:noFill/>
          <a:ln w="9525">
            <a:noFill/>
            <a:miter lim="800000"/>
            <a:headEnd/>
            <a:tailEnd/>
          </a:ln>
          <a:effectLst/>
        </p:spPr>
        <p:txBody>
          <a:bodyPr>
            <a:spAutoFit/>
          </a:bodyPr>
          <a:lstStyle/>
          <a:p>
            <a:r>
              <a:rPr lang="en-US" sz="2400" b="1" i="1" dirty="0">
                <a:solidFill>
                  <a:srgbClr val="C00000"/>
                </a:solidFill>
                <a:latin typeface="Century Gothic" panose="020B0502020202020204" pitchFamily="34" charset="0"/>
              </a:rPr>
              <a:t>-</a:t>
            </a:r>
            <a:r>
              <a:rPr lang="en-US" sz="2400" b="1" i="1" dirty="0">
                <a:solidFill>
                  <a:srgbClr val="C00000"/>
                </a:solidFill>
                <a:latin typeface="Century Gothic" panose="020B0502020202020204" pitchFamily="34" charset="0"/>
                <a:sym typeface="Symbol" pitchFamily="18" charset="2"/>
              </a:rPr>
              <a:t>V</a:t>
            </a:r>
            <a:r>
              <a:rPr lang="en-US" sz="2400" b="1" dirty="0">
                <a:latin typeface="Century Gothic" panose="020B0502020202020204" pitchFamily="34" charset="0"/>
                <a:sym typeface="Symbol" pitchFamily="18" charset="2"/>
              </a:rPr>
              <a:t> </a:t>
            </a:r>
            <a:r>
              <a:rPr lang="en-US" sz="2400" b="1" dirty="0">
                <a:solidFill>
                  <a:srgbClr val="000000"/>
                </a:solidFill>
                <a:latin typeface="Century Gothic" panose="020B0502020202020204" pitchFamily="34" charset="0"/>
                <a:sym typeface="Symbol" pitchFamily="18" charset="2"/>
              </a:rPr>
              <a:t>(decrease)</a:t>
            </a:r>
          </a:p>
        </p:txBody>
      </p:sp>
      <p:sp>
        <p:nvSpPr>
          <p:cNvPr id="36875" name="Line 11"/>
          <p:cNvSpPr>
            <a:spLocks noChangeShapeType="1"/>
          </p:cNvSpPr>
          <p:nvPr/>
        </p:nvSpPr>
        <p:spPr bwMode="auto">
          <a:xfrm>
            <a:off x="6553200" y="28956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sp>
        <p:nvSpPr>
          <p:cNvPr id="36876" name="Text Box 12"/>
          <p:cNvSpPr txBox="1">
            <a:spLocks noChangeArrowheads="1"/>
          </p:cNvSpPr>
          <p:nvPr/>
        </p:nvSpPr>
        <p:spPr bwMode="auto">
          <a:xfrm>
            <a:off x="1408552" y="3276600"/>
            <a:ext cx="1563248" cy="461665"/>
          </a:xfrm>
          <a:prstGeom prst="rect">
            <a:avLst/>
          </a:prstGeom>
          <a:noFill/>
          <a:ln w="9525">
            <a:noFill/>
            <a:miter lim="800000"/>
            <a:headEnd/>
            <a:tailEnd/>
          </a:ln>
          <a:effectLst/>
        </p:spPr>
        <p:txBody>
          <a:bodyPr wrap="none">
            <a:spAutoFit/>
          </a:bodyPr>
          <a:lstStyle/>
          <a:p>
            <a:r>
              <a:rPr lang="en-US" sz="2400" b="1" dirty="0">
                <a:solidFill>
                  <a:srgbClr val="C00000"/>
                </a:solidFill>
                <a:latin typeface="Century Gothic" panose="020B0502020202020204" pitchFamily="34" charset="0"/>
              </a:rPr>
              <a:t>-</a:t>
            </a:r>
            <a:r>
              <a:rPr lang="en-US" sz="2400" b="1" i="1" dirty="0">
                <a:solidFill>
                  <a:srgbClr val="C00000"/>
                </a:solidFill>
                <a:latin typeface="Century Gothic" panose="020B0502020202020204" pitchFamily="34" charset="0"/>
              </a:rPr>
              <a:t>w</a:t>
            </a:r>
            <a:r>
              <a:rPr lang="en-US" sz="2400" b="1" dirty="0">
                <a:latin typeface="Century Gothic" panose="020B0502020202020204" pitchFamily="34" charset="0"/>
              </a:rPr>
              <a:t> </a:t>
            </a:r>
            <a:r>
              <a:rPr lang="en-US" sz="2400" b="1" dirty="0">
                <a:solidFill>
                  <a:srgbClr val="000000"/>
                </a:solidFill>
                <a:latin typeface="Century Gothic" panose="020B0502020202020204" pitchFamily="34" charset="0"/>
              </a:rPr>
              <a:t>results</a:t>
            </a:r>
          </a:p>
        </p:txBody>
      </p:sp>
      <p:sp>
        <p:nvSpPr>
          <p:cNvPr id="36877" name="Text Box 13"/>
          <p:cNvSpPr txBox="1">
            <a:spLocks noChangeArrowheads="1"/>
          </p:cNvSpPr>
          <p:nvPr/>
        </p:nvSpPr>
        <p:spPr bwMode="auto">
          <a:xfrm>
            <a:off x="5715000" y="3276600"/>
            <a:ext cx="1617751" cy="461665"/>
          </a:xfrm>
          <a:prstGeom prst="rect">
            <a:avLst/>
          </a:prstGeom>
          <a:noFill/>
          <a:ln w="9525">
            <a:noFill/>
            <a:miter lim="800000"/>
            <a:headEnd/>
            <a:tailEnd/>
          </a:ln>
          <a:effectLst/>
        </p:spPr>
        <p:txBody>
          <a:bodyPr wrap="none">
            <a:spAutoFit/>
          </a:bodyPr>
          <a:lstStyle/>
          <a:p>
            <a:r>
              <a:rPr lang="en-US" sz="2400" b="1" dirty="0">
                <a:solidFill>
                  <a:srgbClr val="C00000"/>
                </a:solidFill>
                <a:latin typeface="Century Gothic" panose="020B0502020202020204" pitchFamily="34" charset="0"/>
              </a:rPr>
              <a:t>+</a:t>
            </a:r>
            <a:r>
              <a:rPr lang="en-US" sz="2400" b="1" i="1" dirty="0">
                <a:solidFill>
                  <a:srgbClr val="C00000"/>
                </a:solidFill>
                <a:latin typeface="Century Gothic" panose="020B0502020202020204" pitchFamily="34" charset="0"/>
              </a:rPr>
              <a:t>w</a:t>
            </a:r>
            <a:r>
              <a:rPr lang="en-US" sz="2400" b="1" dirty="0">
                <a:latin typeface="Century Gothic" panose="020B0502020202020204" pitchFamily="34" charset="0"/>
              </a:rPr>
              <a:t> </a:t>
            </a:r>
            <a:r>
              <a:rPr lang="en-US" sz="2400" b="1" dirty="0">
                <a:solidFill>
                  <a:srgbClr val="000000"/>
                </a:solidFill>
                <a:latin typeface="Century Gothic" panose="020B0502020202020204" pitchFamily="34" charset="0"/>
              </a:rPr>
              <a:t>results</a:t>
            </a:r>
          </a:p>
        </p:txBody>
      </p:sp>
      <p:sp>
        <p:nvSpPr>
          <p:cNvPr id="36879" name="Text Box 15"/>
          <p:cNvSpPr txBox="1">
            <a:spLocks noChangeArrowheads="1"/>
          </p:cNvSpPr>
          <p:nvPr/>
        </p:nvSpPr>
        <p:spPr bwMode="auto">
          <a:xfrm>
            <a:off x="838200" y="4191000"/>
            <a:ext cx="3216275" cy="584775"/>
          </a:xfrm>
          <a:prstGeom prst="rect">
            <a:avLst/>
          </a:prstGeom>
          <a:noFill/>
          <a:ln w="9525">
            <a:noFill/>
            <a:miter lim="800000"/>
            <a:headEnd/>
            <a:tailEnd/>
          </a:ln>
          <a:effectLst/>
        </p:spPr>
        <p:txBody>
          <a:bodyPr>
            <a:spAutoFit/>
          </a:bodyPr>
          <a:lstStyle/>
          <a:p>
            <a:r>
              <a:rPr lang="en-US" sz="3200" b="1" i="1" dirty="0" err="1">
                <a:solidFill>
                  <a:srgbClr val="C00000"/>
                </a:solidFill>
                <a:latin typeface="Century Gothic" panose="020B0502020202020204" pitchFamily="34" charset="0"/>
              </a:rPr>
              <a:t>E</a:t>
            </a:r>
            <a:r>
              <a:rPr lang="en-US" sz="2400" baseline="-25000" dirty="0" err="1">
                <a:solidFill>
                  <a:srgbClr val="C00000"/>
                </a:solidFill>
                <a:latin typeface="Century Gothic" panose="020B0502020202020204" pitchFamily="34" charset="0"/>
              </a:rPr>
              <a:t>system</a:t>
            </a:r>
            <a:r>
              <a:rPr lang="en-US" sz="2400" dirty="0">
                <a:latin typeface="Century Gothic" panose="020B0502020202020204" pitchFamily="34" charset="0"/>
              </a:rPr>
              <a:t> </a:t>
            </a:r>
            <a:r>
              <a:rPr lang="en-US" sz="2400" b="1" dirty="0">
                <a:solidFill>
                  <a:srgbClr val="000000"/>
                </a:solidFill>
                <a:latin typeface="Century Gothic" panose="020B0502020202020204" pitchFamily="34" charset="0"/>
              </a:rPr>
              <a:t>decreases</a:t>
            </a:r>
          </a:p>
        </p:txBody>
      </p:sp>
      <p:sp>
        <p:nvSpPr>
          <p:cNvPr id="36880" name="Text Box 16"/>
          <p:cNvSpPr txBox="1">
            <a:spLocks noChangeArrowheads="1"/>
          </p:cNvSpPr>
          <p:nvPr/>
        </p:nvSpPr>
        <p:spPr bwMode="auto">
          <a:xfrm>
            <a:off x="685800" y="5334000"/>
            <a:ext cx="3886200" cy="1200329"/>
          </a:xfrm>
          <a:prstGeom prst="rect">
            <a:avLst/>
          </a:prstGeom>
          <a:noFill/>
          <a:ln w="9525">
            <a:noFill/>
            <a:miter lim="800000"/>
            <a:headEnd/>
            <a:tailEnd/>
          </a:ln>
          <a:effectLst/>
        </p:spPr>
        <p:txBody>
          <a:bodyPr>
            <a:spAutoFit/>
          </a:bodyPr>
          <a:lstStyle/>
          <a:p>
            <a:r>
              <a:rPr lang="en-US" sz="2400" dirty="0">
                <a:solidFill>
                  <a:srgbClr val="000000"/>
                </a:solidFill>
                <a:latin typeface="Century Gothic" panose="020B0502020202020204" pitchFamily="34" charset="0"/>
              </a:rPr>
              <a:t>Work has been done by the system on the surroundings</a:t>
            </a:r>
          </a:p>
        </p:txBody>
      </p:sp>
      <p:sp>
        <p:nvSpPr>
          <p:cNvPr id="36881" name="Text Box 17"/>
          <p:cNvSpPr txBox="1">
            <a:spLocks noChangeArrowheads="1"/>
          </p:cNvSpPr>
          <p:nvPr/>
        </p:nvSpPr>
        <p:spPr bwMode="auto">
          <a:xfrm>
            <a:off x="5394325" y="4191000"/>
            <a:ext cx="3216275" cy="584775"/>
          </a:xfrm>
          <a:prstGeom prst="rect">
            <a:avLst/>
          </a:prstGeom>
          <a:noFill/>
          <a:ln w="9525">
            <a:noFill/>
            <a:miter lim="800000"/>
            <a:headEnd/>
            <a:tailEnd/>
          </a:ln>
          <a:effectLst/>
        </p:spPr>
        <p:txBody>
          <a:bodyPr>
            <a:spAutoFit/>
          </a:bodyPr>
          <a:lstStyle/>
          <a:p>
            <a:r>
              <a:rPr lang="en-US" sz="3200" b="1" i="1" dirty="0" err="1">
                <a:solidFill>
                  <a:srgbClr val="C00000"/>
                </a:solidFill>
                <a:latin typeface="Century Gothic" panose="020B0502020202020204" pitchFamily="34" charset="0"/>
              </a:rPr>
              <a:t>E</a:t>
            </a:r>
            <a:r>
              <a:rPr lang="en-US" sz="2400" baseline="-25000" dirty="0" err="1">
                <a:solidFill>
                  <a:srgbClr val="C00000"/>
                </a:solidFill>
                <a:latin typeface="Century Gothic" panose="020B0502020202020204" pitchFamily="34" charset="0"/>
              </a:rPr>
              <a:t>system</a:t>
            </a:r>
            <a:r>
              <a:rPr lang="en-US" sz="2400" dirty="0">
                <a:latin typeface="Century Gothic" panose="020B0502020202020204" pitchFamily="34" charset="0"/>
              </a:rPr>
              <a:t> </a:t>
            </a:r>
            <a:r>
              <a:rPr lang="en-US" sz="2400" b="1" dirty="0">
                <a:solidFill>
                  <a:srgbClr val="000000"/>
                </a:solidFill>
                <a:latin typeface="Century Gothic" panose="020B0502020202020204" pitchFamily="34" charset="0"/>
              </a:rPr>
              <a:t>increases</a:t>
            </a:r>
          </a:p>
        </p:txBody>
      </p:sp>
      <p:sp>
        <p:nvSpPr>
          <p:cNvPr id="36882" name="Line 18"/>
          <p:cNvSpPr>
            <a:spLocks noChangeShapeType="1"/>
          </p:cNvSpPr>
          <p:nvPr/>
        </p:nvSpPr>
        <p:spPr bwMode="auto">
          <a:xfrm>
            <a:off x="2209800" y="38100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sp>
        <p:nvSpPr>
          <p:cNvPr id="36883" name="Line 19"/>
          <p:cNvSpPr>
            <a:spLocks noChangeShapeType="1"/>
          </p:cNvSpPr>
          <p:nvPr/>
        </p:nvSpPr>
        <p:spPr bwMode="auto">
          <a:xfrm>
            <a:off x="6553200" y="38100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sp>
        <p:nvSpPr>
          <p:cNvPr id="36884" name="Text Box 20"/>
          <p:cNvSpPr txBox="1">
            <a:spLocks noChangeArrowheads="1"/>
          </p:cNvSpPr>
          <p:nvPr/>
        </p:nvSpPr>
        <p:spPr bwMode="auto">
          <a:xfrm>
            <a:off x="5029200" y="5332413"/>
            <a:ext cx="3886200" cy="1200329"/>
          </a:xfrm>
          <a:prstGeom prst="rect">
            <a:avLst/>
          </a:prstGeom>
          <a:noFill/>
          <a:ln w="9525">
            <a:noFill/>
            <a:miter lim="800000"/>
            <a:headEnd/>
            <a:tailEnd/>
          </a:ln>
          <a:effectLst/>
        </p:spPr>
        <p:txBody>
          <a:bodyPr>
            <a:spAutoFit/>
          </a:bodyPr>
          <a:lstStyle/>
          <a:p>
            <a:r>
              <a:rPr lang="en-US" sz="2400" dirty="0">
                <a:solidFill>
                  <a:srgbClr val="000000"/>
                </a:solidFill>
                <a:latin typeface="Century Gothic" panose="020B0502020202020204" pitchFamily="34" charset="0"/>
              </a:rPr>
              <a:t>Work has been done on the system by the surroundings</a:t>
            </a:r>
          </a:p>
        </p:txBody>
      </p:sp>
      <p:sp>
        <p:nvSpPr>
          <p:cNvPr id="36885" name="Line 21"/>
          <p:cNvSpPr>
            <a:spLocks noChangeShapeType="1"/>
          </p:cNvSpPr>
          <p:nvPr/>
        </p:nvSpPr>
        <p:spPr bwMode="auto">
          <a:xfrm>
            <a:off x="2209800" y="48768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sp>
        <p:nvSpPr>
          <p:cNvPr id="36886" name="Line 22"/>
          <p:cNvSpPr>
            <a:spLocks noChangeShapeType="1"/>
          </p:cNvSpPr>
          <p:nvPr/>
        </p:nvSpPr>
        <p:spPr bwMode="auto">
          <a:xfrm>
            <a:off x="6553200" y="4876800"/>
            <a:ext cx="0" cy="381000"/>
          </a:xfrm>
          <a:prstGeom prst="line">
            <a:avLst/>
          </a:prstGeom>
          <a:noFill/>
          <a:ln w="57150">
            <a:solidFill>
              <a:schemeClr val="accent3">
                <a:lumMod val="50000"/>
              </a:schemeClr>
            </a:solidFill>
            <a:round/>
            <a:headEnd/>
            <a:tailEnd type="triangle" w="med" len="med"/>
          </a:ln>
          <a:effectLst/>
        </p:spPr>
        <p:txBody>
          <a:bodyPr/>
          <a:lstStyle/>
          <a:p>
            <a:endParaRPr lang="en-US" sz="2400">
              <a:latin typeface="Century Gothic" panose="020B0502020202020204" pitchFamily="34"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497025037"/>
              </p:ext>
            </p:extLst>
          </p:nvPr>
        </p:nvGraphicFramePr>
        <p:xfrm>
          <a:off x="2514600" y="685800"/>
          <a:ext cx="3585340" cy="1043008"/>
        </p:xfrm>
        <a:graphic>
          <a:graphicData uri="http://schemas.openxmlformats.org/presentationml/2006/ole">
            <mc:AlternateContent xmlns:mc="http://schemas.openxmlformats.org/markup-compatibility/2006">
              <mc:Choice xmlns:v="urn:schemas-microsoft-com:vml" Requires="v">
                <p:oleObj spid="_x0000_s36898" name="Equation" r:id="rId4" imgW="698400" imgH="203040" progId="">
                  <p:embed/>
                </p:oleObj>
              </mc:Choice>
              <mc:Fallback>
                <p:oleObj name="Equation" r:id="rId4" imgW="698400" imgH="203040" progId="">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685800"/>
                        <a:ext cx="3585340" cy="1043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blinds(horizontal)">
                                      <p:cBhvr>
                                        <p:cTn id="7" dur="500"/>
                                        <p:tgtEl>
                                          <p:spTgt spid="3687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6872"/>
                                        </p:tgtEl>
                                        <p:attrNameLst>
                                          <p:attrName>style.visibility</p:attrName>
                                        </p:attrNameLst>
                                      </p:cBhvr>
                                      <p:to>
                                        <p:strVal val="visible"/>
                                      </p:to>
                                    </p:set>
                                    <p:animEffect transition="in" filter="slide(fromTop)">
                                      <p:cBhvr>
                                        <p:cTn id="12" dur="500"/>
                                        <p:tgtEl>
                                          <p:spTgt spid="3687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6873"/>
                                        </p:tgtEl>
                                        <p:attrNameLst>
                                          <p:attrName>style.visibility</p:attrName>
                                        </p:attrNameLst>
                                      </p:cBhvr>
                                      <p:to>
                                        <p:strVal val="visible"/>
                                      </p:to>
                                    </p:set>
                                    <p:animEffect transition="in" filter="slide(fromTop)">
                                      <p:cBhvr>
                                        <p:cTn id="17" dur="500"/>
                                        <p:tgtEl>
                                          <p:spTgt spid="36873"/>
                                        </p:tgtEl>
                                      </p:cBhvr>
                                    </p:animEffect>
                                  </p:childTnLst>
                                </p:cTn>
                              </p:par>
                            </p:childTnLst>
                          </p:cTn>
                        </p:par>
                        <p:par>
                          <p:cTn id="18" fill="hold">
                            <p:stCondLst>
                              <p:cond delay="500"/>
                            </p:stCondLst>
                            <p:childTnLst>
                              <p:par>
                                <p:cTn id="19" presetID="3" presetClass="entr" presetSubtype="10" fill="hold" grpId="0" nodeType="afterEffect">
                                  <p:stCondLst>
                                    <p:cond delay="500"/>
                                  </p:stCondLst>
                                  <p:childTnLst>
                                    <p:set>
                                      <p:cBhvr>
                                        <p:cTn id="20" dur="1" fill="hold">
                                          <p:stCondLst>
                                            <p:cond delay="0"/>
                                          </p:stCondLst>
                                        </p:cTn>
                                        <p:tgtEl>
                                          <p:spTgt spid="36876"/>
                                        </p:tgtEl>
                                        <p:attrNameLst>
                                          <p:attrName>style.visibility</p:attrName>
                                        </p:attrNameLst>
                                      </p:cBhvr>
                                      <p:to>
                                        <p:strVal val="visible"/>
                                      </p:to>
                                    </p:set>
                                    <p:animEffect transition="in" filter="blinds(horizontal)">
                                      <p:cBhvr>
                                        <p:cTn id="21" dur="500"/>
                                        <p:tgtEl>
                                          <p:spTgt spid="36876"/>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36882"/>
                                        </p:tgtEl>
                                        <p:attrNameLst>
                                          <p:attrName>style.visibility</p:attrName>
                                        </p:attrNameLst>
                                      </p:cBhvr>
                                      <p:to>
                                        <p:strVal val="visible"/>
                                      </p:to>
                                    </p:set>
                                    <p:animEffect transition="in" filter="slide(fromTop)">
                                      <p:cBhvr>
                                        <p:cTn id="26" dur="500"/>
                                        <p:tgtEl>
                                          <p:spTgt spid="36882"/>
                                        </p:tgtEl>
                                      </p:cBhvr>
                                    </p:animEffect>
                                  </p:childTnLst>
                                </p:cTn>
                              </p:par>
                            </p:childTnLst>
                          </p:cTn>
                        </p:par>
                        <p:par>
                          <p:cTn id="27" fill="hold">
                            <p:stCondLst>
                              <p:cond delay="500"/>
                            </p:stCondLst>
                            <p:childTnLst>
                              <p:par>
                                <p:cTn id="28" presetID="3" presetClass="entr" presetSubtype="10" fill="hold" grpId="0" nodeType="afterEffect">
                                  <p:stCondLst>
                                    <p:cond delay="500"/>
                                  </p:stCondLst>
                                  <p:childTnLst>
                                    <p:set>
                                      <p:cBhvr>
                                        <p:cTn id="29" dur="1" fill="hold">
                                          <p:stCondLst>
                                            <p:cond delay="0"/>
                                          </p:stCondLst>
                                        </p:cTn>
                                        <p:tgtEl>
                                          <p:spTgt spid="36879"/>
                                        </p:tgtEl>
                                        <p:attrNameLst>
                                          <p:attrName>style.visibility</p:attrName>
                                        </p:attrNameLst>
                                      </p:cBhvr>
                                      <p:to>
                                        <p:strVal val="visible"/>
                                      </p:to>
                                    </p:set>
                                    <p:animEffect transition="in" filter="blinds(horizontal)">
                                      <p:cBhvr>
                                        <p:cTn id="30" dur="500"/>
                                        <p:tgtEl>
                                          <p:spTgt spid="36879"/>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36885"/>
                                        </p:tgtEl>
                                        <p:attrNameLst>
                                          <p:attrName>style.visibility</p:attrName>
                                        </p:attrNameLst>
                                      </p:cBhvr>
                                      <p:to>
                                        <p:strVal val="visible"/>
                                      </p:to>
                                    </p:set>
                                    <p:animEffect transition="in" filter="slide(fromTop)">
                                      <p:cBhvr>
                                        <p:cTn id="35" dur="500"/>
                                        <p:tgtEl>
                                          <p:spTgt spid="36885"/>
                                        </p:tgtEl>
                                      </p:cBhvr>
                                    </p:animEffect>
                                  </p:childTnLst>
                                </p:cTn>
                              </p:par>
                            </p:childTnLst>
                          </p:cTn>
                        </p:par>
                        <p:par>
                          <p:cTn id="36" fill="hold">
                            <p:stCondLst>
                              <p:cond delay="500"/>
                            </p:stCondLst>
                            <p:childTnLst>
                              <p:par>
                                <p:cTn id="37" presetID="3" presetClass="entr" presetSubtype="10" fill="hold" grpId="0" nodeType="afterEffect">
                                  <p:stCondLst>
                                    <p:cond delay="500"/>
                                  </p:stCondLst>
                                  <p:childTnLst>
                                    <p:set>
                                      <p:cBhvr>
                                        <p:cTn id="38" dur="1" fill="hold">
                                          <p:stCondLst>
                                            <p:cond delay="0"/>
                                          </p:stCondLst>
                                        </p:cTn>
                                        <p:tgtEl>
                                          <p:spTgt spid="36880"/>
                                        </p:tgtEl>
                                        <p:attrNameLst>
                                          <p:attrName>style.visibility</p:attrName>
                                        </p:attrNameLst>
                                      </p:cBhvr>
                                      <p:to>
                                        <p:strVal val="visible"/>
                                      </p:to>
                                    </p:set>
                                    <p:animEffect transition="in" filter="blinds(horizontal)">
                                      <p:cBhvr>
                                        <p:cTn id="39" dur="500"/>
                                        <p:tgtEl>
                                          <p:spTgt spid="36880"/>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6871"/>
                                        </p:tgtEl>
                                        <p:attrNameLst>
                                          <p:attrName>style.visibility</p:attrName>
                                        </p:attrNameLst>
                                      </p:cBhvr>
                                      <p:to>
                                        <p:strVal val="visible"/>
                                      </p:to>
                                    </p:set>
                                    <p:animEffect transition="in" filter="blinds(horizontal)">
                                      <p:cBhvr>
                                        <p:cTn id="44" dur="500"/>
                                        <p:tgtEl>
                                          <p:spTgt spid="36871"/>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6874"/>
                                        </p:tgtEl>
                                        <p:attrNameLst>
                                          <p:attrName>style.visibility</p:attrName>
                                        </p:attrNameLst>
                                      </p:cBhvr>
                                      <p:to>
                                        <p:strVal val="visible"/>
                                      </p:to>
                                    </p:set>
                                    <p:animEffect transition="in" filter="blinds(horizontal)">
                                      <p:cBhvr>
                                        <p:cTn id="49" dur="500"/>
                                        <p:tgtEl>
                                          <p:spTgt spid="36874"/>
                                        </p:tgtEl>
                                      </p:cBhvr>
                                    </p:animEffect>
                                  </p:childTnLst>
                                </p:cTn>
                              </p:par>
                            </p:childTnLst>
                          </p:cTn>
                        </p:par>
                      </p:childTnLst>
                    </p:cTn>
                  </p:par>
                  <p:par>
                    <p:cTn id="50" fill="hold">
                      <p:stCondLst>
                        <p:cond delay="indefinite"/>
                      </p:stCondLst>
                      <p:childTnLst>
                        <p:par>
                          <p:cTn id="51" fill="hold">
                            <p:stCondLst>
                              <p:cond delay="0"/>
                            </p:stCondLst>
                            <p:childTnLst>
                              <p:par>
                                <p:cTn id="52" presetID="12" presetClass="entr" presetSubtype="1" fill="hold" grpId="0" nodeType="clickEffect">
                                  <p:stCondLst>
                                    <p:cond delay="0"/>
                                  </p:stCondLst>
                                  <p:childTnLst>
                                    <p:set>
                                      <p:cBhvr>
                                        <p:cTn id="53" dur="1" fill="hold">
                                          <p:stCondLst>
                                            <p:cond delay="0"/>
                                          </p:stCondLst>
                                        </p:cTn>
                                        <p:tgtEl>
                                          <p:spTgt spid="36875"/>
                                        </p:tgtEl>
                                        <p:attrNameLst>
                                          <p:attrName>style.visibility</p:attrName>
                                        </p:attrNameLst>
                                      </p:cBhvr>
                                      <p:to>
                                        <p:strVal val="visible"/>
                                      </p:to>
                                    </p:set>
                                    <p:animEffect transition="in" filter="slide(fromTop)">
                                      <p:cBhvr>
                                        <p:cTn id="54" dur="500"/>
                                        <p:tgtEl>
                                          <p:spTgt spid="36875"/>
                                        </p:tgtEl>
                                      </p:cBhvr>
                                    </p:animEffect>
                                  </p:childTnLst>
                                </p:cTn>
                              </p:par>
                            </p:childTnLst>
                          </p:cTn>
                        </p:par>
                        <p:par>
                          <p:cTn id="55" fill="hold">
                            <p:stCondLst>
                              <p:cond delay="500"/>
                            </p:stCondLst>
                            <p:childTnLst>
                              <p:par>
                                <p:cTn id="56" presetID="3" presetClass="entr" presetSubtype="10" fill="hold" grpId="0" nodeType="afterEffect">
                                  <p:stCondLst>
                                    <p:cond delay="500"/>
                                  </p:stCondLst>
                                  <p:childTnLst>
                                    <p:set>
                                      <p:cBhvr>
                                        <p:cTn id="57" dur="1" fill="hold">
                                          <p:stCondLst>
                                            <p:cond delay="0"/>
                                          </p:stCondLst>
                                        </p:cTn>
                                        <p:tgtEl>
                                          <p:spTgt spid="36877"/>
                                        </p:tgtEl>
                                        <p:attrNameLst>
                                          <p:attrName>style.visibility</p:attrName>
                                        </p:attrNameLst>
                                      </p:cBhvr>
                                      <p:to>
                                        <p:strVal val="visible"/>
                                      </p:to>
                                    </p:set>
                                    <p:animEffect transition="in" filter="blinds(horizontal)">
                                      <p:cBhvr>
                                        <p:cTn id="58" dur="500"/>
                                        <p:tgtEl>
                                          <p:spTgt spid="36877"/>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1" fill="hold" grpId="0" nodeType="clickEffect">
                                  <p:stCondLst>
                                    <p:cond delay="0"/>
                                  </p:stCondLst>
                                  <p:childTnLst>
                                    <p:set>
                                      <p:cBhvr>
                                        <p:cTn id="62" dur="1" fill="hold">
                                          <p:stCondLst>
                                            <p:cond delay="0"/>
                                          </p:stCondLst>
                                        </p:cTn>
                                        <p:tgtEl>
                                          <p:spTgt spid="36883"/>
                                        </p:tgtEl>
                                        <p:attrNameLst>
                                          <p:attrName>style.visibility</p:attrName>
                                        </p:attrNameLst>
                                      </p:cBhvr>
                                      <p:to>
                                        <p:strVal val="visible"/>
                                      </p:to>
                                    </p:set>
                                    <p:animEffect transition="in" filter="slide(fromTop)">
                                      <p:cBhvr>
                                        <p:cTn id="63" dur="500"/>
                                        <p:tgtEl>
                                          <p:spTgt spid="36883"/>
                                        </p:tgtEl>
                                      </p:cBhvr>
                                    </p:animEffect>
                                  </p:childTnLst>
                                </p:cTn>
                              </p:par>
                            </p:childTnLst>
                          </p:cTn>
                        </p:par>
                        <p:par>
                          <p:cTn id="64" fill="hold">
                            <p:stCondLst>
                              <p:cond delay="500"/>
                            </p:stCondLst>
                            <p:childTnLst>
                              <p:par>
                                <p:cTn id="65" presetID="3" presetClass="entr" presetSubtype="10" fill="hold" grpId="0" nodeType="afterEffect">
                                  <p:stCondLst>
                                    <p:cond delay="500"/>
                                  </p:stCondLst>
                                  <p:childTnLst>
                                    <p:set>
                                      <p:cBhvr>
                                        <p:cTn id="66" dur="1" fill="hold">
                                          <p:stCondLst>
                                            <p:cond delay="0"/>
                                          </p:stCondLst>
                                        </p:cTn>
                                        <p:tgtEl>
                                          <p:spTgt spid="36881"/>
                                        </p:tgtEl>
                                        <p:attrNameLst>
                                          <p:attrName>style.visibility</p:attrName>
                                        </p:attrNameLst>
                                      </p:cBhvr>
                                      <p:to>
                                        <p:strVal val="visible"/>
                                      </p:to>
                                    </p:set>
                                    <p:animEffect transition="in" filter="blinds(horizontal)">
                                      <p:cBhvr>
                                        <p:cTn id="67" dur="500"/>
                                        <p:tgtEl>
                                          <p:spTgt spid="36881"/>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1" fill="hold" grpId="0" nodeType="clickEffect">
                                  <p:stCondLst>
                                    <p:cond delay="0"/>
                                  </p:stCondLst>
                                  <p:childTnLst>
                                    <p:set>
                                      <p:cBhvr>
                                        <p:cTn id="71" dur="1" fill="hold">
                                          <p:stCondLst>
                                            <p:cond delay="0"/>
                                          </p:stCondLst>
                                        </p:cTn>
                                        <p:tgtEl>
                                          <p:spTgt spid="36886"/>
                                        </p:tgtEl>
                                        <p:attrNameLst>
                                          <p:attrName>style.visibility</p:attrName>
                                        </p:attrNameLst>
                                      </p:cBhvr>
                                      <p:to>
                                        <p:strVal val="visible"/>
                                      </p:to>
                                    </p:set>
                                    <p:animEffect transition="in" filter="slide(fromTop)">
                                      <p:cBhvr>
                                        <p:cTn id="72" dur="500"/>
                                        <p:tgtEl>
                                          <p:spTgt spid="36886"/>
                                        </p:tgtEl>
                                      </p:cBhvr>
                                    </p:animEffect>
                                  </p:childTnLst>
                                </p:cTn>
                              </p:par>
                              <p:par>
                                <p:cTn id="73" presetID="3" presetClass="entr" presetSubtype="10" fill="hold" grpId="0" nodeType="withEffect">
                                  <p:stCondLst>
                                    <p:cond delay="500"/>
                                  </p:stCondLst>
                                  <p:childTnLst>
                                    <p:set>
                                      <p:cBhvr>
                                        <p:cTn id="74" dur="1" fill="hold">
                                          <p:stCondLst>
                                            <p:cond delay="0"/>
                                          </p:stCondLst>
                                        </p:cTn>
                                        <p:tgtEl>
                                          <p:spTgt spid="36884"/>
                                        </p:tgtEl>
                                        <p:attrNameLst>
                                          <p:attrName>style.visibility</p:attrName>
                                        </p:attrNameLst>
                                      </p:cBhvr>
                                      <p:to>
                                        <p:strVal val="visible"/>
                                      </p:to>
                                    </p:set>
                                    <p:animEffect transition="in" filter="blinds(horizontal)">
                                      <p:cBhvr>
                                        <p:cTn id="75"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1" grpId="0"/>
      <p:bldP spid="36872" grpId="0"/>
      <p:bldP spid="36873" grpId="0" animBg="1"/>
      <p:bldP spid="36874" grpId="0"/>
      <p:bldP spid="36875" grpId="0" animBg="1"/>
      <p:bldP spid="36876" grpId="0"/>
      <p:bldP spid="36877" grpId="0"/>
      <p:bldP spid="36879" grpId="0"/>
      <p:bldP spid="36880" grpId="0"/>
      <p:bldP spid="36881" grpId="0"/>
      <p:bldP spid="36882" grpId="0" animBg="1"/>
      <p:bldP spid="36883" grpId="0" animBg="1"/>
      <p:bldP spid="36884" grpId="0"/>
      <p:bldP spid="36885" grpId="0" animBg="1"/>
      <p:bldP spid="368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7772400" cy="838200"/>
          </a:xfrm>
        </p:spPr>
        <p:txBody>
          <a:bodyPr/>
          <a:lstStyle/>
          <a:p>
            <a:r>
              <a:rPr lang="en-US" sz="2800" dirty="0" smtClean="0">
                <a:solidFill>
                  <a:srgbClr val="000000"/>
                </a:solidFill>
                <a:latin typeface="Century Gothic" panose="020B0502020202020204" pitchFamily="34" charset="0"/>
              </a:rPr>
              <a:t>Energy Change in Chemical Processes</a:t>
            </a:r>
            <a:endParaRPr lang="en-US" sz="2800" dirty="0">
              <a:solidFill>
                <a:srgbClr val="000000"/>
              </a:solidFill>
              <a:effectLst>
                <a:outerShdw blurRad="38100" dist="38100" dir="2700000" algn="tl">
                  <a:srgbClr val="FFFFFF"/>
                </a:outerShdw>
              </a:effectLst>
              <a:latin typeface="Century Gothic" panose="020B0502020202020204" pitchFamily="34" charset="0"/>
            </a:endParaRPr>
          </a:p>
        </p:txBody>
      </p:sp>
      <p:pic>
        <p:nvPicPr>
          <p:cNvPr id="5" name="Picture 4" descr="Exothermic.gif"/>
          <p:cNvPicPr>
            <a:picLocks noChangeAspect="1"/>
          </p:cNvPicPr>
          <p:nvPr/>
        </p:nvPicPr>
        <p:blipFill>
          <a:blip r:embed="rId3" cstate="print"/>
          <a:stretch>
            <a:fillRect/>
          </a:stretch>
        </p:blipFill>
        <p:spPr>
          <a:xfrm>
            <a:off x="1447800" y="2043619"/>
            <a:ext cx="6124575" cy="4814381"/>
          </a:xfrm>
          <a:prstGeom prst="rect">
            <a:avLst/>
          </a:prstGeom>
        </p:spPr>
      </p:pic>
      <p:sp>
        <p:nvSpPr>
          <p:cNvPr id="6" name="Text Box 5"/>
          <p:cNvSpPr txBox="1">
            <a:spLocks noChangeArrowheads="1"/>
          </p:cNvSpPr>
          <p:nvPr/>
        </p:nvSpPr>
        <p:spPr bwMode="auto">
          <a:xfrm>
            <a:off x="304800" y="838200"/>
            <a:ext cx="2606675" cy="461665"/>
          </a:xfrm>
          <a:prstGeom prst="rect">
            <a:avLst/>
          </a:prstGeom>
          <a:noFill/>
          <a:ln w="9525">
            <a:noFill/>
            <a:miter lim="800000"/>
            <a:headEnd/>
            <a:tailEnd/>
          </a:ln>
          <a:effectLst/>
        </p:spPr>
        <p:txBody>
          <a:bodyPr>
            <a:spAutoFit/>
          </a:bodyPr>
          <a:lstStyle/>
          <a:p>
            <a:r>
              <a:rPr lang="en-US" sz="2400" b="1" dirty="0">
                <a:solidFill>
                  <a:srgbClr val="C00000"/>
                </a:solidFill>
                <a:latin typeface="Century Gothic" panose="020B0502020202020204" pitchFamily="34" charset="0"/>
              </a:rPr>
              <a:t>Exothermic: </a:t>
            </a:r>
          </a:p>
        </p:txBody>
      </p:sp>
      <p:sp>
        <p:nvSpPr>
          <p:cNvPr id="7" name="Text Box 7"/>
          <p:cNvSpPr txBox="1">
            <a:spLocks noChangeArrowheads="1"/>
          </p:cNvSpPr>
          <p:nvPr/>
        </p:nvSpPr>
        <p:spPr bwMode="auto">
          <a:xfrm>
            <a:off x="381000" y="1295400"/>
            <a:ext cx="8534400" cy="830997"/>
          </a:xfrm>
          <a:prstGeom prst="rect">
            <a:avLst/>
          </a:prstGeom>
          <a:noFill/>
          <a:ln w="9525">
            <a:noFill/>
            <a:miter lim="800000"/>
            <a:headEnd/>
            <a:tailEnd/>
          </a:ln>
          <a:effectLst/>
        </p:spPr>
        <p:txBody>
          <a:bodyPr wrap="square">
            <a:spAutoFit/>
          </a:bodyPr>
          <a:lstStyle/>
          <a:p>
            <a:r>
              <a:rPr lang="en-US" sz="2400" b="1" dirty="0">
                <a:solidFill>
                  <a:srgbClr val="000000"/>
                </a:solidFill>
                <a:latin typeface="Century Gothic" panose="020B0502020202020204" pitchFamily="34" charset="0"/>
              </a:rPr>
              <a:t>Reactions in which energy flows </a:t>
            </a:r>
            <a:r>
              <a:rPr lang="en-US" sz="2400" b="1" i="1" dirty="0">
                <a:solidFill>
                  <a:schemeClr val="bg1">
                    <a:lumMod val="50000"/>
                  </a:schemeClr>
                </a:solidFill>
                <a:latin typeface="Century Gothic" panose="020B0502020202020204" pitchFamily="34" charset="0"/>
              </a:rPr>
              <a:t>out of</a:t>
            </a:r>
            <a:r>
              <a:rPr lang="en-US" sz="2400" b="1" dirty="0">
                <a:solidFill>
                  <a:srgbClr val="000000"/>
                </a:solidFill>
                <a:latin typeface="Century Gothic" panose="020B0502020202020204" pitchFamily="34" charset="0"/>
              </a:rPr>
              <a:t> the system  as the reaction proceeds.</a:t>
            </a:r>
          </a:p>
        </p:txBody>
      </p:sp>
      <p:sp>
        <p:nvSpPr>
          <p:cNvPr id="8" name="Text Box 10"/>
          <p:cNvSpPr txBox="1">
            <a:spLocks noChangeArrowheads="1"/>
          </p:cNvSpPr>
          <p:nvPr/>
        </p:nvSpPr>
        <p:spPr bwMode="auto">
          <a:xfrm>
            <a:off x="3200400" y="2133600"/>
            <a:ext cx="5410200" cy="830997"/>
          </a:xfrm>
          <a:prstGeom prst="rect">
            <a:avLst/>
          </a:prstGeom>
          <a:noFill/>
          <a:ln w="9525">
            <a:noFill/>
            <a:miter lim="800000"/>
            <a:headEnd/>
            <a:tailEnd/>
          </a:ln>
          <a:effectLst/>
        </p:spPr>
        <p:txBody>
          <a:bodyPr wrap="square">
            <a:spAutoFit/>
          </a:bodyPr>
          <a:lstStyle/>
          <a:p>
            <a:r>
              <a:rPr lang="en-US" sz="2400" b="1" dirty="0" smtClean="0">
                <a:solidFill>
                  <a:srgbClr val="C00000"/>
                </a:solidFill>
                <a:latin typeface="Century Gothic" panose="020B0502020202020204" pitchFamily="34" charset="0"/>
              </a:rPr>
              <a:t>- </a:t>
            </a:r>
            <a:r>
              <a:rPr lang="en-US" sz="2400" b="1" dirty="0" err="1" smtClean="0">
                <a:solidFill>
                  <a:srgbClr val="C00000"/>
                </a:solidFill>
                <a:latin typeface="Century Gothic" panose="020B0502020202020204" pitchFamily="34" charset="0"/>
              </a:rPr>
              <a:t>q</a:t>
            </a:r>
            <a:r>
              <a:rPr lang="en-US" sz="2400" b="1" baseline="-25000" dirty="0" err="1" smtClean="0">
                <a:solidFill>
                  <a:srgbClr val="C00000"/>
                </a:solidFill>
                <a:latin typeface="Century Gothic" panose="020B0502020202020204" pitchFamily="34" charset="0"/>
              </a:rPr>
              <a:t>system</a:t>
            </a:r>
            <a:r>
              <a:rPr lang="en-US" sz="2400" b="1" baseline="-25000" dirty="0" smtClean="0">
                <a:solidFill>
                  <a:srgbClr val="C00000"/>
                </a:solidFill>
                <a:latin typeface="Century Gothic" panose="020B0502020202020204" pitchFamily="34" charset="0"/>
              </a:rPr>
              <a:t>  </a:t>
            </a:r>
            <a:r>
              <a:rPr lang="en-US" sz="2400" b="1" dirty="0" smtClean="0">
                <a:solidFill>
                  <a:srgbClr val="C00000"/>
                </a:solidFill>
                <a:latin typeface="Century Gothic" panose="020B0502020202020204" pitchFamily="34" charset="0"/>
              </a:rPr>
              <a:t>     + </a:t>
            </a:r>
            <a:r>
              <a:rPr lang="en-US" sz="2400" b="1" dirty="0" err="1" smtClean="0">
                <a:solidFill>
                  <a:srgbClr val="C00000"/>
                </a:solidFill>
                <a:latin typeface="Century Gothic" panose="020B0502020202020204" pitchFamily="34" charset="0"/>
              </a:rPr>
              <a:t>q</a:t>
            </a:r>
            <a:r>
              <a:rPr lang="en-US" sz="2400" b="1" baseline="-25000" dirty="0" err="1" smtClean="0">
                <a:solidFill>
                  <a:srgbClr val="C00000"/>
                </a:solidFill>
                <a:latin typeface="Century Gothic" panose="020B0502020202020204" pitchFamily="34" charset="0"/>
              </a:rPr>
              <a:t>surroundings</a:t>
            </a:r>
            <a:endParaRPr lang="en-US" sz="2400" b="1" baseline="-25000" dirty="0" smtClean="0">
              <a:solidFill>
                <a:srgbClr val="C00000"/>
              </a:solidFill>
              <a:latin typeface="Century Gothic" panose="020B0502020202020204" pitchFamily="34" charset="0"/>
            </a:endParaRPr>
          </a:p>
          <a:p>
            <a:r>
              <a:rPr lang="en-US" sz="2400" b="1" dirty="0" smtClean="0">
                <a:solidFill>
                  <a:srgbClr val="C00000"/>
                </a:solidFill>
                <a:latin typeface="Century Gothic" panose="020B0502020202020204" pitchFamily="34" charset="0"/>
              </a:rPr>
              <a:t>  </a:t>
            </a:r>
            <a:endParaRPr lang="en-US" sz="2400" b="1" baseline="-25000" dirty="0">
              <a:solidFill>
                <a:srgbClr val="C0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21265"/>
            <a:ext cx="7772400" cy="762000"/>
          </a:xfrm>
        </p:spPr>
        <p:txBody>
          <a:bodyPr/>
          <a:lstStyle/>
          <a:p>
            <a:r>
              <a:rPr lang="en-US" sz="2800" dirty="0">
                <a:solidFill>
                  <a:srgbClr val="000000"/>
                </a:solidFill>
                <a:latin typeface="Century Gothic" panose="020B0502020202020204" pitchFamily="34" charset="0"/>
              </a:rPr>
              <a:t>Energy Change in Chemical Processes</a:t>
            </a:r>
          </a:p>
        </p:txBody>
      </p:sp>
      <p:pic>
        <p:nvPicPr>
          <p:cNvPr id="7" name="Picture 6" descr="Endothermic.gif"/>
          <p:cNvPicPr>
            <a:picLocks noChangeAspect="1"/>
          </p:cNvPicPr>
          <p:nvPr/>
        </p:nvPicPr>
        <p:blipFill>
          <a:blip r:embed="rId3" cstate="print"/>
          <a:stretch>
            <a:fillRect/>
          </a:stretch>
        </p:blipFill>
        <p:spPr>
          <a:xfrm>
            <a:off x="1371600" y="2247900"/>
            <a:ext cx="5934075" cy="4610100"/>
          </a:xfrm>
          <a:prstGeom prst="rect">
            <a:avLst/>
          </a:prstGeom>
        </p:spPr>
      </p:pic>
      <p:sp>
        <p:nvSpPr>
          <p:cNvPr id="8" name="Text Box 4"/>
          <p:cNvSpPr txBox="1">
            <a:spLocks noChangeArrowheads="1"/>
          </p:cNvSpPr>
          <p:nvPr/>
        </p:nvSpPr>
        <p:spPr bwMode="auto">
          <a:xfrm>
            <a:off x="228600" y="740735"/>
            <a:ext cx="2606675" cy="461665"/>
          </a:xfrm>
          <a:prstGeom prst="rect">
            <a:avLst/>
          </a:prstGeom>
          <a:noFill/>
          <a:ln w="9525">
            <a:noFill/>
            <a:miter lim="800000"/>
            <a:headEnd/>
            <a:tailEnd/>
          </a:ln>
          <a:effectLst/>
        </p:spPr>
        <p:txBody>
          <a:bodyPr>
            <a:spAutoFit/>
          </a:bodyPr>
          <a:lstStyle/>
          <a:p>
            <a:r>
              <a:rPr lang="en-US" sz="2400" b="1" dirty="0">
                <a:solidFill>
                  <a:srgbClr val="C00000"/>
                </a:solidFill>
                <a:latin typeface="Century Gothic" panose="020B0502020202020204" pitchFamily="34" charset="0"/>
              </a:rPr>
              <a:t>Endothermic</a:t>
            </a:r>
            <a:r>
              <a:rPr lang="en-US" sz="2400" b="1" dirty="0">
                <a:latin typeface="Century Gothic" panose="020B0502020202020204" pitchFamily="34" charset="0"/>
              </a:rPr>
              <a:t>: </a:t>
            </a:r>
          </a:p>
        </p:txBody>
      </p:sp>
      <p:sp>
        <p:nvSpPr>
          <p:cNvPr id="9" name="Text Box 6"/>
          <p:cNvSpPr txBox="1">
            <a:spLocks noChangeArrowheads="1"/>
          </p:cNvSpPr>
          <p:nvPr/>
        </p:nvSpPr>
        <p:spPr bwMode="auto">
          <a:xfrm>
            <a:off x="304800" y="1274135"/>
            <a:ext cx="8686800" cy="830997"/>
          </a:xfrm>
          <a:prstGeom prst="rect">
            <a:avLst/>
          </a:prstGeom>
          <a:noFill/>
          <a:ln w="9525">
            <a:noFill/>
            <a:miter lim="800000"/>
            <a:headEnd/>
            <a:tailEnd/>
          </a:ln>
          <a:effectLst/>
        </p:spPr>
        <p:txBody>
          <a:bodyPr wrap="square">
            <a:spAutoFit/>
          </a:bodyPr>
          <a:lstStyle/>
          <a:p>
            <a:r>
              <a:rPr lang="en-US" sz="2400" b="1" dirty="0">
                <a:solidFill>
                  <a:srgbClr val="000000"/>
                </a:solidFill>
                <a:latin typeface="Century Gothic" panose="020B0502020202020204" pitchFamily="34" charset="0"/>
              </a:rPr>
              <a:t>Reactions in which energy flows </a:t>
            </a:r>
            <a:r>
              <a:rPr lang="en-US" sz="2400" b="1" i="1" dirty="0">
                <a:solidFill>
                  <a:schemeClr val="bg1">
                    <a:lumMod val="50000"/>
                  </a:schemeClr>
                </a:solidFill>
                <a:latin typeface="Century Gothic" panose="020B0502020202020204" pitchFamily="34" charset="0"/>
              </a:rPr>
              <a:t>into</a:t>
            </a:r>
            <a:r>
              <a:rPr lang="en-US" sz="2400" b="1" dirty="0">
                <a:solidFill>
                  <a:srgbClr val="000000"/>
                </a:solidFill>
                <a:latin typeface="Century Gothic" panose="020B0502020202020204" pitchFamily="34" charset="0"/>
              </a:rPr>
              <a:t> the </a:t>
            </a:r>
            <a:endParaRPr lang="en-US" sz="2400" b="1" dirty="0" smtClean="0">
              <a:solidFill>
                <a:srgbClr val="000000"/>
              </a:solidFill>
              <a:latin typeface="Century Gothic" panose="020B0502020202020204" pitchFamily="34" charset="0"/>
            </a:endParaRPr>
          </a:p>
          <a:p>
            <a:r>
              <a:rPr lang="en-US" sz="2400" b="1" dirty="0" smtClean="0">
                <a:solidFill>
                  <a:srgbClr val="000000"/>
                </a:solidFill>
                <a:latin typeface="Century Gothic" panose="020B0502020202020204" pitchFamily="34" charset="0"/>
              </a:rPr>
              <a:t>system </a:t>
            </a:r>
            <a:r>
              <a:rPr lang="en-US" sz="2400" b="1" dirty="0">
                <a:solidFill>
                  <a:srgbClr val="000000"/>
                </a:solidFill>
                <a:latin typeface="Century Gothic" panose="020B0502020202020204" pitchFamily="34" charset="0"/>
              </a:rPr>
              <a:t>as the reaction proceeds.</a:t>
            </a:r>
          </a:p>
        </p:txBody>
      </p:sp>
      <p:sp>
        <p:nvSpPr>
          <p:cNvPr id="10" name="Text Box 8"/>
          <p:cNvSpPr txBox="1">
            <a:spLocks noChangeArrowheads="1"/>
          </p:cNvSpPr>
          <p:nvPr/>
        </p:nvSpPr>
        <p:spPr bwMode="auto">
          <a:xfrm>
            <a:off x="3200400" y="2340935"/>
            <a:ext cx="5105400" cy="707886"/>
          </a:xfrm>
          <a:prstGeom prst="rect">
            <a:avLst/>
          </a:prstGeom>
          <a:noFill/>
          <a:ln w="9525">
            <a:noFill/>
            <a:miter lim="800000"/>
            <a:headEnd/>
            <a:tailEnd/>
          </a:ln>
          <a:effectLst/>
        </p:spPr>
        <p:txBody>
          <a:bodyPr wrap="square">
            <a:spAutoFit/>
          </a:bodyPr>
          <a:lstStyle/>
          <a:p>
            <a:r>
              <a:rPr lang="en-US" sz="2400" b="1" dirty="0">
                <a:solidFill>
                  <a:srgbClr val="C00000"/>
                </a:solidFill>
                <a:latin typeface="Century Gothic" panose="020B0502020202020204" pitchFamily="34" charset="0"/>
              </a:rPr>
              <a:t>+ </a:t>
            </a:r>
            <a:r>
              <a:rPr lang="en-US" sz="2400" b="1" dirty="0" err="1" smtClean="0">
                <a:solidFill>
                  <a:srgbClr val="C00000"/>
                </a:solidFill>
                <a:latin typeface="Century Gothic" panose="020B0502020202020204" pitchFamily="34" charset="0"/>
              </a:rPr>
              <a:t>q</a:t>
            </a:r>
            <a:r>
              <a:rPr lang="en-US" sz="2400" b="1" baseline="-25000" dirty="0" err="1" smtClean="0">
                <a:solidFill>
                  <a:srgbClr val="C00000"/>
                </a:solidFill>
                <a:latin typeface="Century Gothic" panose="020B0502020202020204" pitchFamily="34" charset="0"/>
              </a:rPr>
              <a:t>system</a:t>
            </a:r>
            <a:r>
              <a:rPr lang="en-US" sz="2400" b="1" dirty="0" smtClean="0">
                <a:solidFill>
                  <a:srgbClr val="C00000"/>
                </a:solidFill>
                <a:latin typeface="Century Gothic" panose="020B0502020202020204" pitchFamily="34" charset="0"/>
              </a:rPr>
              <a:t>       - </a:t>
            </a:r>
            <a:r>
              <a:rPr lang="en-US" sz="2400" b="1" dirty="0" err="1" smtClean="0">
                <a:solidFill>
                  <a:srgbClr val="C00000"/>
                </a:solidFill>
                <a:latin typeface="Century Gothic" panose="020B0502020202020204" pitchFamily="34" charset="0"/>
              </a:rPr>
              <a:t>q</a:t>
            </a:r>
            <a:r>
              <a:rPr lang="en-US" sz="2400" b="1" baseline="-25000" dirty="0" err="1" smtClean="0">
                <a:solidFill>
                  <a:srgbClr val="C00000"/>
                </a:solidFill>
                <a:latin typeface="Century Gothic" panose="020B0502020202020204" pitchFamily="34" charset="0"/>
              </a:rPr>
              <a:t>surroundings</a:t>
            </a:r>
            <a:endParaRPr lang="en-US" sz="2400" b="1" baseline="-25000" dirty="0" smtClean="0">
              <a:solidFill>
                <a:srgbClr val="C00000"/>
              </a:solidFill>
              <a:latin typeface="Century Gothic" panose="020B0502020202020204" pitchFamily="34" charset="0"/>
            </a:endParaRPr>
          </a:p>
          <a:p>
            <a:r>
              <a:rPr lang="en-US" sz="2400" b="1" baseline="-25000" dirty="0" smtClean="0">
                <a:solidFill>
                  <a:srgbClr val="C00000"/>
                </a:solidFill>
                <a:latin typeface="Century Gothic" panose="020B0502020202020204" pitchFamily="34" charset="0"/>
              </a:rPr>
              <a:t> </a:t>
            </a:r>
            <a:endParaRPr lang="en-US" sz="2400" b="1" baseline="-25000" dirty="0">
              <a:solidFill>
                <a:srgbClr val="C00000"/>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accent2">
            <a:alpha val="0"/>
          </a:schemeClr>
        </a:solidFill>
        <a:effectLst/>
      </p:bgPr>
    </p:bg>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altLang="en-US" sz="44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Enthalpy (</a:t>
            </a:r>
            <a:r>
              <a:rPr lang="en-US" altLang="en-US" sz="440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H</a:t>
            </a:r>
            <a:r>
              <a:rPr lang="en-US" altLang="en-US" sz="440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p>
        </p:txBody>
      </p:sp>
      <p:sp>
        <p:nvSpPr>
          <p:cNvPr id="56323" name="Rectangle 2"/>
          <p:cNvSpPr>
            <a:spLocks noGrp="1" noChangeArrowheads="1"/>
          </p:cNvSpPr>
          <p:nvPr>
            <p:ph idx="1"/>
          </p:nvPr>
        </p:nvSpPr>
        <p:spPr/>
        <p:txBody>
          <a:bodyPr/>
          <a:lstStyle/>
          <a:p>
            <a:pPr marL="0" indent="0">
              <a:buNone/>
            </a:pPr>
            <a:r>
              <a:rPr lang="en-US" altLang="en-US" sz="28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A state function that is defined as:</a:t>
            </a:r>
          </a:p>
          <a:p>
            <a:pPr marL="457200" lvl="1" indent="0">
              <a:buNone/>
            </a:pPr>
            <a:endParaRPr lang="en-US" altLang="en-US" sz="66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endParaRPr>
          </a:p>
          <a:p>
            <a:pPr marL="457200" lvl="1" indent="0">
              <a:buNone/>
            </a:pPr>
            <a:r>
              <a:rPr lang="en-IN" altLang="en-US" sz="28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E</a:t>
            </a:r>
            <a:r>
              <a:rPr lang="en-IN" altLang="en-US" sz="28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a:t>
            </a:r>
            <a:r>
              <a:rPr lang="en-IN" altLang="en-US" sz="2800" b="0" dirty="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a:t>
            </a:r>
            <a:r>
              <a:rPr lang="en-IN" altLang="en-US" sz="28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Internal energy of the system </a:t>
            </a:r>
          </a:p>
          <a:p>
            <a:pPr marL="457200" lvl="1" indent="0">
              <a:buNone/>
            </a:pPr>
            <a:r>
              <a:rPr lang="en-IN" altLang="en-US" sz="28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P</a:t>
            </a:r>
            <a:r>
              <a:rPr lang="en-IN" altLang="en-US" sz="28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 Pressure of the system </a:t>
            </a:r>
          </a:p>
          <a:p>
            <a:pPr marL="457200" lvl="1" indent="0">
              <a:buNone/>
            </a:pPr>
            <a:r>
              <a:rPr lang="en-IN" altLang="en-US" sz="2800" b="0" i="1"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V</a:t>
            </a:r>
            <a:r>
              <a:rPr lang="en-IN" altLang="en-US" sz="2800" b="0" dirty="0" smtClean="0">
                <a:solidFill>
                  <a:srgbClr val="000000"/>
                </a:solidFill>
                <a:effectLst/>
                <a:latin typeface="Century Gothic" panose="020B0502020202020204" pitchFamily="34" charset="0"/>
                <a:ea typeface="ＭＳ Ｐゴシック" panose="020B0600070205080204" pitchFamily="34" charset="-128"/>
                <a:cs typeface="Calibri" panose="020F0502020204030204" pitchFamily="34" charset="0"/>
              </a:rPr>
              <a:t> = Volume of the system </a:t>
            </a:r>
          </a:p>
        </p:txBody>
      </p:sp>
      <p:graphicFrame>
        <p:nvGraphicFramePr>
          <p:cNvPr id="56328" name="Object 3"/>
          <p:cNvGraphicFramePr>
            <a:graphicFrameLocks noChangeAspect="1"/>
          </p:cNvGraphicFramePr>
          <p:nvPr>
            <p:extLst>
              <p:ext uri="{D42A27DB-BD31-4B8C-83A1-F6EECF244321}">
                <p14:modId xmlns:p14="http://schemas.microsoft.com/office/powerpoint/2010/main" val="1304416892"/>
              </p:ext>
            </p:extLst>
          </p:nvPr>
        </p:nvGraphicFramePr>
        <p:xfrm>
          <a:off x="2667000" y="2743200"/>
          <a:ext cx="3398957" cy="711200"/>
        </p:xfrm>
        <a:graphic>
          <a:graphicData uri="http://schemas.openxmlformats.org/presentationml/2006/ole">
            <mc:AlternateContent xmlns:mc="http://schemas.openxmlformats.org/markup-compatibility/2006">
              <mc:Choice xmlns:v="urn:schemas-microsoft-com:vml" Requires="v">
                <p:oleObj spid="_x0000_s56330" name="Equation" r:id="rId4" imgW="787320" imgH="177480" progId="Equation.DSMT4">
                  <p:embed/>
                </p:oleObj>
              </mc:Choice>
              <mc:Fallback>
                <p:oleObj name="Equation" r:id="rId4" imgW="787320" imgH="1774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743200"/>
                        <a:ext cx="3398957" cy="71120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71287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hemistry">
  <a:themeElements>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fontScheme name="chemistry">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hemist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mist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mist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mist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mist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mist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mist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mistry 8">
        <a:dk1>
          <a:srgbClr val="808080"/>
        </a:dk1>
        <a:lt1>
          <a:srgbClr val="FFFFFF"/>
        </a:lt1>
        <a:dk2>
          <a:srgbClr val="3366FF"/>
        </a:dk2>
        <a:lt2>
          <a:srgbClr val="FFFFFF"/>
        </a:lt2>
        <a:accent1>
          <a:srgbClr val="FFFF00"/>
        </a:accent1>
        <a:accent2>
          <a:srgbClr val="3333CC"/>
        </a:accent2>
        <a:accent3>
          <a:srgbClr val="ADB8FF"/>
        </a:accent3>
        <a:accent4>
          <a:srgbClr val="DADADA"/>
        </a:accent4>
        <a:accent5>
          <a:srgbClr val="FFFFA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4740</TotalTime>
  <Words>2175</Words>
  <Application>Microsoft Office PowerPoint</Application>
  <PresentationFormat>On-screen Show (4:3)</PresentationFormat>
  <Paragraphs>221</Paragraphs>
  <Slides>18</Slides>
  <Notes>13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30" baseType="lpstr">
      <vt:lpstr>ＭＳ Ｐゴシック</vt:lpstr>
      <vt:lpstr>Arial</vt:lpstr>
      <vt:lpstr>Calibri</vt:lpstr>
      <vt:lpstr>Century Gothic</vt:lpstr>
      <vt:lpstr>Comic Sans MS</vt:lpstr>
      <vt:lpstr>Symbol</vt:lpstr>
      <vt:lpstr>Times</vt:lpstr>
      <vt:lpstr>Times New Roman</vt:lpstr>
      <vt:lpstr>Wingdings</vt:lpstr>
      <vt:lpstr>chemistry</vt:lpstr>
      <vt:lpstr>1_chemistry</vt:lpstr>
      <vt:lpstr>Equation</vt:lpstr>
      <vt:lpstr>THERMODYNAMICS</vt:lpstr>
      <vt:lpstr>Definitions #1</vt:lpstr>
      <vt:lpstr>Definitions #2</vt:lpstr>
      <vt:lpstr>State Functions depend ONLY on the present state of the system</vt:lpstr>
      <vt:lpstr>E = q + w</vt:lpstr>
      <vt:lpstr>Work, Pressure, and Volume</vt:lpstr>
      <vt:lpstr>Energy Change in Chemical Processes</vt:lpstr>
      <vt:lpstr>Energy Change in Chemical Processes</vt:lpstr>
      <vt:lpstr>Enthalpy (H) </vt:lpstr>
      <vt:lpstr>Enthalpy and PV Work </vt:lpstr>
      <vt:lpstr>Calorimetry</vt:lpstr>
      <vt:lpstr>Units for Measuring Heat</vt:lpstr>
      <vt:lpstr>Specific Heat</vt:lpstr>
      <vt:lpstr>Calculations Involving Specific Heat</vt:lpstr>
      <vt:lpstr>Virtual Lab:  Heat Exchange Between Metal and Water</vt:lpstr>
      <vt:lpstr>Virtual Lab:  Heat Exchange Between Metal and Water</vt:lpstr>
      <vt:lpstr>PowerPoint Presentation</vt:lpstr>
      <vt:lpstr>Virtual Lab:  Heat Exchange Between Metal and Water</vt:lpstr>
    </vt:vector>
  </TitlesOfParts>
  <Company>Visalia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 Allan</dc:creator>
  <cp:lastModifiedBy>Rachel Benzoni</cp:lastModifiedBy>
  <cp:revision>146</cp:revision>
  <dcterms:created xsi:type="dcterms:W3CDTF">2006-06-01T18:12:29Z</dcterms:created>
  <dcterms:modified xsi:type="dcterms:W3CDTF">2016-12-02T17:34:27Z</dcterms:modified>
</cp:coreProperties>
</file>