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81" r:id="rId2"/>
    <p:sldId id="274" r:id="rId3"/>
    <p:sldId id="276" r:id="rId4"/>
    <p:sldId id="278" r:id="rId5"/>
    <p:sldId id="279" r:id="rId6"/>
    <p:sldId id="280" r:id="rId7"/>
    <p:sldId id="27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FF99"/>
    <a:srgbClr val="FF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84981" autoAdjust="0"/>
  </p:normalViewPr>
  <p:slideViewPr>
    <p:cSldViewPr>
      <p:cViewPr>
        <p:scale>
          <a:sx n="95" d="100"/>
          <a:sy n="95" d="100"/>
        </p:scale>
        <p:origin x="8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A385FA6-363A-40D1-A67D-EB3997F756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3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85FA6-363A-40D1-A67D-EB3997F7569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17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have to change the sign on H for reaction 1</a:t>
            </a:r>
            <a:r>
              <a:rPr lang="en-US" baseline="0" dirty="0" smtClean="0"/>
              <a:t> because the reaction is no longer proceeding in that direction.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85FA6-363A-40D1-A67D-EB3997F7569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66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must multiply reaction 3 by 2 because there has to be 2 oxygen gases on the reactant</a:t>
            </a:r>
            <a:r>
              <a:rPr lang="en-US" baseline="0" dirty="0" smtClean="0"/>
              <a:t> side and 2 waters on the product side.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85FA6-363A-40D1-A67D-EB3997F7569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8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4800600" cy="1143000"/>
          </a:xfrm>
        </p:spPr>
        <p:txBody>
          <a:bodyPr/>
          <a:lstStyle/>
          <a:p>
            <a:r>
              <a:rPr lang="en-US" sz="6000" dirty="0" smtClean="0">
                <a:solidFill>
                  <a:schemeClr val="accent3">
                    <a:lumMod val="10000"/>
                  </a:schemeClr>
                </a:solidFill>
                <a:latin typeface="High Tower Text" panose="02040502050506030303" pitchFamily="18" charset="0"/>
              </a:rPr>
              <a:t>Hess’s Law</a:t>
            </a:r>
            <a:endParaRPr lang="en-US" sz="6000" dirty="0">
              <a:solidFill>
                <a:schemeClr val="accent3">
                  <a:lumMod val="10000"/>
                </a:schemeClr>
              </a:solidFill>
              <a:latin typeface="High Tower Text" panose="02040502050506030303" pitchFamily="18" charset="0"/>
            </a:endParaRPr>
          </a:p>
        </p:txBody>
      </p:sp>
      <p:pic>
        <p:nvPicPr>
          <p:cNvPr id="53250" name="Picture 2" descr="http://upload.wikimedia.org/wikipedia/commons/thumb/c/c5/Hess_Germain_Henri.jpg/250px-Hess_Germain_Hen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676400"/>
            <a:ext cx="2381250" cy="3543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638800" y="5410200"/>
            <a:ext cx="1972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3">
                    <a:lumMod val="10000"/>
                  </a:schemeClr>
                </a:solidFill>
              </a:rPr>
              <a:t>Germain</a:t>
            </a:r>
            <a:r>
              <a:rPr lang="en-US" sz="1400" b="1" dirty="0" smtClean="0">
                <a:solidFill>
                  <a:schemeClr val="accent3">
                    <a:lumMod val="10000"/>
                  </a:schemeClr>
                </a:solidFill>
              </a:rPr>
              <a:t> Henri Hess</a:t>
            </a:r>
            <a:r>
              <a:rPr lang="en-US" sz="1400" dirty="0" smtClean="0">
                <a:solidFill>
                  <a:schemeClr val="accent3">
                    <a:lumMod val="10000"/>
                  </a:schemeClr>
                </a:solidFill>
              </a:rPr>
              <a:t> </a:t>
            </a:r>
            <a:endParaRPr lang="en-US" sz="1400" dirty="0">
              <a:solidFill>
                <a:schemeClr val="accent3">
                  <a:lumMod val="10000"/>
                </a:schemeClr>
              </a:solidFill>
            </a:endParaRPr>
          </a:p>
        </p:txBody>
      </p:sp>
      <p:pic>
        <p:nvPicPr>
          <p:cNvPr id="53252" name="Picture 4" descr="Bestand:Hess La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133600"/>
            <a:ext cx="3476625" cy="3019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sz="4000" u="sng" dirty="0">
                <a:solidFill>
                  <a:schemeClr val="accent3">
                    <a:lumMod val="10000"/>
                  </a:schemeClr>
                </a:solidFill>
                <a:latin typeface="High Tower Text" panose="02040502050506030303" pitchFamily="18" charset="0"/>
              </a:rPr>
              <a:t>Hess’s Law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434339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10000"/>
                  </a:schemeClr>
                </a:solidFill>
                <a:latin typeface="High Tower Text" panose="02040502050506030303" pitchFamily="18" charset="0"/>
              </a:rPr>
              <a:t>“In going from a particular set of reactants to a particular set of products, the change in enthalpy is the same whether the reaction takes place in one step or a series of steps.”</a:t>
            </a:r>
          </a:p>
        </p:txBody>
      </p:sp>
      <p:pic>
        <p:nvPicPr>
          <p:cNvPr id="4" name="Picture 3" descr="Hess'sLaw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304800"/>
            <a:ext cx="4482416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860013"/>
              </p:ext>
            </p:extLst>
          </p:nvPr>
        </p:nvGraphicFramePr>
        <p:xfrm>
          <a:off x="76200" y="4724400"/>
          <a:ext cx="889254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Equation" r:id="rId5" imgW="3377880" imgH="253800" progId="">
                  <p:embed/>
                </p:oleObj>
              </mc:Choice>
              <mc:Fallback>
                <p:oleObj name="Equation" r:id="rId5" imgW="3377880" imgH="2538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724400"/>
                        <a:ext cx="889254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019800" cy="685800"/>
          </a:xfrm>
        </p:spPr>
        <p:txBody>
          <a:bodyPr/>
          <a:lstStyle/>
          <a:p>
            <a:r>
              <a:rPr lang="en-US" sz="3200">
                <a:solidFill>
                  <a:srgbClr val="000000"/>
                </a:solidFill>
                <a:latin typeface="High Tower Text" panose="02040502050506030303" pitchFamily="18" charset="0"/>
              </a:rPr>
              <a:t>Hess’s Law Example Problem</a:t>
            </a:r>
          </a:p>
        </p:txBody>
      </p:sp>
      <p:graphicFrame>
        <p:nvGraphicFramePr>
          <p:cNvPr id="4510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39238"/>
              </p:ext>
            </p:extLst>
          </p:nvPr>
        </p:nvGraphicFramePr>
        <p:xfrm>
          <a:off x="381000" y="609600"/>
          <a:ext cx="8382000" cy="990600"/>
        </p:xfrm>
        <a:graphic>
          <a:graphicData uri="http://schemas.openxmlformats.org/drawingml/2006/table">
            <a:tbl>
              <a:tblPr/>
              <a:tblGrid>
                <a:gridCol w="7910513"/>
                <a:gridCol w="471487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Calculate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H for the combustion of methane, CH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: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CH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4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+ 2O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CO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+ 2H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123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97475"/>
              </p:ext>
            </p:extLst>
          </p:nvPr>
        </p:nvGraphicFramePr>
        <p:xfrm>
          <a:off x="914400" y="1524000"/>
          <a:ext cx="7086600" cy="1828800"/>
        </p:xfrm>
        <a:graphic>
          <a:graphicData uri="http://schemas.openxmlformats.org/drawingml/2006/table">
            <a:tbl>
              <a:tblPr/>
              <a:tblGrid>
                <a:gridCol w="4532313"/>
                <a:gridCol w="2554287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</a:rPr>
                        <a:t>   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</a:rPr>
                        <a:t>Reaction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</a:rPr>
                        <a:t> 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C + 2H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CH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-74.80 kJ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C + O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CO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-393.50 kJ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+ ½ O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H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-285.83 kJ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13" name="Text Box 57"/>
          <p:cNvSpPr txBox="1">
            <a:spLocks noChangeArrowheads="1"/>
          </p:cNvSpPr>
          <p:nvPr/>
        </p:nvSpPr>
        <p:spPr bwMode="auto">
          <a:xfrm>
            <a:off x="609600" y="5332413"/>
            <a:ext cx="80168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igh Tower Text" panose="02040502050506030303" pitchFamily="18" charset="0"/>
              </a:rPr>
              <a:t>Step #1: CH</a:t>
            </a:r>
            <a:r>
              <a:rPr lang="en-US" baseline="-25000">
                <a:solidFill>
                  <a:srgbClr val="000000"/>
                </a:solidFill>
                <a:latin typeface="High Tower Text" panose="02040502050506030303" pitchFamily="18" charset="0"/>
              </a:rPr>
              <a:t>4</a:t>
            </a:r>
            <a:r>
              <a:rPr lang="en-US">
                <a:solidFill>
                  <a:srgbClr val="000000"/>
                </a:solidFill>
                <a:latin typeface="High Tower Text" panose="02040502050506030303" pitchFamily="18" charset="0"/>
              </a:rPr>
              <a:t> must appear on the reactant side, so we reverse reaction #1 and change the sign on </a:t>
            </a:r>
            <a:r>
              <a:rPr lang="en-US">
                <a:solidFill>
                  <a:srgbClr val="000000"/>
                </a:solidFill>
                <a:latin typeface="High Tower Text" panose="02040502050506030303" pitchFamily="18" charset="0"/>
                <a:sym typeface="Symbol" pitchFamily="18" charset="2"/>
              </a:rPr>
              <a:t>H.</a:t>
            </a:r>
          </a:p>
        </p:txBody>
      </p:sp>
      <p:sp>
        <p:nvSpPr>
          <p:cNvPr id="45114" name="Text Box 58"/>
          <p:cNvSpPr txBox="1">
            <a:spLocks noChangeArrowheads="1"/>
          </p:cNvSpPr>
          <p:nvPr/>
        </p:nvSpPr>
        <p:spPr bwMode="auto">
          <a:xfrm>
            <a:off x="2362200" y="3581400"/>
            <a:ext cx="6188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 CH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High Tower Text" panose="02040502050506030303" pitchFamily="18" charset="0"/>
                <a:sym typeface="Wingdings" pitchFamily="2" charset="2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  <a:sym typeface="Wingdings" pitchFamily="2" charset="2"/>
              </a:rPr>
              <a:t>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C + 2H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High Tower Text" panose="02040502050506030303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	         </a:t>
            </a:r>
            <a:r>
              <a:rPr lang="en-US" sz="2400" b="1" dirty="0" smtClean="0">
                <a:solidFill>
                  <a:srgbClr val="000000"/>
                </a:solidFill>
                <a:latin typeface="High Tower Text" panose="02040502050506030303" pitchFamily="18" charset="0"/>
              </a:rPr>
              <a:t>           +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74.80 kJ</a:t>
            </a:r>
          </a:p>
        </p:txBody>
      </p:sp>
      <p:sp>
        <p:nvSpPr>
          <p:cNvPr id="45129" name="Line 73"/>
          <p:cNvSpPr>
            <a:spLocks noChangeShapeType="1"/>
          </p:cNvSpPr>
          <p:nvPr/>
        </p:nvSpPr>
        <p:spPr bwMode="auto">
          <a:xfrm>
            <a:off x="990600" y="3505200"/>
            <a:ext cx="7467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High Tower Text" panose="0204050205050603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13" grpId="0"/>
      <p:bldP spid="451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019800" cy="6858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High Tower Text" panose="02040502050506030303" pitchFamily="18" charset="0"/>
              </a:rPr>
              <a:t>Hess’s Law Example Problem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173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018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843765"/>
              </p:ext>
            </p:extLst>
          </p:nvPr>
        </p:nvGraphicFramePr>
        <p:xfrm>
          <a:off x="381000" y="609600"/>
          <a:ext cx="8382000" cy="990600"/>
        </p:xfrm>
        <a:graphic>
          <a:graphicData uri="http://schemas.openxmlformats.org/drawingml/2006/table">
            <a:tbl>
              <a:tblPr/>
              <a:tblGrid>
                <a:gridCol w="7910513"/>
                <a:gridCol w="471487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Calculate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H for the combustion of methane, CH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: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CH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4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+ 2O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CO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+ 2H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187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465094"/>
              </p:ext>
            </p:extLst>
          </p:nvPr>
        </p:nvGraphicFramePr>
        <p:xfrm>
          <a:off x="914400" y="1524000"/>
          <a:ext cx="7086600" cy="1828800"/>
        </p:xfrm>
        <a:graphic>
          <a:graphicData uri="http://schemas.openxmlformats.org/drawingml/2006/table">
            <a:tbl>
              <a:tblPr/>
              <a:tblGrid>
                <a:gridCol w="4532313"/>
                <a:gridCol w="2554287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</a:rPr>
                        <a:t>   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</a:rPr>
                        <a:t>Reaction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</a:rPr>
                        <a:t> 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C + 2H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CH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-74.80 kJ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C + 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CO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-393.50 kJ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+ ½ O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H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-285.83 kJ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2362200" y="3581400"/>
            <a:ext cx="6188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 CH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High Tower Text" panose="02040502050506030303" pitchFamily="18" charset="0"/>
                <a:sym typeface="Wingdings" pitchFamily="2" charset="2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  <a:sym typeface="Wingdings" pitchFamily="2" charset="2"/>
              </a:rPr>
              <a:t>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C + 2H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High Tower Text" panose="02040502050506030303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	         +74.80 kJ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685800" y="5486400"/>
            <a:ext cx="794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High Tower Text" panose="02040502050506030303" pitchFamily="18" charset="0"/>
              </a:rPr>
              <a:t>Step #2: Keep reaction #2 unchanged, because CO</a:t>
            </a:r>
            <a:r>
              <a:rPr lang="en-US" baseline="-2500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>
                <a:solidFill>
                  <a:srgbClr val="000000"/>
                </a:solidFill>
                <a:latin typeface="High Tower Text" panose="02040502050506030303" pitchFamily="18" charset="0"/>
              </a:rPr>
              <a:t> belongs on the product side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1981200" y="3962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High Tower Text" panose="02040502050506030303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C + O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CO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	           -393.50 kJ</a:t>
            </a:r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>
            <a:off x="838200" y="3545958"/>
            <a:ext cx="7467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2" grpId="0"/>
      <p:bldP spid="502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019800" cy="6858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High Tower Text" panose="02040502050506030303" pitchFamily="18" charset="0"/>
              </a:rPr>
              <a:t>Hess’s Law Example Problem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173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0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305174"/>
              </p:ext>
            </p:extLst>
          </p:nvPr>
        </p:nvGraphicFramePr>
        <p:xfrm>
          <a:off x="381000" y="609600"/>
          <a:ext cx="8382000" cy="990600"/>
        </p:xfrm>
        <a:graphic>
          <a:graphicData uri="http://schemas.openxmlformats.org/drawingml/2006/table">
            <a:tbl>
              <a:tblPr/>
              <a:tblGrid>
                <a:gridCol w="7910513"/>
                <a:gridCol w="471487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Calculate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H for the combustion of methane, CH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: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CH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4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+ 2O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CO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+ 2H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211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634808"/>
              </p:ext>
            </p:extLst>
          </p:nvPr>
        </p:nvGraphicFramePr>
        <p:xfrm>
          <a:off x="914400" y="1524000"/>
          <a:ext cx="7086600" cy="1828800"/>
        </p:xfrm>
        <a:graphic>
          <a:graphicData uri="http://schemas.openxmlformats.org/drawingml/2006/table">
            <a:tbl>
              <a:tblPr/>
              <a:tblGrid>
                <a:gridCol w="4532313"/>
                <a:gridCol w="2554287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</a:rPr>
                        <a:t>   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</a:rPr>
                        <a:t>Reaction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</a:rPr>
                        <a:t> 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C + 2H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CH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-74.80 kJ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C + 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CO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-393.50 kJ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+ ½ O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H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-285.83 kJ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2362200" y="3581400"/>
            <a:ext cx="6188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 CH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High Tower Text" panose="02040502050506030303" pitchFamily="18" charset="0"/>
                <a:sym typeface="Wingdings" pitchFamily="2" charset="2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  <a:sym typeface="Wingdings" pitchFamily="2" charset="2"/>
              </a:rPr>
              <a:t>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C + 2H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High Tower Text" panose="02040502050506030303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	         </a:t>
            </a:r>
            <a:r>
              <a:rPr lang="en-US" sz="2400" b="1" dirty="0" smtClean="0">
                <a:solidFill>
                  <a:srgbClr val="000000"/>
                </a:solidFill>
                <a:latin typeface="High Tower Text" panose="02040502050506030303" pitchFamily="18" charset="0"/>
              </a:rPr>
              <a:t>	        +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74.80 kJ</a:t>
            </a:r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1981200" y="3962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High Tower Text" panose="02040502050506030303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C + O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CO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	          </a:t>
            </a:r>
            <a:r>
              <a:rPr lang="en-US" sz="2400" b="1" dirty="0" smtClean="0">
                <a:solidFill>
                  <a:srgbClr val="000000"/>
                </a:solidFill>
                <a:latin typeface="High Tower Text" panose="02040502050506030303" pitchFamily="18" charset="0"/>
              </a:rPr>
              <a:t>              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-393.50 kJ</a:t>
            </a:r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609600" y="5334000"/>
            <a:ext cx="6340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High Tower Text" panose="02040502050506030303" pitchFamily="18" charset="0"/>
              </a:rPr>
              <a:t>Step #3: Multiply reaction </a:t>
            </a:r>
            <a:r>
              <a:rPr lang="en-US" dirty="0" smtClean="0">
                <a:solidFill>
                  <a:srgbClr val="000000"/>
                </a:solidFill>
                <a:latin typeface="High Tower Text" panose="02040502050506030303" pitchFamily="18" charset="0"/>
              </a:rPr>
              <a:t>#3 </a:t>
            </a:r>
            <a:r>
              <a:rPr lang="en-US" dirty="0">
                <a:solidFill>
                  <a:srgbClr val="000000"/>
                </a:solidFill>
                <a:latin typeface="High Tower Text" panose="02040502050506030303" pitchFamily="18" charset="0"/>
              </a:rPr>
              <a:t>by 2</a:t>
            </a:r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1676400" y="4419600"/>
            <a:ext cx="6370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2H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+ O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2 H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O	      </a:t>
            </a:r>
            <a:r>
              <a:rPr lang="en-US" sz="2400" b="1" dirty="0" smtClean="0">
                <a:solidFill>
                  <a:srgbClr val="000000"/>
                </a:solidFill>
                <a:latin typeface="High Tower Text" panose="02040502050506030303" pitchFamily="18" charset="0"/>
              </a:rPr>
              <a:t>                      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-571.66 kJ</a:t>
            </a:r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838200" y="3505200"/>
            <a:ext cx="7467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8" grpId="0"/>
      <p:bldP spid="512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019800" cy="6858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High Tower Text" panose="02040502050506030303" pitchFamily="18" charset="0"/>
              </a:rPr>
              <a:t>Hess’s Law Example Problem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173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222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489748"/>
              </p:ext>
            </p:extLst>
          </p:nvPr>
        </p:nvGraphicFramePr>
        <p:xfrm>
          <a:off x="381000" y="609600"/>
          <a:ext cx="8382000" cy="990600"/>
        </p:xfrm>
        <a:graphic>
          <a:graphicData uri="http://schemas.openxmlformats.org/drawingml/2006/table">
            <a:tbl>
              <a:tblPr/>
              <a:tblGrid>
                <a:gridCol w="7910513"/>
                <a:gridCol w="471487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Calculate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H for the combustion of methane, CH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: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CH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4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+ 2O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CO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+ 2H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235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891485"/>
              </p:ext>
            </p:extLst>
          </p:nvPr>
        </p:nvGraphicFramePr>
        <p:xfrm>
          <a:off x="914400" y="1524000"/>
          <a:ext cx="7086600" cy="1828800"/>
        </p:xfrm>
        <a:graphic>
          <a:graphicData uri="http://schemas.openxmlformats.org/drawingml/2006/table">
            <a:tbl>
              <a:tblPr/>
              <a:tblGrid>
                <a:gridCol w="4532313"/>
                <a:gridCol w="2554287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</a:rPr>
                        <a:t>   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</a:rPr>
                        <a:t>Reaction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</a:rPr>
                        <a:t> 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C + 2H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CH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-74.80 kJ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C + 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CO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-393.50 kJ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+ ½ 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H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-285.83 kJ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2362200" y="3581400"/>
            <a:ext cx="6188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 CH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High Tower Text" panose="02040502050506030303" pitchFamily="18" charset="0"/>
                <a:sym typeface="Wingdings" pitchFamily="2" charset="2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  <a:sym typeface="Wingdings" pitchFamily="2" charset="2"/>
              </a:rPr>
              <a:t>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C + 2H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High Tower Text" panose="02040502050506030303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	        </a:t>
            </a:r>
            <a:r>
              <a:rPr lang="en-US" sz="2400" b="1" dirty="0" smtClean="0">
                <a:solidFill>
                  <a:srgbClr val="000000"/>
                </a:solidFill>
                <a:latin typeface="High Tower Text" panose="02040502050506030303" pitchFamily="18" charset="0"/>
              </a:rPr>
              <a:t>            +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74.80 kJ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1981200" y="3962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High Tower Text" panose="02040502050506030303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C + O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CO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	           </a:t>
            </a:r>
            <a:r>
              <a:rPr lang="en-US" sz="2400" b="1" dirty="0" smtClean="0">
                <a:solidFill>
                  <a:srgbClr val="000000"/>
                </a:solidFill>
                <a:latin typeface="High Tower Text" panose="02040502050506030303" pitchFamily="18" charset="0"/>
              </a:rPr>
              <a:t>              -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393.50 kJ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1676400" y="4419600"/>
            <a:ext cx="6370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2H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+ O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 2 H</a:t>
            </a:r>
            <a:r>
              <a:rPr lang="en-US" sz="2400" b="1" baseline="-25000" dirty="0">
                <a:solidFill>
                  <a:srgbClr val="000000"/>
                </a:solidFill>
                <a:latin typeface="High Tower Text" panose="02040502050506030303" pitchFamily="18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O	       </a:t>
            </a:r>
            <a:r>
              <a:rPr lang="en-US" sz="2400" b="1" dirty="0" smtClean="0">
                <a:solidFill>
                  <a:srgbClr val="000000"/>
                </a:solidFill>
                <a:latin typeface="High Tower Text" panose="02040502050506030303" pitchFamily="18" charset="0"/>
              </a:rPr>
              <a:t>                      -</a:t>
            </a:r>
            <a:r>
              <a:rPr lang="en-US" sz="2400" b="1" dirty="0">
                <a:solidFill>
                  <a:srgbClr val="000000"/>
                </a:solidFill>
                <a:latin typeface="High Tower Text" panose="02040502050506030303" pitchFamily="18" charset="0"/>
              </a:rPr>
              <a:t>571.66 kJ</a:t>
            </a:r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762000" y="5486400"/>
            <a:ext cx="52004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High Tower Text" panose="02040502050506030303" pitchFamily="18" charset="0"/>
              </a:rPr>
              <a:t>Step #4: Sum up reaction and </a:t>
            </a:r>
            <a:r>
              <a:rPr lang="en-US" dirty="0">
                <a:solidFill>
                  <a:srgbClr val="000000"/>
                </a:solidFill>
                <a:latin typeface="High Tower Text" panose="02040502050506030303" pitchFamily="18" charset="0"/>
                <a:sym typeface="Symbol" pitchFamily="18" charset="2"/>
              </a:rPr>
              <a:t>H</a:t>
            </a:r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>
            <a:off x="762000" y="4876800"/>
            <a:ext cx="7467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 dirty="0" smtClean="0">
                <a:latin typeface="High Tower Text" panose="02040502050506030303" pitchFamily="18" charset="0"/>
              </a:rPr>
              <a:t>90-</a:t>
            </a: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 flipV="1">
            <a:off x="3733800" y="3657600"/>
            <a:ext cx="533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igh Tower Text" panose="02040502050506030303" pitchFamily="18" charset="0"/>
            </a:endParaRPr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 flipV="1">
            <a:off x="2057400" y="4038600"/>
            <a:ext cx="533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igh Tower Text" panose="02040502050506030303" pitchFamily="18" charset="0"/>
            </a:endParaRPr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 flipV="1">
            <a:off x="1752600" y="4495800"/>
            <a:ext cx="533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igh Tower Text" panose="02040502050506030303" pitchFamily="18" charset="0"/>
            </a:endParaRPr>
          </a:p>
        </p:txBody>
      </p:sp>
      <p:sp>
        <p:nvSpPr>
          <p:cNvPr id="52259" name="Line 35"/>
          <p:cNvSpPr>
            <a:spLocks noChangeShapeType="1"/>
          </p:cNvSpPr>
          <p:nvPr/>
        </p:nvSpPr>
        <p:spPr bwMode="auto">
          <a:xfrm flipV="1">
            <a:off x="4495800" y="3657600"/>
            <a:ext cx="533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High Tower Text" panose="02040502050506030303" pitchFamily="18" charset="0"/>
            </a:endParaRPr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1584325" y="4876800"/>
            <a:ext cx="420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High Tower Text" panose="02040502050506030303" pitchFamily="18" charset="0"/>
              </a:rPr>
              <a:t>CH</a:t>
            </a:r>
            <a:r>
              <a:rPr lang="en-US" sz="2400" b="1" baseline="-25000" dirty="0">
                <a:solidFill>
                  <a:srgbClr val="C00000"/>
                </a:solidFill>
                <a:latin typeface="High Tower Text" panose="02040502050506030303" pitchFamily="18" charset="0"/>
              </a:rPr>
              <a:t>4</a:t>
            </a:r>
            <a:r>
              <a:rPr lang="en-US" sz="2400" b="1" dirty="0">
                <a:solidFill>
                  <a:srgbClr val="C00000"/>
                </a:solidFill>
                <a:latin typeface="High Tower Text" panose="02040502050506030303" pitchFamily="18" charset="0"/>
              </a:rPr>
              <a:t> + 2O</a:t>
            </a:r>
            <a:r>
              <a:rPr lang="en-US" sz="2400" b="1" baseline="-25000" dirty="0">
                <a:solidFill>
                  <a:srgbClr val="C00000"/>
                </a:solidFill>
                <a:latin typeface="High Tower Text" panose="02040502050506030303" pitchFamily="18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High Tower Text" panose="02040502050506030303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High Tower Text" panose="02040502050506030303" pitchFamily="18" charset="0"/>
                <a:sym typeface="Wingdings" pitchFamily="2" charset="2"/>
              </a:rPr>
              <a:t></a:t>
            </a:r>
            <a:r>
              <a:rPr lang="en-US" sz="2400" b="1" dirty="0">
                <a:solidFill>
                  <a:srgbClr val="C00000"/>
                </a:solidFill>
                <a:latin typeface="High Tower Text" panose="02040502050506030303" pitchFamily="18" charset="0"/>
              </a:rPr>
              <a:t> CO</a:t>
            </a:r>
            <a:r>
              <a:rPr lang="en-US" sz="2400" b="1" baseline="-25000" dirty="0">
                <a:solidFill>
                  <a:srgbClr val="C00000"/>
                </a:solidFill>
                <a:latin typeface="High Tower Text" panose="02040502050506030303" pitchFamily="18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High Tower Text" panose="02040502050506030303" pitchFamily="18" charset="0"/>
              </a:rPr>
              <a:t> + 2H</a:t>
            </a:r>
            <a:r>
              <a:rPr lang="en-US" sz="2400" b="1" baseline="-25000" dirty="0">
                <a:solidFill>
                  <a:srgbClr val="C00000"/>
                </a:solidFill>
                <a:latin typeface="High Tower Text" panose="02040502050506030303" pitchFamily="18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High Tower Text" panose="02040502050506030303" pitchFamily="18" charset="0"/>
              </a:rPr>
              <a:t>O</a:t>
            </a:r>
            <a:endParaRPr lang="en-US" dirty="0">
              <a:solidFill>
                <a:srgbClr val="C00000"/>
              </a:solidFill>
              <a:latin typeface="High Tower Text" panose="02040502050506030303" pitchFamily="18" charset="0"/>
            </a:endParaRP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6553200" y="4876800"/>
            <a:ext cx="14221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High Tower Text" panose="02040502050506030303" pitchFamily="18" charset="0"/>
              </a:rPr>
              <a:t>-890.36 kJ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5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4" grpId="0"/>
      <p:bldP spid="52255" grpId="0" animBg="1"/>
      <p:bldP spid="52256" grpId="0" animBg="1"/>
      <p:bldP spid="52257" grpId="0" animBg="1"/>
      <p:bldP spid="52258" grpId="0" animBg="1"/>
      <p:bldP spid="52259" grpId="0" animBg="1"/>
      <p:bldP spid="52260" grpId="0"/>
      <p:bldP spid="522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906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High Tower Text" panose="02040502050506030303" pitchFamily="18" charset="0"/>
              </a:rPr>
              <a:t>Calculation of Heat of Reaction </a:t>
            </a:r>
          </a:p>
        </p:txBody>
      </p:sp>
      <p:graphicFrame>
        <p:nvGraphicFramePr>
          <p:cNvPr id="46111" name="Group 3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37088827"/>
              </p:ext>
            </p:extLst>
          </p:nvPr>
        </p:nvGraphicFramePr>
        <p:xfrm>
          <a:off x="762000" y="685800"/>
          <a:ext cx="8229600" cy="1066800"/>
        </p:xfrm>
        <a:graphic>
          <a:graphicData uri="http://schemas.openxmlformats.org/drawingml/2006/table">
            <a:tbl>
              <a:tblPr/>
              <a:tblGrid>
                <a:gridCol w="7767638"/>
                <a:gridCol w="461962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Calculate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H for the combustion of methane, CH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: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CH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4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+ 2O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CO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 + 2H</a:t>
                      </a:r>
                      <a:r>
                        <a:rPr kumimoji="0" lang="en-US" sz="2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igh Tower Text" panose="02040502050506030303" pitchFamily="18" charset="0"/>
                        </a:rPr>
                        <a:t>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303284" y="1673166"/>
            <a:ext cx="687239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High Tower Text" panose="02040502050506030303" pitchFamily="18" charset="0"/>
                <a:sym typeface="Symbol" pitchFamily="18" charset="2"/>
              </a:rPr>
              <a:t></a:t>
            </a:r>
            <a:r>
              <a:rPr lang="en-US" b="1" dirty="0" err="1">
                <a:solidFill>
                  <a:srgbClr val="C00000"/>
                </a:solidFill>
                <a:latin typeface="High Tower Text" panose="02040502050506030303" pitchFamily="18" charset="0"/>
              </a:rPr>
              <a:t>H</a:t>
            </a:r>
            <a:r>
              <a:rPr lang="en-US" b="1" baseline="-25000" dirty="0" err="1">
                <a:solidFill>
                  <a:srgbClr val="C00000"/>
                </a:solidFill>
                <a:latin typeface="High Tower Text" panose="02040502050506030303" pitchFamily="18" charset="0"/>
              </a:rPr>
              <a:t>rxn</a:t>
            </a:r>
            <a:r>
              <a:rPr lang="en-US" b="1" dirty="0">
                <a:solidFill>
                  <a:srgbClr val="C00000"/>
                </a:solidFill>
                <a:latin typeface="High Tower Text" panose="02040502050506030303" pitchFamily="18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High Tower Text" panose="02040502050506030303" pitchFamily="18" charset="0"/>
                <a:sym typeface="Symbol" pitchFamily="18" charset="2"/>
              </a:rPr>
              <a:t></a:t>
            </a:r>
            <a:r>
              <a:rPr lang="en-US" b="1" dirty="0">
                <a:solidFill>
                  <a:srgbClr val="C00000"/>
                </a:solidFill>
                <a:latin typeface="High Tower Text" panose="02040502050506030303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High Tower Text" panose="02040502050506030303" pitchFamily="18" charset="0"/>
                <a:sym typeface="Symbol" pitchFamily="18" charset="2"/>
              </a:rPr>
              <a:t></a:t>
            </a:r>
            <a:r>
              <a:rPr lang="en-US" b="1" dirty="0" err="1">
                <a:solidFill>
                  <a:srgbClr val="C00000"/>
                </a:solidFill>
                <a:latin typeface="High Tower Text" panose="02040502050506030303" pitchFamily="18" charset="0"/>
              </a:rPr>
              <a:t>H</a:t>
            </a:r>
            <a:r>
              <a:rPr lang="en-US" b="1" baseline="-25000" dirty="0" err="1">
                <a:solidFill>
                  <a:srgbClr val="C00000"/>
                </a:solidFill>
                <a:latin typeface="High Tower Text" panose="02040502050506030303" pitchFamily="18" charset="0"/>
              </a:rPr>
              <a:t>f</a:t>
            </a:r>
            <a:r>
              <a:rPr lang="en-US" b="1" dirty="0">
                <a:solidFill>
                  <a:srgbClr val="C00000"/>
                </a:solidFill>
                <a:latin typeface="High Tower Text" panose="02040502050506030303" pitchFamily="18" charset="0"/>
              </a:rPr>
              <a:t>(products) - </a:t>
            </a:r>
            <a:r>
              <a:rPr lang="en-US" b="1" dirty="0">
                <a:solidFill>
                  <a:srgbClr val="C00000"/>
                </a:solidFill>
                <a:latin typeface="High Tower Text" panose="02040502050506030303" pitchFamily="18" charset="0"/>
                <a:sym typeface="Symbol" pitchFamily="18" charset="2"/>
              </a:rPr>
              <a:t></a:t>
            </a:r>
            <a:r>
              <a:rPr lang="en-US" b="1" dirty="0">
                <a:solidFill>
                  <a:srgbClr val="C00000"/>
                </a:solidFill>
                <a:latin typeface="High Tower Text" panose="02040502050506030303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High Tower Text" panose="02040502050506030303" pitchFamily="18" charset="0"/>
                <a:sym typeface="Symbol" pitchFamily="18" charset="2"/>
              </a:rPr>
              <a:t></a:t>
            </a:r>
            <a:r>
              <a:rPr lang="en-US" dirty="0">
                <a:solidFill>
                  <a:srgbClr val="C00000"/>
                </a:solidFill>
                <a:latin typeface="High Tower Text" panose="02040502050506030303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High Tower Text" panose="02040502050506030303" pitchFamily="18" charset="0"/>
              </a:rPr>
              <a:t>H</a:t>
            </a:r>
            <a:r>
              <a:rPr lang="en-US" b="1" baseline="-25000" dirty="0" err="1">
                <a:solidFill>
                  <a:srgbClr val="C00000"/>
                </a:solidFill>
                <a:latin typeface="High Tower Text" panose="02040502050506030303" pitchFamily="18" charset="0"/>
              </a:rPr>
              <a:t>f</a:t>
            </a:r>
            <a:r>
              <a:rPr lang="en-US" b="1" dirty="0">
                <a:solidFill>
                  <a:srgbClr val="C00000"/>
                </a:solidFill>
                <a:latin typeface="High Tower Text" panose="02040502050506030303" pitchFamily="18" charset="0"/>
              </a:rPr>
              <a:t>(reactants)</a:t>
            </a:r>
            <a:endParaRPr lang="en-US" dirty="0">
              <a:solidFill>
                <a:srgbClr val="C00000"/>
              </a:solidFill>
              <a:latin typeface="High Tower Text" panose="02040502050506030303" pitchFamily="18" charset="0"/>
            </a:endParaRPr>
          </a:p>
          <a:p>
            <a:pPr algn="ctr" eaLnBrk="0" hangingPunct="0"/>
            <a:endParaRPr lang="en-US" sz="1800" dirty="0">
              <a:latin typeface="High Tower Text" panose="02040502050506030303" pitchFamily="18" charset="0"/>
            </a:endParaRPr>
          </a:p>
        </p:txBody>
      </p:sp>
      <p:graphicFrame>
        <p:nvGraphicFramePr>
          <p:cNvPr id="46147" name="Group 6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9282880"/>
              </p:ext>
            </p:extLst>
          </p:nvPr>
        </p:nvGraphicFramePr>
        <p:xfrm>
          <a:off x="1371600" y="1981200"/>
          <a:ext cx="5410200" cy="2700338"/>
        </p:xfrm>
        <a:graphic>
          <a:graphicData uri="http://schemas.openxmlformats.org/drawingml/2006/table">
            <a:tbl>
              <a:tblPr/>
              <a:tblGrid>
                <a:gridCol w="3352800"/>
                <a:gridCol w="2057400"/>
              </a:tblGrid>
              <a:tr h="871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</a:rPr>
                        <a:t>    </a:t>
                      </a: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</a:rPr>
                        <a:t>Substance</a:t>
                      </a: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</a:rPr>
                        <a:t>H</a:t>
                      </a:r>
                      <a:r>
                        <a:rPr kumimoji="0" lang="en-US" sz="2400" b="1" i="0" u="sng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igh Tower Text" panose="02040502050506030303" pitchFamily="18" charset="0"/>
                        </a:rPr>
                        <a:t>f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igh Tower Text" panose="02040502050506030303" pitchFamily="18" charset="0"/>
                        </a:rPr>
                        <a:t> 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CH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 -74.80 kJ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O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0 kJ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CO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-393.50 kJ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igh Tower Text" panose="02040502050506030303" pitchFamily="18" charset="0"/>
                        </a:rPr>
                        <a:t>-285.83 kJ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igh Tower Text" panose="02040502050506030303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48" name="Text Box 68"/>
          <p:cNvSpPr txBox="1">
            <a:spLocks noChangeArrowheads="1"/>
          </p:cNvSpPr>
          <p:nvPr/>
        </p:nvSpPr>
        <p:spPr bwMode="auto">
          <a:xfrm>
            <a:off x="685800" y="4953000"/>
            <a:ext cx="69926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High Tower Text" panose="02040502050506030303" pitchFamily="18" charset="0"/>
                <a:sym typeface="Symbol" pitchFamily="18" charset="2"/>
              </a:rPr>
              <a:t></a:t>
            </a:r>
            <a:r>
              <a:rPr lang="en-US" dirty="0" err="1">
                <a:solidFill>
                  <a:srgbClr val="C00000"/>
                </a:solidFill>
                <a:latin typeface="High Tower Text" panose="02040502050506030303" pitchFamily="18" charset="0"/>
                <a:sym typeface="Symbol" pitchFamily="18" charset="2"/>
              </a:rPr>
              <a:t>H</a:t>
            </a:r>
            <a:r>
              <a:rPr lang="en-US" baseline="-25000" dirty="0" err="1">
                <a:solidFill>
                  <a:srgbClr val="C00000"/>
                </a:solidFill>
                <a:latin typeface="High Tower Text" panose="02040502050506030303" pitchFamily="18" charset="0"/>
                <a:sym typeface="Symbol" pitchFamily="18" charset="2"/>
              </a:rPr>
              <a:t>rxn</a:t>
            </a:r>
            <a:r>
              <a:rPr lang="en-US" baseline="-25000" dirty="0">
                <a:solidFill>
                  <a:srgbClr val="C00000"/>
                </a:solidFill>
                <a:latin typeface="High Tower Text" panose="02040502050506030303" pitchFamily="18" charset="0"/>
                <a:sym typeface="Symbol" pitchFamily="18" charset="2"/>
              </a:rPr>
              <a:t>  </a:t>
            </a:r>
            <a:r>
              <a:rPr lang="en-US" dirty="0">
                <a:solidFill>
                  <a:srgbClr val="C00000"/>
                </a:solidFill>
                <a:latin typeface="High Tower Text" panose="02040502050506030303" pitchFamily="18" charset="0"/>
                <a:sym typeface="Symbol" pitchFamily="18" charset="2"/>
              </a:rPr>
              <a:t>= [-393.50kJ + 2(-285.83kJ)] – [-74.80kJ]</a:t>
            </a:r>
          </a:p>
        </p:txBody>
      </p:sp>
      <p:sp>
        <p:nvSpPr>
          <p:cNvPr id="46150" name="Text Box 70"/>
          <p:cNvSpPr txBox="1">
            <a:spLocks noChangeArrowheads="1"/>
          </p:cNvSpPr>
          <p:nvPr/>
        </p:nvSpPr>
        <p:spPr bwMode="auto">
          <a:xfrm>
            <a:off x="685800" y="5562600"/>
            <a:ext cx="28793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High Tower Text" panose="02040502050506030303" pitchFamily="18" charset="0"/>
                <a:sym typeface="Symbol" pitchFamily="18" charset="2"/>
              </a:rPr>
              <a:t></a:t>
            </a:r>
            <a:r>
              <a:rPr lang="en-US" b="1" dirty="0" err="1">
                <a:solidFill>
                  <a:srgbClr val="C00000"/>
                </a:solidFill>
                <a:latin typeface="High Tower Text" panose="02040502050506030303" pitchFamily="18" charset="0"/>
                <a:sym typeface="Symbol" pitchFamily="18" charset="2"/>
              </a:rPr>
              <a:t>H</a:t>
            </a:r>
            <a:r>
              <a:rPr lang="en-US" b="1" baseline="-25000" dirty="0" err="1">
                <a:solidFill>
                  <a:srgbClr val="C00000"/>
                </a:solidFill>
                <a:latin typeface="High Tower Text" panose="02040502050506030303" pitchFamily="18" charset="0"/>
                <a:sym typeface="Symbol" pitchFamily="18" charset="2"/>
              </a:rPr>
              <a:t>rxn</a:t>
            </a:r>
            <a:r>
              <a:rPr lang="en-US" b="1" dirty="0">
                <a:solidFill>
                  <a:srgbClr val="C00000"/>
                </a:solidFill>
                <a:latin typeface="High Tower Text" panose="02040502050506030303" pitchFamily="18" charset="0"/>
                <a:sym typeface="Symbol" pitchFamily="18" charset="2"/>
              </a:rPr>
              <a:t> = -890.36 kJ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148" grpId="0"/>
      <p:bldP spid="46150" grpId="0"/>
    </p:bldLst>
  </p:timing>
</p:sld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3088</TotalTime>
  <Words>507</Words>
  <Application>Microsoft Office PowerPoint</Application>
  <PresentationFormat>On-screen Show (4:3)</PresentationFormat>
  <Paragraphs>85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Comic Sans MS</vt:lpstr>
      <vt:lpstr>High Tower Text</vt:lpstr>
      <vt:lpstr>Symbol</vt:lpstr>
      <vt:lpstr>Wingdings</vt:lpstr>
      <vt:lpstr>chemistry</vt:lpstr>
      <vt:lpstr>Equation</vt:lpstr>
      <vt:lpstr>Hess’s Law</vt:lpstr>
      <vt:lpstr>Hess’s Law</vt:lpstr>
      <vt:lpstr>Hess’s Law Example Problem</vt:lpstr>
      <vt:lpstr>Hess’s Law Example Problem</vt:lpstr>
      <vt:lpstr>Hess’s Law Example Problem</vt:lpstr>
      <vt:lpstr>Hess’s Law Example Problem</vt:lpstr>
      <vt:lpstr>Calculation of Heat of Reaction </vt:lpstr>
    </vt:vector>
  </TitlesOfParts>
  <Company>Visalia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Allan</dc:creator>
  <cp:lastModifiedBy>Rachel Benzoni</cp:lastModifiedBy>
  <cp:revision>114</cp:revision>
  <dcterms:created xsi:type="dcterms:W3CDTF">2006-06-01T18:12:29Z</dcterms:created>
  <dcterms:modified xsi:type="dcterms:W3CDTF">2016-12-02T17:34:40Z</dcterms:modified>
</cp:coreProperties>
</file>