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3" r:id="rId2"/>
  </p:sldMasterIdLst>
  <p:notesMasterIdLst>
    <p:notesMasterId r:id="rId12"/>
  </p:notesMasterIdLst>
  <p:handoutMasterIdLst>
    <p:handoutMasterId r:id="rId13"/>
  </p:handoutMasterIdLst>
  <p:sldIdLst>
    <p:sldId id="273" r:id="rId3"/>
    <p:sldId id="281" r:id="rId4"/>
    <p:sldId id="256" r:id="rId5"/>
    <p:sldId id="285" r:id="rId6"/>
    <p:sldId id="327" r:id="rId7"/>
    <p:sldId id="269" r:id="rId8"/>
    <p:sldId id="328" r:id="rId9"/>
    <p:sldId id="324" r:id="rId10"/>
    <p:sldId id="32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66"/>
    <a:srgbClr val="333399"/>
    <a:srgbClr val="99FF33"/>
    <a:srgbClr val="FF7C80"/>
    <a:srgbClr val="FFFF00"/>
    <a:srgbClr val="336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664" autoAdjust="0"/>
  </p:normalViewPr>
  <p:slideViewPr>
    <p:cSldViewPr>
      <p:cViewPr varScale="1">
        <p:scale>
          <a:sx n="90" d="100"/>
          <a:sy n="90" d="100"/>
        </p:scale>
        <p:origin x="10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2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8486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7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4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0A4ED2B2-EDA5-4BEC-BE6A-515039812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0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6926-EBFE-4CB3-BFDD-41FF16EE5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9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2A5E-BCCC-4B49-82A7-5865AFCB1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65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80B33B-2224-4C57-9889-01989A1871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6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75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64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42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70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9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7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D798-5E8B-47FC-83A1-46E474D09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15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56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28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19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02E58-8194-422C-B0A1-DE718622EFEE}" type="slidenum">
              <a:rPr lang="en-US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70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A6FD0-D556-4D8E-AEE7-959D8996EC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01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E373FD-F7A7-45ED-B3B1-36B6177501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9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386F608F-F95D-4448-9EEA-27EC0C78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1A9A-6FC7-489E-AD0C-E16366D6E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3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0FFE-A74A-496F-8AF7-273CB16139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4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8EF0-075B-4B45-A43B-19F98DEF2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6D01-DB48-4245-89FC-49E5BFE2B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2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57FB-2C76-4E75-85E7-C502B2C24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57DC-D12D-49D2-A768-353702B8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0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91149C7-BAF7-4994-927B-89BC97326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5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647F1AE-7F4F-400C-A0BF-257970D46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6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90600"/>
          </a:xfrm>
        </p:spPr>
        <p:txBody>
          <a:bodyPr/>
          <a:lstStyle/>
          <a:p>
            <a:r>
              <a:rPr lang="en-US" sz="4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Kinetic Molecular Theory</a:t>
            </a:r>
            <a:endParaRPr lang="en-US" sz="4400" u="sng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042626"/>
              </p:ext>
            </p:extLst>
          </p:nvPr>
        </p:nvGraphicFramePr>
        <p:xfrm>
          <a:off x="1252079" y="2057400"/>
          <a:ext cx="5072521" cy="518160"/>
        </p:xfrm>
        <a:graphic>
          <a:graphicData uri="http://schemas.openxmlformats.org/drawingml/2006/table">
            <a:tbl>
              <a:tblPr/>
              <a:tblGrid>
                <a:gridCol w="881521"/>
                <a:gridCol w="4191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1.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pertaining to motion</a:t>
                      </a:r>
                      <a:r>
                        <a:rPr lang="en-US" sz="2800" dirty="0" smtClean="0">
                          <a:latin typeface="+mn-lt"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2743200"/>
          <a:ext cx="4191000" cy="518160"/>
        </p:xfrm>
        <a:graphic>
          <a:graphicData uri="http://schemas.openxmlformats.org/drawingml/2006/table">
            <a:tbl>
              <a:tblPr/>
              <a:tblGrid>
                <a:gridCol w="685800"/>
                <a:gridCol w="3505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2.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  caused </a:t>
                      </a:r>
                      <a:r>
                        <a:rPr lang="en-US" sz="2800" dirty="0">
                          <a:latin typeface="+mn-lt"/>
                        </a:rPr>
                        <a:t>by motion.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3429000"/>
          <a:ext cx="7696200" cy="944880"/>
        </p:xfrm>
        <a:graphic>
          <a:graphicData uri="http://schemas.openxmlformats.org/drawingml/2006/table">
            <a:tbl>
              <a:tblPr/>
              <a:tblGrid>
                <a:gridCol w="958274"/>
                <a:gridCol w="6737926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3.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+mn-lt"/>
                        </a:rPr>
                        <a:t>characterized by </a:t>
                      </a:r>
                      <a:r>
                        <a:rPr lang="en-US" sz="2800" dirty="0" smtClean="0">
                          <a:latin typeface="+mn-lt"/>
                        </a:rPr>
                        <a:t>movement:</a:t>
                      </a:r>
                      <a:r>
                        <a:rPr lang="en-US" sz="2800" baseline="0" dirty="0" smtClean="0">
                          <a:latin typeface="+mn-lt"/>
                        </a:rPr>
                        <a:t> </a:t>
                      </a:r>
                      <a:r>
                        <a:rPr lang="en-US" sz="2800" dirty="0" smtClean="0">
                          <a:latin typeface="+mn-lt"/>
                        </a:rPr>
                        <a:t>Running </a:t>
                      </a:r>
                      <a:r>
                        <a:rPr lang="en-US" sz="2800" dirty="0">
                          <a:latin typeface="+mn-lt"/>
                        </a:rPr>
                        <a:t>and dancing are kinetic activities.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40" name="Picture 16" descr="http://cache.lexico.com/dictionary/graphics/luna/thins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-114300"/>
            <a:ext cx="19050" cy="38100"/>
          </a:xfrm>
          <a:prstGeom prst="rect">
            <a:avLst/>
          </a:prstGeom>
          <a:noFill/>
        </p:spPr>
      </p:pic>
      <p:pic>
        <p:nvPicPr>
          <p:cNvPr id="1045" name="Picture 21" descr="http://cache.lexico.com/dictionary/graphics/luna/thins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0600" y="-723900"/>
            <a:ext cx="19050" cy="381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5800" y="12954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+mn-lt"/>
              </a:rPr>
              <a:t>ki⋅net⋅ic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609600" y="4648200"/>
            <a:ext cx="8305800" cy="1124021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0" rIns="88872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41414"/>
                </a:solidFill>
                <a:effectLst/>
                <a:latin typeface="+mn-lt"/>
              </a:rPr>
              <a:t>Origin: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itchFamily="34" charset="0"/>
              </a:rPr>
              <a:t>1850–55;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&lt; Gk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itchFamily="34" charset="0"/>
              </a:rPr>
              <a:t>kīnētikós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moving, equiv. to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itchFamily="34" charset="0"/>
              </a:rPr>
              <a:t>kīnē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itchFamily="34" charset="0"/>
              </a:rPr>
              <a:t>-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verbid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s. of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itchFamily="34" charset="0"/>
              </a:rPr>
              <a:t>kīneîn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to move) +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itchFamily="34" charset="0"/>
              </a:rPr>
              <a:t>-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itchFamily="34" charset="0"/>
              </a:rPr>
              <a:t>tikos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</p:txBody>
      </p:sp>
      <p:pic>
        <p:nvPicPr>
          <p:cNvPr id="1047" name="Picture 23" descr="http://cache.lexico.com/dictionary/graphics/luna/thins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525" y="-419100"/>
            <a:ext cx="19050" cy="381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334000" y="6324600"/>
            <a:ext cx="345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Source: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Websters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Dictionary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Nature of Gases</a:t>
            </a:r>
          </a:p>
        </p:txBody>
      </p:sp>
      <p:sp>
        <p:nvSpPr>
          <p:cNvPr id="29699" name="Rectangle 2051"/>
          <p:cNvSpPr>
            <a:spLocks noGrp="1" noChangeArrowheads="1"/>
          </p:cNvSpPr>
          <p:nvPr>
            <p:ph idx="1"/>
          </p:nvPr>
        </p:nvSpPr>
        <p:spPr bwMode="auto">
          <a:xfrm>
            <a:off x="685800" y="1447800"/>
            <a:ext cx="7772400" cy="4114800"/>
          </a:xfrm>
          <a:solidFill>
            <a:schemeClr val="bg1">
              <a:lumMod val="95000"/>
            </a:schemeClr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Gases </a:t>
            </a:r>
            <a:r>
              <a:rPr lang="en-US" sz="2800" dirty="0">
                <a:solidFill>
                  <a:schemeClr val="tx1"/>
                </a:solidFill>
              </a:rPr>
              <a:t>expand to fill their containers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Gases </a:t>
            </a:r>
            <a:r>
              <a:rPr lang="en-US" sz="2800" dirty="0">
                <a:solidFill>
                  <a:schemeClr val="tx1"/>
                </a:solidFill>
              </a:rPr>
              <a:t>are fluid – they flow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Gases </a:t>
            </a:r>
            <a:r>
              <a:rPr lang="en-US" sz="2800" dirty="0">
                <a:solidFill>
                  <a:schemeClr val="tx1"/>
                </a:solidFill>
              </a:rPr>
              <a:t>have low density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1/1000 </a:t>
            </a:r>
            <a:r>
              <a:rPr lang="en-US" dirty="0">
                <a:solidFill>
                  <a:schemeClr val="tx1"/>
                </a:solidFill>
              </a:rPr>
              <a:t>the density of the equivalent liquid or solid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Gases </a:t>
            </a:r>
            <a:r>
              <a:rPr lang="en-US" sz="2800" dirty="0">
                <a:solidFill>
                  <a:schemeClr val="tx1"/>
                </a:solidFill>
              </a:rPr>
              <a:t>are compressible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Gases </a:t>
            </a:r>
            <a:r>
              <a:rPr lang="en-US" sz="2800" dirty="0">
                <a:solidFill>
                  <a:schemeClr val="tx1"/>
                </a:solidFill>
              </a:rPr>
              <a:t>effuse and diffuse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64770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3600" u="sng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Kinetic Molecular Theory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 bwMode="auto">
          <a:xfrm>
            <a:off x="152400" y="762000"/>
            <a:ext cx="5334000" cy="5638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u="sng" dirty="0">
                <a:solidFill>
                  <a:srgbClr val="006600"/>
                </a:solidFill>
              </a:rPr>
              <a:t>Particles of matter are ALWAYS in motion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006600"/>
                </a:solidFill>
              </a:rPr>
              <a:t>Volume of individual particles is </a:t>
            </a:r>
            <a:r>
              <a:rPr lang="en-US" sz="2800" dirty="0">
                <a:solidFill>
                  <a:srgbClr val="006600"/>
                </a:solidFill>
                <a:latin typeface="Symbol" pitchFamily="18" charset="2"/>
                <a:sym typeface="Symbol" pitchFamily="18" charset="2"/>
              </a:rPr>
              <a:t></a:t>
            </a:r>
            <a:r>
              <a:rPr lang="en-US" sz="2800" dirty="0">
                <a:solidFill>
                  <a:srgbClr val="006600"/>
                </a:solidFill>
              </a:rPr>
              <a:t> zero.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u="sng" dirty="0">
                <a:solidFill>
                  <a:srgbClr val="006600"/>
                </a:solidFill>
              </a:rPr>
              <a:t>Collisions of particles with container walls </a:t>
            </a:r>
            <a:r>
              <a:rPr lang="en-US" sz="2800" u="sng" dirty="0" smtClean="0">
                <a:solidFill>
                  <a:srgbClr val="006600"/>
                </a:solidFill>
              </a:rPr>
              <a:t>cause the </a:t>
            </a:r>
            <a:r>
              <a:rPr lang="en-US" sz="2800" u="sng" dirty="0">
                <a:solidFill>
                  <a:srgbClr val="006600"/>
                </a:solidFill>
              </a:rPr>
              <a:t>pressure exerted by gas.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006600"/>
                </a:solidFill>
              </a:rPr>
              <a:t>Particles exert no forces on each other.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006600"/>
                </a:solidFill>
              </a:rPr>
              <a:t>Average kinetic energy </a:t>
            </a:r>
            <a:r>
              <a:rPr lang="en-US" sz="2800" dirty="0" smtClean="0">
                <a:solidFill>
                  <a:srgbClr val="006600"/>
                </a:solidFill>
              </a:rPr>
              <a:t>is proportional to </a:t>
            </a:r>
            <a:r>
              <a:rPr lang="en-US" sz="2800" dirty="0">
                <a:solidFill>
                  <a:srgbClr val="006600"/>
                </a:solidFill>
              </a:rPr>
              <a:t>Kelvin         temperature of a gas.</a:t>
            </a:r>
          </a:p>
          <a:p>
            <a:pPr>
              <a:buClr>
                <a:schemeClr val="tx2"/>
              </a:buClr>
              <a:buFontTx/>
              <a:buBlip>
                <a:blip r:embed="rId2"/>
              </a:buBlip>
            </a:pPr>
            <a:endParaRPr lang="en-US" sz="2400" dirty="0"/>
          </a:p>
        </p:txBody>
      </p:sp>
      <p:pic>
        <p:nvPicPr>
          <p:cNvPr id="6" name="Picture 5" descr="Kinetic_theory_of_gas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990600"/>
            <a:ext cx="33528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553200" cy="685800"/>
          </a:xfrm>
        </p:spPr>
        <p:txBody>
          <a:bodyPr/>
          <a:lstStyle/>
          <a:p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Kinetic Energy of Gas Particles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83820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At the same conditions of temperature, all gases have the same 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average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kinetic energy.</a:t>
            </a:r>
          </a:p>
        </p:txBody>
      </p:sp>
      <p:graphicFrame>
        <p:nvGraphicFramePr>
          <p:cNvPr id="1105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56324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46210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5029200" y="2362200"/>
            <a:ext cx="1997075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rgbClr val="C00000"/>
                </a:solidFill>
                <a:latin typeface="+mn-lt"/>
              </a:rPr>
              <a:t>m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 = mass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5165725" y="3048000"/>
            <a:ext cx="29114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rgbClr val="C00000"/>
                </a:solidFill>
                <a:latin typeface="+mn-lt"/>
              </a:rPr>
              <a:t>v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= velocity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561159"/>
              </p:ext>
            </p:extLst>
          </p:nvPr>
        </p:nvGraphicFramePr>
        <p:xfrm>
          <a:off x="1143000" y="2209800"/>
          <a:ext cx="299392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8" name="Equation" r:id="rId6" imgW="736560" imgH="393480" progId="Equation.3">
                  <p:embed/>
                </p:oleObj>
              </mc:Choice>
              <mc:Fallback>
                <p:oleObj name="Equation" r:id="rId6" imgW="7365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2993922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4191000"/>
            <a:ext cx="784860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  <a:latin typeface="+mn-lt"/>
                <a:sym typeface="Symbol"/>
              </a:rPr>
              <a:t> </a:t>
            </a:r>
            <a:r>
              <a:rPr lang="en-US" sz="3200" dirty="0" smtClean="0">
                <a:solidFill>
                  <a:srgbClr val="006600"/>
                </a:solidFill>
                <a:latin typeface="+mn-lt"/>
              </a:rPr>
              <a:t>At the </a:t>
            </a:r>
            <a:r>
              <a:rPr lang="en-US" sz="3200" i="1" dirty="0" smtClean="0">
                <a:solidFill>
                  <a:srgbClr val="006600"/>
                </a:solidFill>
                <a:latin typeface="+mn-lt"/>
              </a:rPr>
              <a:t>same temperature</a:t>
            </a:r>
            <a:r>
              <a:rPr lang="en-US" sz="3200" dirty="0" smtClean="0">
                <a:solidFill>
                  <a:srgbClr val="006600"/>
                </a:solidFill>
                <a:latin typeface="+mn-lt"/>
              </a:rPr>
              <a:t>, </a:t>
            </a:r>
            <a:r>
              <a:rPr lang="en-US" sz="320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en-US" sz="32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mall molecules</a:t>
            </a:r>
            <a:r>
              <a:rPr lang="en-US" sz="3200" dirty="0" smtClean="0">
                <a:solidFill>
                  <a:srgbClr val="006600"/>
                </a:solidFill>
                <a:latin typeface="+mn-lt"/>
              </a:rPr>
              <a:t> move </a:t>
            </a:r>
            <a:r>
              <a:rPr lang="en-US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FASTER</a:t>
            </a:r>
            <a:r>
              <a:rPr lang="en-US" sz="3200" dirty="0" smtClean="0">
                <a:solidFill>
                  <a:srgbClr val="006600"/>
                </a:solidFill>
                <a:latin typeface="+mn-lt"/>
              </a:rPr>
              <a:t> than </a:t>
            </a:r>
            <a:r>
              <a:rPr lang="en-US" sz="3200" u="sng" dirty="0" smtClean="0">
                <a:solidFill>
                  <a:srgbClr val="006600"/>
                </a:solidFill>
                <a:latin typeface="+mn-lt"/>
              </a:rPr>
              <a:t>large molecules </a:t>
            </a:r>
            <a:endParaRPr lang="en-US" sz="3200" u="sng" dirty="0">
              <a:solidFill>
                <a:srgbClr val="00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Condensed" panose="02060603050405020104" pitchFamily="18" charset="0"/>
              </a:rPr>
              <a:t>The Meaning of Temperature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609600" y="3124200"/>
            <a:ext cx="8229600" cy="150495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Kelvin temperature is an index of the random motions of gas particles (higher </a:t>
            </a:r>
            <a:r>
              <a:rPr lang="en-US" sz="2800" i="1" dirty="0" smtClean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 means greater motion.)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1143000"/>
          <a:ext cx="3733800" cy="1522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4" name="Equation" r:id="rId3" imgW="965160" imgH="393480" progId="">
                  <p:embed/>
                </p:oleObj>
              </mc:Choice>
              <mc:Fallback>
                <p:oleObj name="Equation" r:id="rId3" imgW="96516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143000"/>
                        <a:ext cx="3733800" cy="1522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914400"/>
            <a:ext cx="4953000" cy="4558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Diffusion describes 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mixing of gases.  The rate of diffusion is the rate of gas mixing</a:t>
            </a:r>
            <a:r>
              <a:rPr lang="en-US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Diffusion is the result of </a:t>
            </a:r>
            <a:r>
              <a:rPr lang="en-US" b="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random movement</a:t>
            </a:r>
            <a:r>
              <a:rPr lang="en-US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gas molecules</a:t>
            </a:r>
          </a:p>
          <a:p>
            <a:pPr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rate of diffusion increases with temperature</a:t>
            </a:r>
          </a:p>
          <a:p>
            <a:pPr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b="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Small molecules diffuse faster than large molecules</a:t>
            </a:r>
            <a:endParaRPr lang="en-US" b="0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>
              <a:buClr>
                <a:srgbClr val="C00000"/>
              </a:buClr>
            </a:pP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2286000" cy="609600"/>
          </a:xfrm>
        </p:spPr>
        <p:txBody>
          <a:bodyPr/>
          <a:lstStyle/>
          <a:p>
            <a:pPr algn="l"/>
            <a:r>
              <a:rPr lang="en-US" sz="3200" u="sng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Diffusion</a:t>
            </a:r>
          </a:p>
        </p:txBody>
      </p:sp>
      <p:pic>
        <p:nvPicPr>
          <p:cNvPr id="17424" name="Picture 16" descr="diffus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1000"/>
            <a:ext cx="3538538" cy="601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2057400" cy="609600"/>
          </a:xfrm>
        </p:spPr>
        <p:txBody>
          <a:bodyPr/>
          <a:lstStyle/>
          <a:p>
            <a:pPr algn="l">
              <a:defRPr/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Effusion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838200"/>
            <a:ext cx="7772400" cy="10668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Effusion</a:t>
            </a:r>
            <a:r>
              <a:rPr lang="en-US" sz="2800" dirty="0" smtClean="0">
                <a:solidFill>
                  <a:schemeClr val="tx1"/>
                </a:solidFill>
              </a:rPr>
              <a:t>:  describes the passage of gas into an </a:t>
            </a:r>
            <a:r>
              <a:rPr lang="en-US" sz="2800" dirty="0" smtClean="0">
                <a:solidFill>
                  <a:srgbClr val="C00000"/>
                </a:solidFill>
              </a:rPr>
              <a:t>evacuated chamber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 descr="effus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905000"/>
            <a:ext cx="5572125" cy="435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990600"/>
          </a:xfrm>
        </p:spPr>
        <p:txBody>
          <a:bodyPr/>
          <a:lstStyle/>
          <a:p>
            <a:r>
              <a:rPr lang="en-US" sz="4000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Graham’s </a:t>
            </a:r>
            <a:r>
              <a:rPr lang="en-US" sz="4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Law of Effusion</a:t>
            </a:r>
            <a:endParaRPr lang="en-US" sz="4000" u="sng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90600" y="1524000"/>
          <a:ext cx="723499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Equation" r:id="rId3" imgW="2082600" imgH="482400" progId="Equation.3">
                  <p:embed/>
                </p:oleObj>
              </mc:Choice>
              <mc:Fallback>
                <p:oleObj name="Equation" r:id="rId3" imgW="208260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723499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71600" y="3429000"/>
            <a:ext cx="5920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Molar Mass of gas 1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4990" y="4191000"/>
            <a:ext cx="5920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Molar Mass of gas 2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Purification of Uranium-235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Using Gaseous Diffusion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42338" name="Picture 2" descr="http://web.ead.anl.gov/uranium/guide/overview/images/nproc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1522"/>
            <a:ext cx="6705600" cy="5487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Data\Microsoft\Templates\Chemistry Format.pot</Template>
  <TotalTime>2502</TotalTime>
  <Pages>17</Pages>
  <Words>277</Words>
  <Application>Microsoft Office PowerPoint</Application>
  <PresentationFormat>On-screen Show (4:3)</PresentationFormat>
  <Paragraphs>41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Comic Sans MS</vt:lpstr>
      <vt:lpstr>Rockwell</vt:lpstr>
      <vt:lpstr>Rockwell Condensed</vt:lpstr>
      <vt:lpstr>Symbol</vt:lpstr>
      <vt:lpstr>Times New Roman</vt:lpstr>
      <vt:lpstr>Wingdings</vt:lpstr>
      <vt:lpstr>Wood Type</vt:lpstr>
      <vt:lpstr>1_Wood Type</vt:lpstr>
      <vt:lpstr>Equation</vt:lpstr>
      <vt:lpstr>Kinetic Molecular Theory</vt:lpstr>
      <vt:lpstr>The Nature of Gases</vt:lpstr>
      <vt:lpstr>Kinetic Molecular Theory</vt:lpstr>
      <vt:lpstr>Kinetic Energy of Gas Particles</vt:lpstr>
      <vt:lpstr>The Meaning of Temperature</vt:lpstr>
      <vt:lpstr>Diffusion</vt:lpstr>
      <vt:lpstr>Effusion</vt:lpstr>
      <vt:lpstr>Graham’s Law of Effusion</vt:lpstr>
      <vt:lpstr>Purification of Uranium-235  Using Gaseous Diffusion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Gas</dc:title>
  <dc:creator>Mad Doc</dc:creator>
  <cp:lastModifiedBy>Rachel Benzoni</cp:lastModifiedBy>
  <cp:revision>206</cp:revision>
  <cp:lastPrinted>1601-01-01T00:00:00Z</cp:lastPrinted>
  <dcterms:created xsi:type="dcterms:W3CDTF">1997-01-27T00:51:04Z</dcterms:created>
  <dcterms:modified xsi:type="dcterms:W3CDTF">2016-06-30T23:29:41Z</dcterms:modified>
</cp:coreProperties>
</file>