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76" r:id="rId3"/>
    <p:sldMasterId id="2147483679" r:id="rId4"/>
    <p:sldMasterId id="2147483681" r:id="rId5"/>
  </p:sldMasterIdLst>
  <p:notesMasterIdLst>
    <p:notesMasterId r:id="rId21"/>
  </p:notesMasterIdLst>
  <p:handoutMasterIdLst>
    <p:handoutMasterId r:id="rId22"/>
  </p:handoutMasterIdLst>
  <p:sldIdLst>
    <p:sldId id="273" r:id="rId6"/>
    <p:sldId id="315" r:id="rId7"/>
    <p:sldId id="316" r:id="rId8"/>
    <p:sldId id="260" r:id="rId9"/>
    <p:sldId id="298" r:id="rId10"/>
    <p:sldId id="317" r:id="rId11"/>
    <p:sldId id="322" r:id="rId12"/>
    <p:sldId id="326" r:id="rId13"/>
    <p:sldId id="323" r:id="rId14"/>
    <p:sldId id="324" r:id="rId15"/>
    <p:sldId id="318" r:id="rId16"/>
    <p:sldId id="319" r:id="rId17"/>
    <p:sldId id="320" r:id="rId18"/>
    <p:sldId id="321" r:id="rId19"/>
    <p:sldId id="325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bg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66"/>
    <a:srgbClr val="006600"/>
    <a:srgbClr val="333399"/>
    <a:srgbClr val="99FF33"/>
    <a:srgbClr val="FF7C80"/>
    <a:srgbClr val="FFFF00"/>
    <a:srgbClr val="3365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5" autoAdjust="0"/>
    <p:restoredTop sz="94664" autoAdjust="0"/>
  </p:normalViewPr>
  <p:slideViewPr>
    <p:cSldViewPr>
      <p:cViewPr varScale="1">
        <p:scale>
          <a:sx n="90" d="100"/>
          <a:sy n="90" d="100"/>
        </p:scale>
        <p:origin x="100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264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838073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799CE6-9BE9-4969-85FA-877003DE98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C9BEF-A562-4EA5-87C9-2030DA34B2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C85E88-EF91-4D3B-B48B-118975B432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258B3C2-959A-4BBE-BD41-9C65824D3A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2FF9D40-B645-44F5-AAC1-41EA892E58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29FBBD-8418-4495-9C05-976E7FB58C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EB187D-4A6B-4107-911B-A28D38A045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AF9B4-FE2F-4BC1-A6A7-AA1C10D161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2ADE6-EDC7-4CB7-AD75-F80D8FE0B2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60E65-BFB1-4900-A207-E841FF9390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32D46-F562-4F9A-9DB0-1B00EEA9A4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33FEB1-2D43-42DF-9824-0000EB8D67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42E20-22F7-4554-A35D-6732FD71DF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98A9F-A8DC-4907-982C-EEBDDDD945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944EF2-2C36-45C1-8A10-2F0C381A86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6F533-7A3C-46CE-BC16-42A7ABF3A1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65CA93-DFFC-4145-8B0C-E2883B4562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FB17DA9-76AA-4807-B4BA-7D0486F9A0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33FEB1-2D43-42DF-9824-0000EB8D670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50BEA-1C86-4B7E-8022-E8BB802DBAA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B9254-1820-4BFE-8EE9-E1B5245D2F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650F0-A288-4909-9B42-37F588628E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69B43-C6EB-4919-876E-326743FC0F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AB3DD4-D1ED-4095-9877-77F09D4DF8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B102DE-15CE-4898-98C0-999A7A48B9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8C7F38-0630-4837-9814-60871ACFB8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EFDA6-B0BA-470E-9529-BB3F39FBE0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8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07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08" name="Rectangle 10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09" name="Rectangle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6274D5A0-1FA2-46D2-81E8-D010BAD02F0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3" r:id="rId12"/>
    <p:sldLayoutId id="214748367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19787404-8C9F-4C68-9521-64B33B9C18E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7" r:id="rId1"/>
    <p:sldLayoutId id="2147483678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07" name="Rectangle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1508" name="Rectangle 10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1509" name="Rectangle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6274D5A0-1FA2-46D2-81E8-D010BAD02F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7BFEB112-0506-4622-A3C9-8880998CD7AE}" type="slidenum">
              <a:rPr lang="en-US" b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b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png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3.png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3886200" cy="3505200"/>
          </a:xfrm>
        </p:spPr>
        <p:txBody>
          <a:bodyPr/>
          <a:lstStyle/>
          <a:p>
            <a:r>
              <a:rPr lang="en-US" sz="4400" u="sng" dirty="0">
                <a:effectLst>
                  <a:outerShdw blurRad="38100" dist="38100" dir="2700000" algn="tl">
                    <a:srgbClr val="808080"/>
                  </a:outerShdw>
                </a:effectLst>
                <a:latin typeface="Trebuchet MS" panose="020B0603020202020204" pitchFamily="34" charset="0"/>
              </a:rPr>
              <a:t/>
            </a:r>
            <a:br>
              <a:rPr lang="en-US" sz="4400" u="sng" dirty="0">
                <a:effectLst>
                  <a:outerShdw blurRad="38100" dist="38100" dir="2700000" algn="tl">
                    <a:srgbClr val="808080"/>
                  </a:outerShdw>
                </a:effectLst>
                <a:latin typeface="Trebuchet MS" panose="020B0603020202020204" pitchFamily="34" charset="0"/>
              </a:rPr>
            </a:br>
            <a:r>
              <a:rPr lang="en-US" sz="6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rebuchet MS" panose="020B0603020202020204" pitchFamily="34" charset="0"/>
              </a:rPr>
              <a:t>Gas </a:t>
            </a:r>
            <a:r>
              <a:rPr lang="en-US" sz="6000" u="sng" dirty="0">
                <a:solidFill>
                  <a:srgbClr val="000066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rebuchet MS" panose="020B0603020202020204" pitchFamily="34" charset="0"/>
              </a:rPr>
              <a:t>Laws</a:t>
            </a:r>
          </a:p>
        </p:txBody>
      </p:sp>
      <p:pic>
        <p:nvPicPr>
          <p:cNvPr id="99330" name="Picture 2" descr="File:Robert Boyle 0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228600"/>
            <a:ext cx="2362200" cy="28997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9332" name="Picture 4" descr="File:Jacques Charles - Julien Léopold Boill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228600"/>
            <a:ext cx="2150717" cy="2895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9334" name="Picture 6" descr="File:Amadeo Avogadr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3733800"/>
            <a:ext cx="2286000" cy="27607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9336" name="Picture 8" descr="File:Joseph louis gay-lussac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0" y="3733800"/>
            <a:ext cx="2186608" cy="2743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6858000" y="6477000"/>
            <a:ext cx="20457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Joseph Louis Gay-Lussac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95800" y="6477000"/>
            <a:ext cx="1503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Amadeo</a:t>
            </a:r>
            <a:r>
              <a:rPr lang="en-US" sz="1200" dirty="0" smtClean="0">
                <a:solidFill>
                  <a:schemeClr val="tx1"/>
                </a:solidFill>
              </a:rPr>
              <a:t> Avogadro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8200" y="3124200"/>
            <a:ext cx="11448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Robert Boyle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62800" y="3124200"/>
            <a:ext cx="1385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Jacques Charles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6934200" cy="838200"/>
          </a:xfrm>
        </p:spPr>
        <p:txBody>
          <a:bodyPr/>
          <a:lstStyle/>
          <a:p>
            <a:pPr>
              <a:defRPr/>
            </a:pPr>
            <a:r>
              <a:rPr lang="en-US" sz="3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Density and the Ideal Gas Law</a:t>
            </a:r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609600" y="1143000"/>
            <a:ext cx="8153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800" b="1" dirty="0">
                <a:solidFill>
                  <a:schemeClr val="tx1"/>
                </a:solidFill>
                <a:latin typeface="Trebuchet MS" panose="020B0603020202020204" pitchFamily="34" charset="0"/>
              </a:rPr>
              <a:t>Combining the formula for density with the Ideal </a:t>
            </a:r>
            <a:r>
              <a:rPr lang="en-US" sz="2800" b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Gas </a:t>
            </a:r>
            <a:r>
              <a:rPr lang="en-US" sz="2800" b="1" dirty="0">
                <a:solidFill>
                  <a:schemeClr val="tx1"/>
                </a:solidFill>
                <a:latin typeface="Trebuchet MS" panose="020B0603020202020204" pitchFamily="34" charset="0"/>
              </a:rPr>
              <a:t>law, substituting and rearranging algebraically: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3810000" y="2819400"/>
            <a:ext cx="53340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>
                <a:solidFill>
                  <a:schemeClr val="tx1"/>
                </a:solidFill>
                <a:latin typeface="Trebuchet MS" panose="020B0603020202020204" pitchFamily="34" charset="0"/>
              </a:rPr>
              <a:t>M = Molar Mass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b="1" dirty="0">
                <a:solidFill>
                  <a:schemeClr val="tx1"/>
                </a:solidFill>
                <a:latin typeface="Trebuchet MS" panose="020B0603020202020204" pitchFamily="34" charset="0"/>
              </a:rPr>
              <a:t>P = Pressure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b="1" dirty="0">
                <a:solidFill>
                  <a:schemeClr val="tx1"/>
                </a:solidFill>
                <a:latin typeface="Trebuchet MS" panose="020B0603020202020204" pitchFamily="34" charset="0"/>
              </a:rPr>
              <a:t>R = Gas Constant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 b="1" dirty="0">
                <a:solidFill>
                  <a:schemeClr val="tx1"/>
                </a:solidFill>
                <a:latin typeface="Trebuchet MS" panose="020B0603020202020204" pitchFamily="34" charset="0"/>
              </a:rPr>
              <a:t>T = Temperature in </a:t>
            </a:r>
            <a:r>
              <a:rPr lang="en-US" sz="2800" b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Kelvins</a:t>
            </a:r>
            <a:endParaRPr lang="en-US" sz="28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pic>
        <p:nvPicPr>
          <p:cNvPr id="6" name="Picture 5" descr="eqn3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2971800"/>
            <a:ext cx="2743200" cy="1889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sz="40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Gas </a:t>
            </a:r>
            <a:r>
              <a:rPr lang="en-US" sz="4000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Stoichiometry</a:t>
            </a:r>
            <a:r>
              <a:rPr lang="en-US" sz="40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#1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609600" y="838200"/>
            <a:ext cx="79406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If reactants and products are at the same conditions of temperature and pressure, then mole ratios of </a:t>
            </a:r>
            <a:r>
              <a:rPr lang="en-US" sz="2800" i="1" u="sng" dirty="0">
                <a:solidFill>
                  <a:srgbClr val="000000"/>
                </a:solidFill>
                <a:latin typeface="Trebuchet MS" panose="020B0603020202020204" pitchFamily="34" charset="0"/>
              </a:rPr>
              <a:t>gases</a:t>
            </a:r>
            <a:r>
              <a:rPr lang="en-US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  are also volume ratios.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838200" y="2667000"/>
            <a:ext cx="784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800" b="0" dirty="0">
                <a:solidFill>
                  <a:srgbClr val="C00000"/>
                </a:solidFill>
                <a:latin typeface="Trebuchet MS" panose="020B0603020202020204" pitchFamily="34" charset="0"/>
              </a:rPr>
              <a:t>3 </a:t>
            </a:r>
            <a:r>
              <a:rPr lang="en-US" sz="2800" b="0" dirty="0">
                <a:solidFill>
                  <a:srgbClr val="000000"/>
                </a:solidFill>
                <a:latin typeface="Trebuchet MS" panose="020B0603020202020204" pitchFamily="34" charset="0"/>
              </a:rPr>
              <a:t>H</a:t>
            </a:r>
            <a:r>
              <a:rPr lang="en-US" sz="2800" b="0" baseline="-25000" dirty="0">
                <a:solidFill>
                  <a:srgbClr val="000000"/>
                </a:solidFill>
                <a:latin typeface="Trebuchet MS" panose="020B0603020202020204" pitchFamily="34" charset="0"/>
              </a:rPr>
              <a:t>2</a:t>
            </a:r>
            <a:r>
              <a:rPr lang="en-US" sz="2800" b="0" dirty="0">
                <a:solidFill>
                  <a:srgbClr val="000000"/>
                </a:solidFill>
                <a:latin typeface="Trebuchet MS" panose="020B0603020202020204" pitchFamily="34" charset="0"/>
              </a:rPr>
              <a:t>(g)      +    N</a:t>
            </a:r>
            <a:r>
              <a:rPr lang="en-US" sz="2800" b="0" baseline="-25000" dirty="0">
                <a:solidFill>
                  <a:srgbClr val="000000"/>
                </a:solidFill>
                <a:latin typeface="Trebuchet MS" panose="020B0603020202020204" pitchFamily="34" charset="0"/>
              </a:rPr>
              <a:t>2</a:t>
            </a:r>
            <a:r>
              <a:rPr lang="en-US" sz="2800" b="0" dirty="0">
                <a:solidFill>
                  <a:srgbClr val="000000"/>
                </a:solidFill>
                <a:latin typeface="Trebuchet MS" panose="020B0603020202020204" pitchFamily="34" charset="0"/>
              </a:rPr>
              <a:t>(g)            </a:t>
            </a:r>
            <a:r>
              <a:rPr lang="en-US" sz="2800" b="0" dirty="0">
                <a:solidFill>
                  <a:srgbClr val="000000"/>
                </a:solidFill>
                <a:latin typeface="Trebuchet MS" panose="020B0603020202020204" pitchFamily="34" charset="0"/>
                <a:sym typeface="Wingdings" pitchFamily="2" charset="2"/>
              </a:rPr>
              <a:t> </a:t>
            </a:r>
            <a:r>
              <a:rPr lang="en-US" sz="2800" b="0" dirty="0">
                <a:solidFill>
                  <a:srgbClr val="C00000"/>
                </a:solidFill>
                <a:latin typeface="Trebuchet MS" panose="020B0603020202020204" pitchFamily="34" charset="0"/>
                <a:sym typeface="Wingdings" pitchFamily="2" charset="2"/>
              </a:rPr>
              <a:t>          2</a:t>
            </a:r>
            <a:r>
              <a:rPr lang="en-US" sz="2800" b="0" dirty="0">
                <a:solidFill>
                  <a:srgbClr val="000000"/>
                </a:solidFill>
                <a:latin typeface="Trebuchet MS" panose="020B0603020202020204" pitchFamily="34" charset="0"/>
                <a:sym typeface="Wingdings" pitchFamily="2" charset="2"/>
              </a:rPr>
              <a:t>NH</a:t>
            </a:r>
            <a:r>
              <a:rPr lang="en-US" sz="2800" b="0" baseline="-25000" dirty="0">
                <a:solidFill>
                  <a:srgbClr val="000000"/>
                </a:solidFill>
                <a:latin typeface="Trebuchet MS" panose="020B0603020202020204" pitchFamily="34" charset="0"/>
                <a:sym typeface="Wingdings" pitchFamily="2" charset="2"/>
              </a:rPr>
              <a:t>3</a:t>
            </a:r>
            <a:r>
              <a:rPr lang="en-US" sz="2800" b="0" dirty="0">
                <a:solidFill>
                  <a:srgbClr val="000000"/>
                </a:solidFill>
                <a:latin typeface="Trebuchet MS" panose="020B0603020202020204" pitchFamily="34" charset="0"/>
                <a:sym typeface="Wingdings" pitchFamily="2" charset="2"/>
              </a:rPr>
              <a:t>(g)</a:t>
            </a:r>
            <a:endParaRPr lang="en-US" sz="2800" b="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0" y="3505200"/>
            <a:ext cx="883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800" b="0" dirty="0">
                <a:solidFill>
                  <a:srgbClr val="3366FF"/>
                </a:solidFill>
                <a:latin typeface="Trebuchet MS" panose="020B0603020202020204" pitchFamily="34" charset="0"/>
              </a:rPr>
              <a:t>  </a:t>
            </a:r>
            <a:r>
              <a:rPr lang="en-US" sz="2800" b="0" dirty="0">
                <a:solidFill>
                  <a:srgbClr val="FF0000"/>
                </a:solidFill>
                <a:latin typeface="Trebuchet MS" panose="020B0603020202020204" pitchFamily="34" charset="0"/>
              </a:rPr>
              <a:t>3</a:t>
            </a:r>
            <a:r>
              <a:rPr lang="en-US" sz="2800" b="0" dirty="0">
                <a:solidFill>
                  <a:srgbClr val="3366FF"/>
                </a:solidFill>
                <a:latin typeface="Trebuchet MS" panose="020B0603020202020204" pitchFamily="34" charset="0"/>
              </a:rPr>
              <a:t> </a:t>
            </a:r>
            <a:r>
              <a:rPr lang="en-US" sz="2800" b="0" dirty="0">
                <a:solidFill>
                  <a:srgbClr val="000000"/>
                </a:solidFill>
                <a:latin typeface="Trebuchet MS" panose="020B0603020202020204" pitchFamily="34" charset="0"/>
              </a:rPr>
              <a:t>moles H</a:t>
            </a:r>
            <a:r>
              <a:rPr lang="en-US" sz="2800" b="0" baseline="-25000" dirty="0">
                <a:solidFill>
                  <a:srgbClr val="000000"/>
                </a:solidFill>
                <a:latin typeface="Trebuchet MS" panose="020B0603020202020204" pitchFamily="34" charset="0"/>
              </a:rPr>
              <a:t>2</a:t>
            </a:r>
            <a:r>
              <a:rPr lang="en-US" sz="2800" b="0" dirty="0">
                <a:solidFill>
                  <a:srgbClr val="000000"/>
                </a:solidFill>
                <a:latin typeface="Trebuchet MS" panose="020B0603020202020204" pitchFamily="34" charset="0"/>
              </a:rPr>
              <a:t>      +</a:t>
            </a:r>
            <a:r>
              <a:rPr lang="en-US" sz="2800" b="0" dirty="0">
                <a:solidFill>
                  <a:srgbClr val="3366FF"/>
                </a:solidFill>
                <a:latin typeface="Trebuchet MS" panose="020B0603020202020204" pitchFamily="34" charset="0"/>
              </a:rPr>
              <a:t>  </a:t>
            </a:r>
            <a:r>
              <a:rPr lang="en-US" sz="2800" b="0" dirty="0">
                <a:solidFill>
                  <a:srgbClr val="FF0000"/>
                </a:solidFill>
                <a:latin typeface="Trebuchet MS" panose="020B0603020202020204" pitchFamily="34" charset="0"/>
              </a:rPr>
              <a:t>1</a:t>
            </a:r>
            <a:r>
              <a:rPr lang="en-US" sz="2800" b="0" dirty="0">
                <a:solidFill>
                  <a:srgbClr val="3366FF"/>
                </a:solidFill>
                <a:latin typeface="Trebuchet MS" panose="020B0603020202020204" pitchFamily="34" charset="0"/>
              </a:rPr>
              <a:t> </a:t>
            </a:r>
            <a:r>
              <a:rPr lang="en-US" sz="2800" b="0" dirty="0">
                <a:solidFill>
                  <a:srgbClr val="000000"/>
                </a:solidFill>
                <a:latin typeface="Trebuchet MS" panose="020B0603020202020204" pitchFamily="34" charset="0"/>
              </a:rPr>
              <a:t>mole N</a:t>
            </a:r>
            <a:r>
              <a:rPr lang="en-US" sz="2800" b="0" baseline="-25000" dirty="0">
                <a:solidFill>
                  <a:srgbClr val="000000"/>
                </a:solidFill>
                <a:latin typeface="Trebuchet MS" panose="020B0603020202020204" pitchFamily="34" charset="0"/>
              </a:rPr>
              <a:t>2           </a:t>
            </a:r>
            <a:r>
              <a:rPr lang="en-US" sz="2800" b="0" dirty="0">
                <a:solidFill>
                  <a:srgbClr val="000000"/>
                </a:solidFill>
                <a:latin typeface="Trebuchet MS" panose="020B0603020202020204" pitchFamily="34" charset="0"/>
                <a:sym typeface="Wingdings" pitchFamily="2" charset="2"/>
              </a:rPr>
              <a:t></a:t>
            </a:r>
            <a:r>
              <a:rPr lang="en-US" sz="2800" b="0" dirty="0">
                <a:solidFill>
                  <a:srgbClr val="000000"/>
                </a:solidFill>
                <a:latin typeface="Trebuchet MS" panose="020B0603020202020204" pitchFamily="34" charset="0"/>
              </a:rPr>
              <a:t>        </a:t>
            </a:r>
            <a:r>
              <a:rPr lang="en-US" sz="2800" b="0" dirty="0">
                <a:solidFill>
                  <a:srgbClr val="FF0000"/>
                </a:solidFill>
                <a:latin typeface="Trebuchet MS" panose="020B0603020202020204" pitchFamily="34" charset="0"/>
              </a:rPr>
              <a:t>2</a:t>
            </a:r>
            <a:r>
              <a:rPr lang="en-US" sz="2800" b="0" dirty="0">
                <a:solidFill>
                  <a:srgbClr val="3366FF"/>
                </a:solidFill>
                <a:latin typeface="Trebuchet MS" panose="020B0603020202020204" pitchFamily="34" charset="0"/>
              </a:rPr>
              <a:t> </a:t>
            </a:r>
            <a:r>
              <a:rPr lang="en-US" sz="2800" b="0" dirty="0">
                <a:solidFill>
                  <a:srgbClr val="000000"/>
                </a:solidFill>
                <a:latin typeface="Trebuchet MS" panose="020B0603020202020204" pitchFamily="34" charset="0"/>
              </a:rPr>
              <a:t>moles NH</a:t>
            </a:r>
            <a:r>
              <a:rPr lang="en-US" sz="2800" b="0" baseline="-25000" dirty="0">
                <a:solidFill>
                  <a:srgbClr val="000000"/>
                </a:solidFill>
                <a:latin typeface="Trebuchet MS" panose="020B0603020202020204" pitchFamily="34" charset="0"/>
              </a:rPr>
              <a:t>3</a:t>
            </a:r>
          </a:p>
        </p:txBody>
      </p:sp>
      <p:sp>
        <p:nvSpPr>
          <p:cNvPr id="78854" name="Text Box 6"/>
          <p:cNvSpPr txBox="1">
            <a:spLocks noChangeArrowheads="1"/>
          </p:cNvSpPr>
          <p:nvPr/>
        </p:nvSpPr>
        <p:spPr bwMode="auto">
          <a:xfrm>
            <a:off x="152400" y="4114800"/>
            <a:ext cx="883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800" b="0" dirty="0">
                <a:solidFill>
                  <a:srgbClr val="3366FF"/>
                </a:solidFill>
                <a:latin typeface="Trebuchet MS" panose="020B0603020202020204" pitchFamily="34" charset="0"/>
              </a:rPr>
              <a:t> </a:t>
            </a:r>
            <a:r>
              <a:rPr lang="en-US" sz="2800" b="0" dirty="0">
                <a:solidFill>
                  <a:srgbClr val="FF0000"/>
                </a:solidFill>
                <a:latin typeface="Trebuchet MS" panose="020B0603020202020204" pitchFamily="34" charset="0"/>
              </a:rPr>
              <a:t>3</a:t>
            </a:r>
            <a:r>
              <a:rPr lang="en-US" sz="2800" b="0" dirty="0">
                <a:solidFill>
                  <a:srgbClr val="FFFF00"/>
                </a:solidFill>
                <a:latin typeface="Trebuchet MS" panose="020B0603020202020204" pitchFamily="34" charset="0"/>
              </a:rPr>
              <a:t> </a:t>
            </a:r>
            <a:r>
              <a:rPr lang="en-US" sz="2800" b="0" dirty="0">
                <a:solidFill>
                  <a:srgbClr val="000000"/>
                </a:solidFill>
                <a:latin typeface="Trebuchet MS" panose="020B0603020202020204" pitchFamily="34" charset="0"/>
              </a:rPr>
              <a:t>liters H</a:t>
            </a:r>
            <a:r>
              <a:rPr lang="en-US" sz="2800" b="0" baseline="-25000" dirty="0">
                <a:solidFill>
                  <a:srgbClr val="000000"/>
                </a:solidFill>
                <a:latin typeface="Trebuchet MS" panose="020B0603020202020204" pitchFamily="34" charset="0"/>
              </a:rPr>
              <a:t>2</a:t>
            </a:r>
            <a:r>
              <a:rPr lang="en-US" sz="2800" b="0" dirty="0">
                <a:solidFill>
                  <a:srgbClr val="000000"/>
                </a:solidFill>
                <a:latin typeface="Trebuchet MS" panose="020B0603020202020204" pitchFamily="34" charset="0"/>
              </a:rPr>
              <a:t>      +  </a:t>
            </a:r>
            <a:r>
              <a:rPr lang="en-US" sz="2800" b="0" dirty="0">
                <a:solidFill>
                  <a:srgbClr val="FF0000"/>
                </a:solidFill>
                <a:latin typeface="Trebuchet MS" panose="020B0603020202020204" pitchFamily="34" charset="0"/>
              </a:rPr>
              <a:t>1</a:t>
            </a:r>
            <a:r>
              <a:rPr lang="en-US" sz="2800" b="0" dirty="0">
                <a:solidFill>
                  <a:srgbClr val="FFFF00"/>
                </a:solidFill>
                <a:latin typeface="Trebuchet MS" panose="020B0603020202020204" pitchFamily="34" charset="0"/>
              </a:rPr>
              <a:t> </a:t>
            </a:r>
            <a:r>
              <a:rPr lang="en-US" sz="2800" b="0" dirty="0">
                <a:solidFill>
                  <a:srgbClr val="000000"/>
                </a:solidFill>
                <a:latin typeface="Trebuchet MS" panose="020B0603020202020204" pitchFamily="34" charset="0"/>
              </a:rPr>
              <a:t>liter N</a:t>
            </a:r>
            <a:r>
              <a:rPr lang="en-US" sz="2800" b="0" baseline="-25000" dirty="0">
                <a:solidFill>
                  <a:srgbClr val="000000"/>
                </a:solidFill>
                <a:latin typeface="Trebuchet MS" panose="020B0603020202020204" pitchFamily="34" charset="0"/>
              </a:rPr>
              <a:t>2           </a:t>
            </a:r>
            <a:r>
              <a:rPr lang="en-US" sz="2800" b="0" dirty="0">
                <a:solidFill>
                  <a:srgbClr val="000000"/>
                </a:solidFill>
                <a:latin typeface="Trebuchet MS" panose="020B0603020202020204" pitchFamily="34" charset="0"/>
                <a:sym typeface="Wingdings" pitchFamily="2" charset="2"/>
              </a:rPr>
              <a:t></a:t>
            </a:r>
            <a:r>
              <a:rPr lang="en-US" sz="2800" b="0" dirty="0">
                <a:solidFill>
                  <a:srgbClr val="000000"/>
                </a:solidFill>
                <a:latin typeface="Trebuchet MS" panose="020B0603020202020204" pitchFamily="34" charset="0"/>
              </a:rPr>
              <a:t>         </a:t>
            </a:r>
            <a:r>
              <a:rPr lang="en-US" sz="2800" b="0" dirty="0">
                <a:solidFill>
                  <a:srgbClr val="FF0000"/>
                </a:solidFill>
                <a:latin typeface="Trebuchet MS" panose="020B0603020202020204" pitchFamily="34" charset="0"/>
              </a:rPr>
              <a:t>2</a:t>
            </a:r>
            <a:r>
              <a:rPr lang="en-US" sz="2800" b="0" dirty="0">
                <a:solidFill>
                  <a:srgbClr val="FFFF00"/>
                </a:solidFill>
                <a:latin typeface="Trebuchet MS" panose="020B0603020202020204" pitchFamily="34" charset="0"/>
              </a:rPr>
              <a:t> </a:t>
            </a:r>
            <a:r>
              <a:rPr lang="en-US" sz="2800" b="0" dirty="0">
                <a:solidFill>
                  <a:srgbClr val="000000"/>
                </a:solidFill>
                <a:latin typeface="Trebuchet MS" panose="020B0603020202020204" pitchFamily="34" charset="0"/>
              </a:rPr>
              <a:t>liters NH</a:t>
            </a:r>
            <a:r>
              <a:rPr lang="en-US" sz="2800" b="0" baseline="-25000" dirty="0">
                <a:solidFill>
                  <a:srgbClr val="000000"/>
                </a:solidFill>
                <a:latin typeface="Trebuchet MS" panose="020B0603020202020204" pitchFamily="34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/>
      <p:bldP spid="78853" grpId="0"/>
      <p:bldP spid="7885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838200"/>
          </a:xfrm>
        </p:spPr>
        <p:txBody>
          <a:bodyPr/>
          <a:lstStyle/>
          <a:p>
            <a:r>
              <a:rPr lang="en-US" sz="40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Gas </a:t>
            </a:r>
            <a:r>
              <a:rPr lang="en-US" sz="4000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Stoichiometry</a:t>
            </a:r>
            <a:r>
              <a:rPr lang="en-US" sz="40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#2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609600" y="1143000"/>
            <a:ext cx="79406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How many liters of ammonia can be produced when 12 liters of hydrogen react with an excess of nitrogen?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838200" y="2667000"/>
            <a:ext cx="7162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3200" dirty="0">
                <a:solidFill>
                  <a:srgbClr val="C00000"/>
                </a:solidFill>
                <a:latin typeface="Trebuchet MS" panose="020B0603020202020204" pitchFamily="34" charset="0"/>
              </a:rPr>
              <a:t>3</a:t>
            </a:r>
            <a:r>
              <a:rPr lang="en-US" sz="3200" dirty="0">
                <a:solidFill>
                  <a:srgbClr val="000000"/>
                </a:solidFill>
                <a:latin typeface="Trebuchet MS" panose="020B0603020202020204" pitchFamily="34" charset="0"/>
              </a:rPr>
              <a:t> H</a:t>
            </a:r>
            <a:r>
              <a:rPr lang="en-US" sz="3200" baseline="-25000" dirty="0">
                <a:solidFill>
                  <a:srgbClr val="000000"/>
                </a:solidFill>
                <a:latin typeface="Trebuchet MS" panose="020B0603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latin typeface="Trebuchet MS" panose="020B0603020202020204" pitchFamily="34" charset="0"/>
              </a:rPr>
              <a:t>(g) </a:t>
            </a:r>
            <a:r>
              <a:rPr lang="en-US" sz="32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Trebuchet MS" panose="020B0603020202020204" pitchFamily="34" charset="0"/>
              </a:rPr>
              <a:t>+  </a:t>
            </a:r>
            <a:r>
              <a:rPr lang="en-US" sz="32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N</a:t>
            </a:r>
            <a:r>
              <a:rPr lang="en-US" sz="3200" baseline="-250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2</a:t>
            </a:r>
            <a:r>
              <a:rPr lang="en-US" sz="32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(g</a:t>
            </a:r>
            <a:r>
              <a:rPr lang="en-US" sz="3200" dirty="0">
                <a:solidFill>
                  <a:srgbClr val="000000"/>
                </a:solidFill>
                <a:latin typeface="Trebuchet MS" panose="020B0603020202020204" pitchFamily="34" charset="0"/>
              </a:rPr>
              <a:t>)   </a:t>
            </a:r>
            <a:r>
              <a:rPr lang="en-US" sz="32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Trebuchet MS" panose="020B0603020202020204" pitchFamily="34" charset="0"/>
                <a:sym typeface="Wingdings" pitchFamily="2" charset="2"/>
              </a:rPr>
              <a:t>    </a:t>
            </a:r>
            <a:r>
              <a:rPr lang="en-US" sz="3200" dirty="0" smtClean="0">
                <a:solidFill>
                  <a:srgbClr val="C00000"/>
                </a:solidFill>
                <a:latin typeface="Trebuchet MS" panose="020B0603020202020204" pitchFamily="34" charset="0"/>
                <a:sym typeface="Wingdings" pitchFamily="2" charset="2"/>
              </a:rPr>
              <a:t>2</a:t>
            </a:r>
            <a:r>
              <a:rPr lang="en-US" sz="3200" dirty="0" smtClean="0">
                <a:solidFill>
                  <a:srgbClr val="000000"/>
                </a:solidFill>
                <a:latin typeface="Trebuchet MS" panose="020B0603020202020204" pitchFamily="34" charset="0"/>
                <a:sym typeface="Wingdings" pitchFamily="2" charset="2"/>
              </a:rPr>
              <a:t>NH</a:t>
            </a:r>
            <a:r>
              <a:rPr lang="en-US" sz="3200" baseline="-25000" dirty="0" smtClean="0">
                <a:solidFill>
                  <a:srgbClr val="000000"/>
                </a:solidFill>
                <a:latin typeface="Trebuchet MS" panose="020B0603020202020204" pitchFamily="34" charset="0"/>
                <a:sym typeface="Wingdings" pitchFamily="2" charset="2"/>
              </a:rPr>
              <a:t>3</a:t>
            </a:r>
            <a:r>
              <a:rPr lang="en-US" sz="3200" dirty="0" smtClean="0">
                <a:solidFill>
                  <a:srgbClr val="000000"/>
                </a:solidFill>
                <a:latin typeface="Trebuchet MS" panose="020B0603020202020204" pitchFamily="34" charset="0"/>
                <a:sym typeface="Wingdings" pitchFamily="2" charset="2"/>
              </a:rPr>
              <a:t>(g</a:t>
            </a:r>
            <a:r>
              <a:rPr lang="en-US" sz="3200" dirty="0">
                <a:solidFill>
                  <a:srgbClr val="000000"/>
                </a:solidFill>
                <a:latin typeface="Trebuchet MS" panose="020B0603020202020204" pitchFamily="34" charset="0"/>
                <a:sym typeface="Wingdings" pitchFamily="2" charset="2"/>
              </a:rPr>
              <a:t>)</a:t>
            </a:r>
            <a:endParaRPr lang="en-US" sz="32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1752600" y="3976688"/>
            <a:ext cx="13896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12 L H</a:t>
            </a:r>
            <a:r>
              <a:rPr lang="en-US" sz="2800" baseline="-25000" dirty="0">
                <a:solidFill>
                  <a:srgbClr val="000000"/>
                </a:solidFill>
                <a:latin typeface="Trebuchet MS" panose="020B0603020202020204" pitchFamily="34" charset="0"/>
              </a:rPr>
              <a:t>2</a:t>
            </a:r>
          </a:p>
        </p:txBody>
      </p:sp>
      <p:sp>
        <p:nvSpPr>
          <p:cNvPr id="79878" name="Line 6"/>
          <p:cNvSpPr>
            <a:spLocks noChangeShapeType="1"/>
          </p:cNvSpPr>
          <p:nvPr/>
        </p:nvSpPr>
        <p:spPr bwMode="auto">
          <a:xfrm>
            <a:off x="1828800" y="4495800"/>
            <a:ext cx="3733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79879" name="Line 7"/>
          <p:cNvSpPr>
            <a:spLocks noChangeShapeType="1"/>
          </p:cNvSpPr>
          <p:nvPr/>
        </p:nvSpPr>
        <p:spPr bwMode="auto">
          <a:xfrm>
            <a:off x="3429000" y="3810000"/>
            <a:ext cx="0" cy="1219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4379913" y="4495800"/>
            <a:ext cx="8622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L H</a:t>
            </a:r>
            <a:r>
              <a:rPr lang="en-US" sz="2800" baseline="-25000" dirty="0">
                <a:solidFill>
                  <a:srgbClr val="000000"/>
                </a:solidFill>
                <a:latin typeface="Trebuchet MS" panose="020B0603020202020204" pitchFamily="34" charset="0"/>
              </a:rPr>
              <a:t>2</a:t>
            </a: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5775325" y="4187825"/>
            <a:ext cx="3232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b="0" dirty="0">
                <a:solidFill>
                  <a:srgbClr val="000000"/>
                </a:solidFill>
                <a:latin typeface="Trebuchet MS" panose="020B0603020202020204" pitchFamily="34" charset="0"/>
              </a:rPr>
              <a:t> =               </a:t>
            </a:r>
            <a:r>
              <a:rPr lang="en-US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L NH</a:t>
            </a:r>
            <a:r>
              <a:rPr lang="en-US" sz="2800" baseline="-25000" dirty="0">
                <a:solidFill>
                  <a:srgbClr val="000000"/>
                </a:solidFill>
                <a:latin typeface="Trebuchet MS" panose="020B0603020202020204" pitchFamily="34" charset="0"/>
              </a:rPr>
              <a:t>3</a:t>
            </a:r>
            <a:r>
              <a:rPr lang="en-US" sz="2800" b="0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</a:p>
        </p:txBody>
      </p:sp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4319588" y="3976688"/>
            <a:ext cx="11026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L NH</a:t>
            </a:r>
            <a:r>
              <a:rPr lang="en-US" sz="2800" baseline="-25000" dirty="0">
                <a:solidFill>
                  <a:srgbClr val="000000"/>
                </a:solidFill>
                <a:latin typeface="Trebuchet MS" panose="020B0603020202020204" pitchFamily="34" charset="0"/>
              </a:rPr>
              <a:t>3</a:t>
            </a:r>
          </a:p>
        </p:txBody>
      </p:sp>
      <p:sp>
        <p:nvSpPr>
          <p:cNvPr id="79883" name="Text Box 11"/>
          <p:cNvSpPr txBox="1">
            <a:spLocks noChangeArrowheads="1"/>
          </p:cNvSpPr>
          <p:nvPr/>
        </p:nvSpPr>
        <p:spPr bwMode="auto">
          <a:xfrm>
            <a:off x="3810000" y="44958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>
                <a:solidFill>
                  <a:srgbClr val="C00000"/>
                </a:solidFill>
                <a:latin typeface="Trebuchet MS" panose="020B0603020202020204" pitchFamily="34" charset="0"/>
              </a:rPr>
              <a:t>3</a:t>
            </a:r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3865563" y="3976688"/>
            <a:ext cx="4016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>
                <a:solidFill>
                  <a:srgbClr val="C00000"/>
                </a:solidFill>
                <a:latin typeface="Trebuchet MS" panose="020B0603020202020204" pitchFamily="34" charset="0"/>
              </a:rPr>
              <a:t>2</a:t>
            </a:r>
          </a:p>
        </p:txBody>
      </p:sp>
      <p:sp>
        <p:nvSpPr>
          <p:cNvPr id="79885" name="Line 13"/>
          <p:cNvSpPr>
            <a:spLocks noChangeShapeType="1"/>
          </p:cNvSpPr>
          <p:nvPr/>
        </p:nvSpPr>
        <p:spPr bwMode="auto">
          <a:xfrm>
            <a:off x="838200" y="3200400"/>
            <a:ext cx="381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>
            <a:off x="5943600" y="3200400"/>
            <a:ext cx="457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79887" name="Text Box 15"/>
          <p:cNvSpPr txBox="1">
            <a:spLocks noChangeArrowheads="1"/>
          </p:cNvSpPr>
          <p:nvPr/>
        </p:nvSpPr>
        <p:spPr bwMode="auto">
          <a:xfrm>
            <a:off x="6705600" y="4191000"/>
            <a:ext cx="8290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>
                <a:solidFill>
                  <a:srgbClr val="C00000"/>
                </a:solidFill>
                <a:latin typeface="Trebuchet MS" panose="020B0603020202020204" pitchFamily="34" charset="0"/>
              </a:rPr>
              <a:t>8.0</a:t>
            </a:r>
            <a:r>
              <a:rPr lang="en-US" dirty="0">
                <a:solidFill>
                  <a:srgbClr val="FFFFFF"/>
                </a:solidFill>
                <a:latin typeface="Trebuchet MS" panose="020B0603020202020204" pitchFamily="34" charset="0"/>
              </a:rPr>
              <a:t> </a:t>
            </a:r>
          </a:p>
        </p:txBody>
      </p:sp>
      <p:sp>
        <p:nvSpPr>
          <p:cNvPr id="79888" name="Line 16"/>
          <p:cNvSpPr>
            <a:spLocks noChangeShapeType="1"/>
          </p:cNvSpPr>
          <p:nvPr/>
        </p:nvSpPr>
        <p:spPr bwMode="auto">
          <a:xfrm flipV="1">
            <a:off x="2438400" y="4038600"/>
            <a:ext cx="68580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79889" name="Line 17"/>
          <p:cNvSpPr>
            <a:spLocks noChangeShapeType="1"/>
          </p:cNvSpPr>
          <p:nvPr/>
        </p:nvSpPr>
        <p:spPr bwMode="auto">
          <a:xfrm flipV="1">
            <a:off x="4495800" y="4648200"/>
            <a:ext cx="68580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9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9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9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79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/>
      <p:bldP spid="79878" grpId="0" animBg="1"/>
      <p:bldP spid="79879" grpId="0" animBg="1"/>
      <p:bldP spid="79880" grpId="0"/>
      <p:bldP spid="79881" grpId="0"/>
      <p:bldP spid="79882" grpId="0"/>
      <p:bldP spid="79883" grpId="0"/>
      <p:bldP spid="79884" grpId="0"/>
      <p:bldP spid="79885" grpId="0" animBg="1"/>
      <p:bldP spid="79886" grpId="0" animBg="1"/>
      <p:bldP spid="79887" grpId="0"/>
      <p:bldP spid="79888" grpId="0" animBg="1"/>
      <p:bldP spid="7988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40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Gas </a:t>
            </a:r>
            <a:r>
              <a:rPr lang="en-US" sz="4000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Stoichiometry</a:t>
            </a:r>
            <a:r>
              <a:rPr lang="en-US" sz="40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#3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533400" y="990600"/>
            <a:ext cx="82454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How many liters of oxygen gas, at STP, can be collected from the complete decomposition of 50.0 grams of potassium chlorate?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1524000" y="2514600"/>
            <a:ext cx="586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800" dirty="0">
                <a:solidFill>
                  <a:srgbClr val="C00000"/>
                </a:solidFill>
                <a:latin typeface="Trebuchet MS" panose="020B0603020202020204" pitchFamily="34" charset="0"/>
              </a:rPr>
              <a:t>2</a:t>
            </a:r>
            <a:r>
              <a:rPr lang="en-US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 KClO</a:t>
            </a:r>
            <a:r>
              <a:rPr lang="en-US" sz="2800" baseline="-25000" dirty="0">
                <a:solidFill>
                  <a:srgbClr val="000000"/>
                </a:solidFill>
                <a:latin typeface="Trebuchet MS" panose="020B0603020202020204" pitchFamily="34" charset="0"/>
              </a:rPr>
              <a:t>3</a:t>
            </a:r>
            <a:r>
              <a:rPr lang="en-US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(s) </a:t>
            </a:r>
            <a:r>
              <a:rPr lang="en-US" sz="2800" dirty="0">
                <a:solidFill>
                  <a:srgbClr val="000000"/>
                </a:solidFill>
                <a:latin typeface="Trebuchet MS" panose="020B0603020202020204" pitchFamily="34" charset="0"/>
                <a:sym typeface="Wingdings" pitchFamily="2" charset="2"/>
              </a:rPr>
              <a:t> 2 </a:t>
            </a:r>
            <a:r>
              <a:rPr lang="en-US" sz="2800" dirty="0" err="1">
                <a:solidFill>
                  <a:srgbClr val="000000"/>
                </a:solidFill>
                <a:latin typeface="Trebuchet MS" panose="020B0603020202020204" pitchFamily="34" charset="0"/>
                <a:sym typeface="Wingdings" pitchFamily="2" charset="2"/>
              </a:rPr>
              <a:t>KCl</a:t>
            </a:r>
            <a:r>
              <a:rPr lang="en-US" sz="2800" dirty="0">
                <a:solidFill>
                  <a:srgbClr val="000000"/>
                </a:solidFill>
                <a:latin typeface="Trebuchet MS" panose="020B0603020202020204" pitchFamily="34" charset="0"/>
                <a:sym typeface="Wingdings" pitchFamily="2" charset="2"/>
              </a:rPr>
              <a:t>(s) + </a:t>
            </a:r>
            <a:r>
              <a:rPr lang="en-US" sz="2800" dirty="0">
                <a:solidFill>
                  <a:srgbClr val="C00000"/>
                </a:solidFill>
                <a:latin typeface="Trebuchet MS" panose="020B0603020202020204" pitchFamily="34" charset="0"/>
                <a:sym typeface="Wingdings" pitchFamily="2" charset="2"/>
              </a:rPr>
              <a:t>3</a:t>
            </a:r>
            <a:r>
              <a:rPr lang="en-US" sz="2800" dirty="0">
                <a:solidFill>
                  <a:srgbClr val="000000"/>
                </a:solidFill>
                <a:latin typeface="Trebuchet MS" panose="020B0603020202020204" pitchFamily="34" charset="0"/>
                <a:sym typeface="Wingdings" pitchFamily="2" charset="2"/>
              </a:rPr>
              <a:t> O</a:t>
            </a:r>
            <a:r>
              <a:rPr lang="en-US" sz="2800" baseline="-25000" dirty="0">
                <a:solidFill>
                  <a:srgbClr val="000000"/>
                </a:solidFill>
                <a:latin typeface="Trebuchet MS" panose="020B0603020202020204" pitchFamily="34" charset="0"/>
                <a:sym typeface="Wingdings" pitchFamily="2" charset="2"/>
              </a:rPr>
              <a:t>2</a:t>
            </a:r>
            <a:r>
              <a:rPr lang="en-US" sz="2800" dirty="0">
                <a:solidFill>
                  <a:srgbClr val="000000"/>
                </a:solidFill>
                <a:latin typeface="Trebuchet MS" panose="020B0603020202020204" pitchFamily="34" charset="0"/>
                <a:sym typeface="Wingdings" pitchFamily="2" charset="2"/>
              </a:rPr>
              <a:t>(g)</a:t>
            </a:r>
            <a:endParaRPr lang="en-US" sz="28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0901" name="Line 5"/>
          <p:cNvSpPr>
            <a:spLocks noChangeShapeType="1"/>
          </p:cNvSpPr>
          <p:nvPr/>
        </p:nvSpPr>
        <p:spPr bwMode="auto">
          <a:xfrm>
            <a:off x="304800" y="4495800"/>
            <a:ext cx="8610600" cy="0"/>
          </a:xfrm>
          <a:prstGeom prst="line">
            <a:avLst/>
          </a:prstGeom>
          <a:noFill/>
          <a:ln w="381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80902" name="Line 6"/>
          <p:cNvSpPr>
            <a:spLocks noChangeShapeType="1"/>
          </p:cNvSpPr>
          <p:nvPr/>
        </p:nvSpPr>
        <p:spPr bwMode="auto">
          <a:xfrm>
            <a:off x="2133600" y="3810000"/>
            <a:ext cx="0" cy="1295400"/>
          </a:xfrm>
          <a:prstGeom prst="line">
            <a:avLst/>
          </a:prstGeom>
          <a:noFill/>
          <a:ln w="381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80904" name="Text Box 8"/>
          <p:cNvSpPr txBox="1">
            <a:spLocks noChangeArrowheads="1"/>
          </p:cNvSpPr>
          <p:nvPr/>
        </p:nvSpPr>
        <p:spPr bwMode="auto">
          <a:xfrm>
            <a:off x="0" y="4038600"/>
            <a:ext cx="19880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  <a:latin typeface="Trebuchet MS" panose="020B0603020202020204" pitchFamily="34" charset="0"/>
              </a:rPr>
              <a:t>50.0 g KClO</a:t>
            </a:r>
            <a:r>
              <a:rPr lang="en-US" baseline="-25000" dirty="0">
                <a:solidFill>
                  <a:srgbClr val="000000"/>
                </a:solidFill>
                <a:latin typeface="Trebuchet MS" panose="020B0603020202020204" pitchFamily="34" charset="0"/>
              </a:rPr>
              <a:t>3</a:t>
            </a:r>
          </a:p>
        </p:txBody>
      </p:sp>
      <p:sp>
        <p:nvSpPr>
          <p:cNvPr id="80905" name="Text Box 9"/>
          <p:cNvSpPr txBox="1">
            <a:spLocks noChangeArrowheads="1"/>
          </p:cNvSpPr>
          <p:nvPr/>
        </p:nvSpPr>
        <p:spPr bwMode="auto">
          <a:xfrm>
            <a:off x="2590800" y="4038600"/>
            <a:ext cx="1939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  <a:latin typeface="Trebuchet MS" panose="020B0603020202020204" pitchFamily="34" charset="0"/>
              </a:rPr>
              <a:t>1 mol KClO</a:t>
            </a:r>
            <a:r>
              <a:rPr lang="en-US" baseline="-25000" dirty="0">
                <a:solidFill>
                  <a:srgbClr val="000000"/>
                </a:solidFill>
                <a:latin typeface="Trebuchet MS" panose="020B0603020202020204" pitchFamily="34" charset="0"/>
              </a:rPr>
              <a:t>3</a:t>
            </a:r>
          </a:p>
        </p:txBody>
      </p:sp>
      <p:sp>
        <p:nvSpPr>
          <p:cNvPr id="80906" name="Line 10"/>
          <p:cNvSpPr>
            <a:spLocks noChangeShapeType="1"/>
          </p:cNvSpPr>
          <p:nvPr/>
        </p:nvSpPr>
        <p:spPr bwMode="auto">
          <a:xfrm>
            <a:off x="4724400" y="3810000"/>
            <a:ext cx="0" cy="1295400"/>
          </a:xfrm>
          <a:prstGeom prst="line">
            <a:avLst/>
          </a:prstGeom>
          <a:noFill/>
          <a:ln w="381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80907" name="Text Box 11"/>
          <p:cNvSpPr txBox="1">
            <a:spLocks noChangeArrowheads="1"/>
          </p:cNvSpPr>
          <p:nvPr/>
        </p:nvSpPr>
        <p:spPr bwMode="auto">
          <a:xfrm>
            <a:off x="2193925" y="4541838"/>
            <a:ext cx="23503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  <a:latin typeface="Trebuchet MS" panose="020B0603020202020204" pitchFamily="34" charset="0"/>
              </a:rPr>
              <a:t>122.55 g KClO</a:t>
            </a:r>
            <a:r>
              <a:rPr lang="en-US" baseline="-25000" dirty="0">
                <a:solidFill>
                  <a:srgbClr val="000000"/>
                </a:solidFill>
                <a:latin typeface="Trebuchet MS" panose="020B0603020202020204" pitchFamily="34" charset="0"/>
              </a:rPr>
              <a:t>3</a:t>
            </a:r>
          </a:p>
        </p:txBody>
      </p:sp>
      <p:sp>
        <p:nvSpPr>
          <p:cNvPr id="80908" name="Text Box 12"/>
          <p:cNvSpPr txBox="1">
            <a:spLocks noChangeArrowheads="1"/>
          </p:cNvSpPr>
          <p:nvPr/>
        </p:nvSpPr>
        <p:spPr bwMode="auto">
          <a:xfrm>
            <a:off x="5105400" y="4038600"/>
            <a:ext cx="14189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rgbClr val="C00000"/>
                </a:solidFill>
                <a:latin typeface="Trebuchet MS" panose="020B0603020202020204" pitchFamily="34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Trebuchet MS" panose="020B0603020202020204" pitchFamily="34" charset="0"/>
              </a:rPr>
              <a:t> mol O</a:t>
            </a:r>
            <a:r>
              <a:rPr lang="en-US" baseline="-25000" dirty="0">
                <a:solidFill>
                  <a:srgbClr val="000000"/>
                </a:solidFill>
                <a:latin typeface="Trebuchet MS" panose="020B0603020202020204" pitchFamily="34" charset="0"/>
              </a:rPr>
              <a:t>2</a:t>
            </a:r>
          </a:p>
        </p:txBody>
      </p:sp>
      <p:sp>
        <p:nvSpPr>
          <p:cNvPr id="80909" name="Text Box 13"/>
          <p:cNvSpPr txBox="1">
            <a:spLocks noChangeArrowheads="1"/>
          </p:cNvSpPr>
          <p:nvPr/>
        </p:nvSpPr>
        <p:spPr bwMode="auto">
          <a:xfrm>
            <a:off x="4953000" y="4572000"/>
            <a:ext cx="1939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rgbClr val="C00000"/>
                </a:solidFill>
                <a:latin typeface="Trebuchet MS" panose="020B060302020202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Trebuchet MS" panose="020B0603020202020204" pitchFamily="34" charset="0"/>
              </a:rPr>
              <a:t> mol KClO</a:t>
            </a:r>
            <a:r>
              <a:rPr lang="en-US" baseline="-25000" dirty="0">
                <a:solidFill>
                  <a:srgbClr val="000000"/>
                </a:solidFill>
                <a:latin typeface="Trebuchet MS" panose="020B0603020202020204" pitchFamily="34" charset="0"/>
              </a:rPr>
              <a:t>3</a:t>
            </a:r>
          </a:p>
        </p:txBody>
      </p:sp>
      <p:sp>
        <p:nvSpPr>
          <p:cNvPr id="80910" name="Line 14"/>
          <p:cNvSpPr>
            <a:spLocks noChangeShapeType="1"/>
          </p:cNvSpPr>
          <p:nvPr/>
        </p:nvSpPr>
        <p:spPr bwMode="auto">
          <a:xfrm>
            <a:off x="7010400" y="3810000"/>
            <a:ext cx="0" cy="1295400"/>
          </a:xfrm>
          <a:prstGeom prst="line">
            <a:avLst/>
          </a:prstGeom>
          <a:noFill/>
          <a:ln w="38100">
            <a:solidFill>
              <a:schemeClr val="accent4">
                <a:lumMod val="1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80911" name="Text Box 15"/>
          <p:cNvSpPr txBox="1">
            <a:spLocks noChangeArrowheads="1"/>
          </p:cNvSpPr>
          <p:nvPr/>
        </p:nvSpPr>
        <p:spPr bwMode="auto">
          <a:xfrm>
            <a:off x="7086600" y="4038600"/>
            <a:ext cx="15229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  <a:latin typeface="Trebuchet MS" panose="020B0603020202020204" pitchFamily="34" charset="0"/>
              </a:rPr>
              <a:t>22.4 L O</a:t>
            </a:r>
            <a:r>
              <a:rPr lang="en-US" baseline="-25000" dirty="0">
                <a:solidFill>
                  <a:srgbClr val="000000"/>
                </a:solidFill>
                <a:latin typeface="Trebuchet MS" panose="020B0603020202020204" pitchFamily="34" charset="0"/>
              </a:rPr>
              <a:t>2</a:t>
            </a:r>
          </a:p>
        </p:txBody>
      </p:sp>
      <p:sp>
        <p:nvSpPr>
          <p:cNvPr id="80912" name="Text Box 16"/>
          <p:cNvSpPr txBox="1">
            <a:spLocks noChangeArrowheads="1"/>
          </p:cNvSpPr>
          <p:nvPr/>
        </p:nvSpPr>
        <p:spPr bwMode="auto">
          <a:xfrm>
            <a:off x="7162800" y="4572000"/>
            <a:ext cx="14189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  <a:latin typeface="Trebuchet MS" panose="020B0603020202020204" pitchFamily="34" charset="0"/>
              </a:rPr>
              <a:t>1 mol O</a:t>
            </a:r>
            <a:r>
              <a:rPr lang="en-US" baseline="-25000" dirty="0">
                <a:solidFill>
                  <a:srgbClr val="000000"/>
                </a:solidFill>
                <a:latin typeface="Trebuchet MS" panose="020B0603020202020204" pitchFamily="34" charset="0"/>
              </a:rPr>
              <a:t>2</a:t>
            </a:r>
          </a:p>
        </p:txBody>
      </p:sp>
      <p:sp>
        <p:nvSpPr>
          <p:cNvPr id="80913" name="Line 17"/>
          <p:cNvSpPr>
            <a:spLocks noChangeShapeType="1"/>
          </p:cNvSpPr>
          <p:nvPr/>
        </p:nvSpPr>
        <p:spPr bwMode="auto">
          <a:xfrm flipV="1">
            <a:off x="990600" y="4114800"/>
            <a:ext cx="76200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80914" name="Line 18"/>
          <p:cNvSpPr>
            <a:spLocks noChangeShapeType="1"/>
          </p:cNvSpPr>
          <p:nvPr/>
        </p:nvSpPr>
        <p:spPr bwMode="auto">
          <a:xfrm flipV="1">
            <a:off x="3200400" y="4114800"/>
            <a:ext cx="76200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80915" name="Line 19"/>
          <p:cNvSpPr>
            <a:spLocks noChangeShapeType="1"/>
          </p:cNvSpPr>
          <p:nvPr/>
        </p:nvSpPr>
        <p:spPr bwMode="auto">
          <a:xfrm flipV="1">
            <a:off x="5638800" y="4114800"/>
            <a:ext cx="76200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80916" name="Line 20"/>
          <p:cNvSpPr>
            <a:spLocks noChangeShapeType="1"/>
          </p:cNvSpPr>
          <p:nvPr/>
        </p:nvSpPr>
        <p:spPr bwMode="auto">
          <a:xfrm flipV="1">
            <a:off x="7620000" y="4648200"/>
            <a:ext cx="76200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80917" name="Line 21"/>
          <p:cNvSpPr>
            <a:spLocks noChangeShapeType="1"/>
          </p:cNvSpPr>
          <p:nvPr/>
        </p:nvSpPr>
        <p:spPr bwMode="auto">
          <a:xfrm flipV="1">
            <a:off x="3581400" y="4648200"/>
            <a:ext cx="76200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80918" name="Line 22"/>
          <p:cNvSpPr>
            <a:spLocks noChangeShapeType="1"/>
          </p:cNvSpPr>
          <p:nvPr/>
        </p:nvSpPr>
        <p:spPr bwMode="auto">
          <a:xfrm flipV="1">
            <a:off x="5562600" y="4648200"/>
            <a:ext cx="76200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80919" name="Text Box 23"/>
          <p:cNvSpPr txBox="1">
            <a:spLocks noChangeArrowheads="1"/>
          </p:cNvSpPr>
          <p:nvPr/>
        </p:nvSpPr>
        <p:spPr bwMode="auto">
          <a:xfrm>
            <a:off x="5791200" y="5410200"/>
            <a:ext cx="3048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8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= 13.7 L O</a:t>
            </a:r>
            <a:r>
              <a:rPr lang="en-US" sz="2800" baseline="-250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2</a:t>
            </a:r>
            <a:endParaRPr lang="en-US" sz="2800" baseline="-25000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0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0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0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0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0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0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0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80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/>
      <p:bldP spid="80901" grpId="0" animBg="1"/>
      <p:bldP spid="80902" grpId="0" animBg="1"/>
      <p:bldP spid="80904" grpId="0"/>
      <p:bldP spid="80905" grpId="0"/>
      <p:bldP spid="80906" grpId="0" animBg="1"/>
      <p:bldP spid="80907" grpId="0"/>
      <p:bldP spid="80908" grpId="0"/>
      <p:bldP spid="80909" grpId="0"/>
      <p:bldP spid="80910" grpId="0" animBg="1"/>
      <p:bldP spid="80911" grpId="0"/>
      <p:bldP spid="80912" grpId="0"/>
      <p:bldP spid="80913" grpId="0" animBg="1"/>
      <p:bldP spid="80914" grpId="0" animBg="1"/>
      <p:bldP spid="80915" grpId="0" animBg="1"/>
      <p:bldP spid="80916" grpId="0" animBg="1"/>
      <p:bldP spid="80917" grpId="0" animBg="1"/>
      <p:bldP spid="80918" grpId="0" animBg="1"/>
      <p:bldP spid="809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696200" cy="838200"/>
          </a:xfrm>
        </p:spPr>
        <p:txBody>
          <a:bodyPr/>
          <a:lstStyle/>
          <a:p>
            <a:r>
              <a:rPr lang="en-US" sz="40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Gas </a:t>
            </a:r>
            <a:r>
              <a:rPr lang="en-US" sz="4000" dirty="0" err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Stoichiometry</a:t>
            </a:r>
            <a:r>
              <a:rPr lang="en-US" sz="4000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 #4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609600" y="685800"/>
            <a:ext cx="82454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How many liters of oxygen gas, at 37.0</a:t>
            </a:r>
            <a:r>
              <a:rPr lang="en-US" sz="2800" dirty="0">
                <a:solidFill>
                  <a:srgbClr val="000000"/>
                </a:solidFill>
                <a:latin typeface="Trebuchet MS" panose="020B0603020202020204" pitchFamily="34" charset="0"/>
                <a:sym typeface="Symbol" pitchFamily="18" charset="2"/>
              </a:rPr>
              <a:t>C and 0.930 atmospheres</a:t>
            </a:r>
            <a:r>
              <a:rPr lang="en-US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, can be collected from the complete decomposition of 50.0 grams of potassium chlorate?</a:t>
            </a: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1524000" y="2514600"/>
            <a:ext cx="586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sz="2800" dirty="0">
                <a:solidFill>
                  <a:srgbClr val="FF0000"/>
                </a:solidFill>
                <a:latin typeface="Trebuchet MS" panose="020B0603020202020204" pitchFamily="34" charset="0"/>
              </a:rPr>
              <a:t>2</a:t>
            </a:r>
            <a:r>
              <a:rPr lang="en-US" sz="2800" dirty="0">
                <a:solidFill>
                  <a:srgbClr val="FFFF00"/>
                </a:solidFill>
                <a:latin typeface="Trebuchet MS" panose="020B0603020202020204" pitchFamily="34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KClO</a:t>
            </a:r>
            <a:r>
              <a:rPr lang="en-US" sz="2800" baseline="-25000" dirty="0">
                <a:solidFill>
                  <a:srgbClr val="000000"/>
                </a:solidFill>
                <a:latin typeface="Trebuchet MS" panose="020B0603020202020204" pitchFamily="34" charset="0"/>
              </a:rPr>
              <a:t>3</a:t>
            </a:r>
            <a:r>
              <a:rPr lang="en-US" sz="2800" dirty="0">
                <a:solidFill>
                  <a:srgbClr val="000000"/>
                </a:solidFill>
                <a:latin typeface="Trebuchet MS" panose="020B0603020202020204" pitchFamily="34" charset="0"/>
              </a:rPr>
              <a:t>(s) </a:t>
            </a:r>
            <a:r>
              <a:rPr lang="en-US" sz="2800" dirty="0">
                <a:solidFill>
                  <a:srgbClr val="000000"/>
                </a:solidFill>
                <a:latin typeface="Trebuchet MS" panose="020B0603020202020204" pitchFamily="34" charset="0"/>
                <a:sym typeface="Wingdings" pitchFamily="2" charset="2"/>
              </a:rPr>
              <a:t> </a:t>
            </a:r>
            <a:r>
              <a:rPr lang="en-US" sz="2800" dirty="0">
                <a:solidFill>
                  <a:srgbClr val="FF0000"/>
                </a:solidFill>
                <a:latin typeface="Trebuchet MS" panose="020B0603020202020204" pitchFamily="34" charset="0"/>
                <a:sym typeface="Wingdings" pitchFamily="2" charset="2"/>
              </a:rPr>
              <a:t>2</a:t>
            </a:r>
            <a:r>
              <a:rPr lang="en-US" sz="2800" dirty="0">
                <a:solidFill>
                  <a:srgbClr val="FFFF00"/>
                </a:solidFill>
                <a:latin typeface="Trebuchet MS" panose="020B0603020202020204" pitchFamily="34" charset="0"/>
                <a:sym typeface="Wingdings" pitchFamily="2" charset="2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rebuchet MS" panose="020B0603020202020204" pitchFamily="34" charset="0"/>
                <a:sym typeface="Wingdings" pitchFamily="2" charset="2"/>
              </a:rPr>
              <a:t>KCl</a:t>
            </a:r>
            <a:r>
              <a:rPr lang="en-US" sz="2800" dirty="0">
                <a:solidFill>
                  <a:srgbClr val="000000"/>
                </a:solidFill>
                <a:latin typeface="Trebuchet MS" panose="020B0603020202020204" pitchFamily="34" charset="0"/>
                <a:sym typeface="Wingdings" pitchFamily="2" charset="2"/>
              </a:rPr>
              <a:t>(s) + </a:t>
            </a:r>
            <a:r>
              <a:rPr lang="en-US" sz="2800" dirty="0">
                <a:solidFill>
                  <a:srgbClr val="FF0000"/>
                </a:solidFill>
                <a:latin typeface="Trebuchet MS" panose="020B0603020202020204" pitchFamily="34" charset="0"/>
                <a:sym typeface="Wingdings" pitchFamily="2" charset="2"/>
              </a:rPr>
              <a:t>3</a:t>
            </a:r>
            <a:r>
              <a:rPr lang="en-US" sz="2800" dirty="0">
                <a:solidFill>
                  <a:srgbClr val="FFFF00"/>
                </a:solidFill>
                <a:latin typeface="Trebuchet MS" panose="020B0603020202020204" pitchFamily="34" charset="0"/>
                <a:sym typeface="Wingdings" pitchFamily="2" charset="2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rebuchet MS" panose="020B0603020202020204" pitchFamily="34" charset="0"/>
                <a:sym typeface="Wingdings" pitchFamily="2" charset="2"/>
              </a:rPr>
              <a:t>O</a:t>
            </a:r>
            <a:r>
              <a:rPr lang="en-US" sz="2800" baseline="-25000" dirty="0">
                <a:solidFill>
                  <a:srgbClr val="000000"/>
                </a:solidFill>
                <a:latin typeface="Trebuchet MS" panose="020B0603020202020204" pitchFamily="34" charset="0"/>
                <a:sym typeface="Wingdings" pitchFamily="2" charset="2"/>
              </a:rPr>
              <a:t>2</a:t>
            </a:r>
            <a:r>
              <a:rPr lang="en-US" sz="2800" dirty="0">
                <a:solidFill>
                  <a:srgbClr val="000000"/>
                </a:solidFill>
                <a:latin typeface="Trebuchet MS" panose="020B0603020202020204" pitchFamily="34" charset="0"/>
                <a:sym typeface="Wingdings" pitchFamily="2" charset="2"/>
              </a:rPr>
              <a:t>(g)</a:t>
            </a:r>
            <a:endParaRPr lang="en-US" sz="28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1926" name="Line 6"/>
          <p:cNvSpPr>
            <a:spLocks noChangeShapeType="1"/>
          </p:cNvSpPr>
          <p:nvPr/>
        </p:nvSpPr>
        <p:spPr bwMode="auto">
          <a:xfrm>
            <a:off x="304800" y="3962400"/>
            <a:ext cx="6553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81927" name="Line 7"/>
          <p:cNvSpPr>
            <a:spLocks noChangeShapeType="1"/>
          </p:cNvSpPr>
          <p:nvPr/>
        </p:nvSpPr>
        <p:spPr bwMode="auto">
          <a:xfrm>
            <a:off x="2133600" y="3276600"/>
            <a:ext cx="0" cy="1295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81929" name="Text Box 9"/>
          <p:cNvSpPr txBox="1">
            <a:spLocks noChangeArrowheads="1"/>
          </p:cNvSpPr>
          <p:nvPr/>
        </p:nvSpPr>
        <p:spPr bwMode="auto">
          <a:xfrm>
            <a:off x="0" y="3505200"/>
            <a:ext cx="19880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  <a:latin typeface="Trebuchet MS" panose="020B0603020202020204" pitchFamily="34" charset="0"/>
              </a:rPr>
              <a:t>50.0 g KClO</a:t>
            </a:r>
            <a:r>
              <a:rPr lang="en-US" baseline="-25000" dirty="0">
                <a:solidFill>
                  <a:srgbClr val="000000"/>
                </a:solidFill>
                <a:latin typeface="Trebuchet MS" panose="020B0603020202020204" pitchFamily="34" charset="0"/>
              </a:rPr>
              <a:t>3</a:t>
            </a:r>
          </a:p>
        </p:txBody>
      </p:sp>
      <p:sp>
        <p:nvSpPr>
          <p:cNvPr id="81930" name="Text Box 10"/>
          <p:cNvSpPr txBox="1">
            <a:spLocks noChangeArrowheads="1"/>
          </p:cNvSpPr>
          <p:nvPr/>
        </p:nvSpPr>
        <p:spPr bwMode="auto">
          <a:xfrm>
            <a:off x="2590800" y="3505200"/>
            <a:ext cx="1939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  <a:latin typeface="Trebuchet MS" panose="020B0603020202020204" pitchFamily="34" charset="0"/>
              </a:rPr>
              <a:t>1 mol KClO</a:t>
            </a:r>
            <a:r>
              <a:rPr lang="en-US" baseline="-25000" dirty="0">
                <a:solidFill>
                  <a:srgbClr val="000000"/>
                </a:solidFill>
                <a:latin typeface="Trebuchet MS" panose="020B0603020202020204" pitchFamily="34" charset="0"/>
              </a:rPr>
              <a:t>3</a:t>
            </a:r>
          </a:p>
        </p:txBody>
      </p:sp>
      <p:sp>
        <p:nvSpPr>
          <p:cNvPr id="81931" name="Line 11"/>
          <p:cNvSpPr>
            <a:spLocks noChangeShapeType="1"/>
          </p:cNvSpPr>
          <p:nvPr/>
        </p:nvSpPr>
        <p:spPr bwMode="auto">
          <a:xfrm>
            <a:off x="4724400" y="3276600"/>
            <a:ext cx="0" cy="1295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81932" name="Text Box 12"/>
          <p:cNvSpPr txBox="1">
            <a:spLocks noChangeArrowheads="1"/>
          </p:cNvSpPr>
          <p:nvPr/>
        </p:nvSpPr>
        <p:spPr bwMode="auto">
          <a:xfrm>
            <a:off x="2193925" y="4038600"/>
            <a:ext cx="235032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  <a:latin typeface="Trebuchet MS" panose="020B0603020202020204" pitchFamily="34" charset="0"/>
              </a:rPr>
              <a:t>122.55 g KClO</a:t>
            </a:r>
            <a:r>
              <a:rPr lang="en-US" baseline="-25000" dirty="0">
                <a:solidFill>
                  <a:srgbClr val="000000"/>
                </a:solidFill>
                <a:latin typeface="Trebuchet MS" panose="020B0603020202020204" pitchFamily="34" charset="0"/>
              </a:rPr>
              <a:t>3</a:t>
            </a:r>
          </a:p>
        </p:txBody>
      </p:sp>
      <p:sp>
        <p:nvSpPr>
          <p:cNvPr id="81933" name="Text Box 13"/>
          <p:cNvSpPr txBox="1">
            <a:spLocks noChangeArrowheads="1"/>
          </p:cNvSpPr>
          <p:nvPr/>
        </p:nvSpPr>
        <p:spPr bwMode="auto">
          <a:xfrm>
            <a:off x="5105400" y="3505200"/>
            <a:ext cx="14189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rgbClr val="FF0000"/>
                </a:solidFill>
                <a:latin typeface="Trebuchet MS" panose="020B0603020202020204" pitchFamily="34" charset="0"/>
              </a:rPr>
              <a:t>3</a:t>
            </a:r>
            <a:r>
              <a:rPr lang="en-US" dirty="0">
                <a:solidFill>
                  <a:srgbClr val="FFFF00"/>
                </a:solidFill>
                <a:latin typeface="Trebuchet MS" panose="020B0603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rebuchet MS" panose="020B0603020202020204" pitchFamily="34" charset="0"/>
              </a:rPr>
              <a:t>mol O</a:t>
            </a:r>
            <a:r>
              <a:rPr lang="en-US" baseline="-25000" dirty="0">
                <a:solidFill>
                  <a:srgbClr val="000000"/>
                </a:solidFill>
                <a:latin typeface="Trebuchet MS" panose="020B0603020202020204" pitchFamily="34" charset="0"/>
              </a:rPr>
              <a:t>2</a:t>
            </a:r>
          </a:p>
        </p:txBody>
      </p:sp>
      <p:sp>
        <p:nvSpPr>
          <p:cNvPr id="81934" name="Text Box 14"/>
          <p:cNvSpPr txBox="1">
            <a:spLocks noChangeArrowheads="1"/>
          </p:cNvSpPr>
          <p:nvPr/>
        </p:nvSpPr>
        <p:spPr bwMode="auto">
          <a:xfrm>
            <a:off x="4953000" y="4038600"/>
            <a:ext cx="1939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rgbClr val="FF0000"/>
                </a:solidFill>
                <a:latin typeface="Trebuchet MS" panose="020B0603020202020204" pitchFamily="34" charset="0"/>
              </a:rPr>
              <a:t>2</a:t>
            </a:r>
            <a:r>
              <a:rPr lang="en-US" dirty="0">
                <a:solidFill>
                  <a:srgbClr val="FFFF00"/>
                </a:solidFill>
                <a:latin typeface="Trebuchet MS" panose="020B0603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rebuchet MS" panose="020B0603020202020204" pitchFamily="34" charset="0"/>
              </a:rPr>
              <a:t>mol KClO</a:t>
            </a:r>
            <a:r>
              <a:rPr lang="en-US" baseline="-25000" dirty="0">
                <a:solidFill>
                  <a:srgbClr val="000000"/>
                </a:solidFill>
                <a:latin typeface="Trebuchet MS" panose="020B0603020202020204" pitchFamily="34" charset="0"/>
              </a:rPr>
              <a:t>3</a:t>
            </a:r>
          </a:p>
        </p:txBody>
      </p:sp>
      <p:sp>
        <p:nvSpPr>
          <p:cNvPr id="81935" name="Line 15"/>
          <p:cNvSpPr>
            <a:spLocks noChangeShapeType="1"/>
          </p:cNvSpPr>
          <p:nvPr/>
        </p:nvSpPr>
        <p:spPr bwMode="auto">
          <a:xfrm flipV="1">
            <a:off x="990600" y="3581400"/>
            <a:ext cx="76200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81936" name="Line 16"/>
          <p:cNvSpPr>
            <a:spLocks noChangeShapeType="1"/>
          </p:cNvSpPr>
          <p:nvPr/>
        </p:nvSpPr>
        <p:spPr bwMode="auto">
          <a:xfrm flipV="1">
            <a:off x="3200400" y="3581400"/>
            <a:ext cx="76200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81937" name="Line 17"/>
          <p:cNvSpPr>
            <a:spLocks noChangeShapeType="1"/>
          </p:cNvSpPr>
          <p:nvPr/>
        </p:nvSpPr>
        <p:spPr bwMode="auto">
          <a:xfrm flipV="1">
            <a:off x="3581400" y="4114800"/>
            <a:ext cx="76200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81938" name="Line 18"/>
          <p:cNvSpPr>
            <a:spLocks noChangeShapeType="1"/>
          </p:cNvSpPr>
          <p:nvPr/>
        </p:nvSpPr>
        <p:spPr bwMode="auto">
          <a:xfrm flipV="1">
            <a:off x="5562600" y="4114800"/>
            <a:ext cx="76200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endParaRPr lang="en-US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81939" name="Text Box 19"/>
          <p:cNvSpPr txBox="1">
            <a:spLocks noChangeArrowheads="1"/>
          </p:cNvSpPr>
          <p:nvPr/>
        </p:nvSpPr>
        <p:spPr bwMode="auto">
          <a:xfrm>
            <a:off x="7030177" y="3733800"/>
            <a:ext cx="15167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= </a:t>
            </a:r>
          </a:p>
          <a:p>
            <a:pPr eaLnBrk="1" hangingPunct="1"/>
            <a:r>
              <a:rPr lang="en-US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   mol </a:t>
            </a:r>
            <a:r>
              <a:rPr lang="en-US" dirty="0">
                <a:solidFill>
                  <a:srgbClr val="000000"/>
                </a:solidFill>
                <a:latin typeface="Trebuchet MS" panose="020B0603020202020204" pitchFamily="34" charset="0"/>
              </a:rPr>
              <a:t>O</a:t>
            </a:r>
            <a:r>
              <a:rPr lang="en-US" baseline="-25000" dirty="0">
                <a:solidFill>
                  <a:srgbClr val="000000"/>
                </a:solidFill>
                <a:latin typeface="Trebuchet MS" panose="020B0603020202020204" pitchFamily="34" charset="0"/>
              </a:rPr>
              <a:t>2</a:t>
            </a:r>
          </a:p>
        </p:txBody>
      </p:sp>
      <p:sp>
        <p:nvSpPr>
          <p:cNvPr id="81941" name="Text Box 21"/>
          <p:cNvSpPr txBox="1">
            <a:spLocks noChangeArrowheads="1"/>
          </p:cNvSpPr>
          <p:nvPr/>
        </p:nvSpPr>
        <p:spPr bwMode="auto">
          <a:xfrm>
            <a:off x="7299325" y="5330825"/>
            <a:ext cx="15696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800" dirty="0">
                <a:solidFill>
                  <a:srgbClr val="C00000"/>
                </a:solidFill>
                <a:latin typeface="Trebuchet MS" panose="020B0603020202020204" pitchFamily="34" charset="0"/>
              </a:rPr>
              <a:t>= 16.7 L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473364"/>
              </p:ext>
            </p:extLst>
          </p:nvPr>
        </p:nvGraphicFramePr>
        <p:xfrm>
          <a:off x="152400" y="5029200"/>
          <a:ext cx="1757516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74" name="Equation" r:id="rId3" imgW="698400" imgH="393480" progId="Equation.3">
                  <p:embed/>
                </p:oleObj>
              </mc:Choice>
              <mc:Fallback>
                <p:oleObj name="Equation" r:id="rId3" imgW="698400" imgH="39348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029200"/>
                        <a:ext cx="1757516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007114"/>
              </p:ext>
            </p:extLst>
          </p:nvPr>
        </p:nvGraphicFramePr>
        <p:xfrm>
          <a:off x="1981200" y="4800600"/>
          <a:ext cx="5029200" cy="12316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75" name="Equation" r:id="rId5" imgW="2489040" imgH="609480" progId="Equation.3">
                  <p:embed/>
                </p:oleObj>
              </mc:Choice>
              <mc:Fallback>
                <p:oleObj name="Equation" r:id="rId5" imgW="2489040" imgH="60948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800600"/>
                        <a:ext cx="5029200" cy="12316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7467600" y="3657600"/>
            <a:ext cx="12971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en-US" sz="32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0.612</a:t>
            </a:r>
            <a:endParaRPr lang="en-US" sz="3200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1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1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8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81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4" dur="1000"/>
                                        <p:tgtEl>
                                          <p:spTgt spid="81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6" grpId="0" animBg="1"/>
      <p:bldP spid="81927" grpId="0" animBg="1"/>
      <p:bldP spid="81929" grpId="0"/>
      <p:bldP spid="81930" grpId="0"/>
      <p:bldP spid="81931" grpId="0" animBg="1"/>
      <p:bldP spid="81932" grpId="0"/>
      <p:bldP spid="81933" grpId="0"/>
      <p:bldP spid="81934" grpId="0"/>
      <p:bldP spid="81935" grpId="0" animBg="1"/>
      <p:bldP spid="81936" grpId="0" animBg="1"/>
      <p:bldP spid="81937" grpId="0" animBg="1"/>
      <p:bldP spid="81938" grpId="0" animBg="1"/>
      <p:bldP spid="81939" grpId="0" build="allAtOnce"/>
      <p:bldP spid="81941" grpId="0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  <a:noFill/>
          <a:ln/>
        </p:spPr>
        <p:txBody>
          <a:bodyPr lIns="90488" tIns="44450" rIns="90488" bIns="44450"/>
          <a:lstStyle/>
          <a:p>
            <a:r>
              <a:rPr lang="en-US" sz="36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Dalton’s Law of Partial Pressures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47800"/>
            <a:ext cx="7924800" cy="325755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3600" dirty="0">
                <a:solidFill>
                  <a:schemeClr val="tx1"/>
                </a:solidFill>
                <a:latin typeface="Trebuchet MS" panose="020B0603020202020204" pitchFamily="34" charset="0"/>
              </a:rPr>
              <a:t>For a mixture of gases in a container,</a:t>
            </a:r>
          </a:p>
          <a:p>
            <a:pPr lvl="1" algn="ctr">
              <a:spcBef>
                <a:spcPct val="70000"/>
              </a:spcBef>
              <a:buFontTx/>
              <a:buNone/>
            </a:pPr>
            <a:r>
              <a:rPr lang="en-US" sz="3600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</a:t>
            </a:r>
            <a:r>
              <a:rPr lang="en-US" sz="3600" baseline="-25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Total</a:t>
            </a:r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 =  </a:t>
            </a:r>
            <a:r>
              <a:rPr lang="en-US" sz="36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</a:t>
            </a:r>
            <a:r>
              <a:rPr lang="en-US" sz="3600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1</a:t>
            </a:r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+ </a:t>
            </a:r>
            <a:r>
              <a:rPr lang="en-US" sz="36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</a:t>
            </a:r>
            <a:r>
              <a:rPr lang="en-US" sz="3600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2</a:t>
            </a:r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+ </a:t>
            </a:r>
            <a:r>
              <a:rPr lang="en-US" sz="36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P</a:t>
            </a:r>
            <a:r>
              <a:rPr lang="en-US" sz="3600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3</a:t>
            </a:r>
            <a:r>
              <a:rPr lang="en-US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 + . . . 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09600" y="4191000"/>
            <a:ext cx="8534400" cy="10772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Trebuchet MS" panose="020B0603020202020204" pitchFamily="34" charset="0"/>
              </a:rPr>
              <a:t>This is particularly useful in calculating the pressure of gases collected over water.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en-US" sz="4400" u="sng" dirty="0">
                <a:solidFill>
                  <a:schemeClr val="tx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rebuchet MS" panose="020B0603020202020204" pitchFamily="34" charset="0"/>
              </a:rPr>
              <a:t>The Combined Gas Law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762000" y="1217612"/>
            <a:ext cx="7772400" cy="1373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Trebuchet MS" panose="020B0603020202020204" pitchFamily="34" charset="0"/>
              </a:rPr>
              <a:t>The combined gas law expresses the relationship between pressure, volume and temperature of a fixed amount of gas.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0716127"/>
              </p:ext>
            </p:extLst>
          </p:nvPr>
        </p:nvGraphicFramePr>
        <p:xfrm>
          <a:off x="2514600" y="2908300"/>
          <a:ext cx="3427879" cy="204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0" name="Equation" r:id="rId3" imgW="723600" imgH="431640" progId="Equation.3">
                  <p:embed/>
                </p:oleObj>
              </mc:Choice>
              <mc:Fallback>
                <p:oleObj name="Equation" r:id="rId3" imgW="723600" imgH="431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908300"/>
                        <a:ext cx="3427879" cy="204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21265"/>
            <a:ext cx="7772400" cy="1143000"/>
          </a:xfrm>
          <a:noFill/>
          <a:ln/>
        </p:spPr>
        <p:txBody>
          <a:bodyPr lIns="90488" tIns="44450" rIns="90488" bIns="44450"/>
          <a:lstStyle/>
          <a:p>
            <a:r>
              <a:rPr lang="en-US" sz="4400" u="sng" dirty="0">
                <a:solidFill>
                  <a:schemeClr val="tx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Trebuchet MS" panose="020B0603020202020204" pitchFamily="34" charset="0"/>
              </a:rPr>
              <a:t>Boyle’s Law</a:t>
            </a:r>
            <a:endParaRPr lang="en-US" sz="4400" u="sng" baseline="30000" dirty="0">
              <a:solidFill>
                <a:schemeClr val="tx1"/>
              </a:solidFill>
              <a:effectLst>
                <a:outerShdw blurRad="38100" dist="38100" dir="2700000" algn="tl">
                  <a:srgbClr val="808080"/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609600" y="969335"/>
            <a:ext cx="8001000" cy="15696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  <a:latin typeface="Trebuchet MS" panose="020B0603020202020204" pitchFamily="34" charset="0"/>
              </a:rPr>
              <a:t>Pressure is inversely proportional to </a:t>
            </a:r>
            <a:r>
              <a:rPr lang="en-US" sz="32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volume when </a:t>
            </a:r>
            <a:r>
              <a:rPr lang="en-US" sz="3200" dirty="0">
                <a:solidFill>
                  <a:schemeClr val="tx1"/>
                </a:solidFill>
                <a:latin typeface="Trebuchet MS" panose="020B0603020202020204" pitchFamily="34" charset="0"/>
              </a:rPr>
              <a:t>temperature is held constant.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6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838200" y="3352800"/>
          <a:ext cx="3496236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7" name="Equation" r:id="rId5" imgW="660240" imgH="215640" progId="Equation.3">
                  <p:embed/>
                </p:oleObj>
              </mc:Choice>
              <mc:Fallback>
                <p:oleObj name="Equation" r:id="rId5" imgW="660240" imgH="215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352800"/>
                        <a:ext cx="3496236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3" descr="boyles"/>
          <p:cNvPicPr>
            <a:picLocks noGrp="1" noChangeAspect="1" noChangeArrowheads="1"/>
          </p:cNvPicPr>
          <p:nvPr>
            <p:ph idx="1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57800" y="2590800"/>
            <a:ext cx="3172024" cy="2971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09600"/>
          </a:xfrm>
          <a:noFill/>
          <a:ln/>
        </p:spPr>
        <p:txBody>
          <a:bodyPr lIns="90488" tIns="44450" rIns="90488" bIns="44450"/>
          <a:lstStyle/>
          <a:p>
            <a:r>
              <a:rPr lang="en-US" sz="44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Charles’s Law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534400" cy="198120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Blip>
                <a:blip r:embed="rId3"/>
              </a:buBlip>
            </a:pPr>
            <a:r>
              <a:rPr lang="en-US" sz="2800" dirty="0">
                <a:solidFill>
                  <a:schemeClr val="tx1"/>
                </a:solidFill>
                <a:latin typeface="Trebuchet MS" panose="020B0603020202020204" pitchFamily="34" charset="0"/>
              </a:rPr>
              <a:t>The volume of a gas is directly proportional to temperature, and extrapolates to zero at zero Kelvin.</a:t>
            </a:r>
          </a:p>
          <a:p>
            <a:pPr lvl="2">
              <a:buFontTx/>
              <a:buNone/>
            </a:pPr>
            <a:r>
              <a:rPr lang="en-US" sz="2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(</a:t>
            </a:r>
            <a:r>
              <a:rPr lang="en-US" sz="2800" i="1" dirty="0">
                <a:solidFill>
                  <a:schemeClr val="tx1"/>
                </a:solidFill>
                <a:latin typeface="Trebuchet MS" panose="020B0603020202020204" pitchFamily="34" charset="0"/>
              </a:rPr>
              <a:t>P</a:t>
            </a:r>
            <a:r>
              <a:rPr lang="en-US" sz="2800" dirty="0">
                <a:solidFill>
                  <a:schemeClr val="tx1"/>
                </a:solidFill>
                <a:latin typeface="Trebuchet MS" panose="020B0603020202020204" pitchFamily="34" charset="0"/>
              </a:rPr>
              <a:t> = constant)</a:t>
            </a:r>
          </a:p>
          <a:p>
            <a:pPr>
              <a:spcBef>
                <a:spcPct val="40000"/>
              </a:spcBef>
              <a:buFontTx/>
              <a:buNone/>
            </a:pPr>
            <a:endParaRPr lang="en-US" sz="2800" dirty="0">
              <a:latin typeface="Trebuchet MS" panose="020B0603020202020204" pitchFamily="34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990600" y="5715000"/>
            <a:ext cx="5892126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Trebuchet MS" panose="020B0603020202020204" pitchFamily="34" charset="0"/>
              </a:rPr>
              <a:t>Temperature MUST be in </a:t>
            </a:r>
            <a:r>
              <a:rPr lang="en-US" sz="2800" u="sng" dirty="0">
                <a:solidFill>
                  <a:schemeClr val="tx1"/>
                </a:solidFill>
                <a:latin typeface="Trebuchet MS" panose="020B0603020202020204" pitchFamily="34" charset="0"/>
              </a:rPr>
              <a:t>KELVINS!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5760567"/>
              </p:ext>
            </p:extLst>
          </p:nvPr>
        </p:nvGraphicFramePr>
        <p:xfrm>
          <a:off x="1371600" y="3200400"/>
          <a:ext cx="2146300" cy="1920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27" name="Equation" r:id="rId4" imgW="482400" imgH="431640" progId="Equation.3">
                  <p:embed/>
                </p:oleObj>
              </mc:Choice>
              <mc:Fallback>
                <p:oleObj name="Equation" r:id="rId4" imgW="48240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200400"/>
                        <a:ext cx="2146300" cy="19203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5" descr="charle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76800" y="2286000"/>
            <a:ext cx="3048000" cy="32337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/>
          <a:lstStyle/>
          <a:p>
            <a:r>
              <a:rPr lang="en-US" sz="44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Gay </a:t>
            </a:r>
            <a:r>
              <a:rPr lang="en-US" sz="4400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Lussac’s</a:t>
            </a:r>
            <a:r>
              <a:rPr lang="en-US" sz="44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Law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762000" y="1066800"/>
            <a:ext cx="7452681" cy="13849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Trebuchet MS" panose="020B0603020202020204" pitchFamily="34" charset="0"/>
              </a:rPr>
              <a:t>The pressure and temperature of a gas are</a:t>
            </a:r>
          </a:p>
          <a:p>
            <a:r>
              <a:rPr lang="en-US" sz="2800" dirty="0">
                <a:solidFill>
                  <a:schemeClr val="tx1"/>
                </a:solidFill>
                <a:latin typeface="Trebuchet MS" panose="020B0603020202020204" pitchFamily="34" charset="0"/>
              </a:rPr>
              <a:t>directly related, provided that the volume </a:t>
            </a:r>
          </a:p>
          <a:p>
            <a:r>
              <a:rPr lang="en-US" sz="2800" dirty="0">
                <a:solidFill>
                  <a:schemeClr val="tx1"/>
                </a:solidFill>
                <a:latin typeface="Trebuchet MS" panose="020B0603020202020204" pitchFamily="34" charset="0"/>
              </a:rPr>
              <a:t>remains constant.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1143000" y="5638800"/>
            <a:ext cx="5892126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Trebuchet MS" panose="020B0603020202020204" pitchFamily="34" charset="0"/>
              </a:rPr>
              <a:t>Temperature MUST be in </a:t>
            </a:r>
            <a:r>
              <a:rPr lang="en-US" sz="2800" u="sng" dirty="0">
                <a:solidFill>
                  <a:schemeClr val="tx1"/>
                </a:solidFill>
                <a:latin typeface="Trebuchet MS" panose="020B0603020202020204" pitchFamily="34" charset="0"/>
              </a:rPr>
              <a:t>KELVINS!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682435"/>
              </p:ext>
            </p:extLst>
          </p:nvPr>
        </p:nvGraphicFramePr>
        <p:xfrm>
          <a:off x="914400" y="2667000"/>
          <a:ext cx="2679700" cy="2397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02" name="Equation" r:id="rId3" imgW="482400" imgH="431640" progId="Equation.3">
                  <p:embed/>
                </p:oleObj>
              </mc:Choice>
              <mc:Fallback>
                <p:oleObj name="Equation" r:id="rId3" imgW="48240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667000"/>
                        <a:ext cx="2679700" cy="23976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5" descr="gaylussac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2209800"/>
            <a:ext cx="2753846" cy="304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3962400" cy="609600"/>
          </a:xfrm>
        </p:spPr>
        <p:txBody>
          <a:bodyPr lIns="90488" tIns="44450" rIns="90488" bIns="44450"/>
          <a:lstStyle/>
          <a:p>
            <a:pPr>
              <a:defRPr/>
            </a:pPr>
            <a:r>
              <a:rPr lang="en-US" sz="3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Avogadro’s Law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8001000" cy="411480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For a gas at constant temperature and pressure, the volume is directly proportional to the number of moles of gas (at low pressures).</a:t>
            </a:r>
          </a:p>
          <a:p>
            <a:pPr algn="ctr">
              <a:buFontTx/>
              <a:buNone/>
            </a:pPr>
            <a:r>
              <a:rPr lang="en-US" i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V</a:t>
            </a:r>
            <a:r>
              <a:rPr lang="en-US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 =  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a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n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latin typeface="Trebuchet MS" panose="020B0603020202020204" pitchFamily="34" charset="0"/>
            </a:endParaRPr>
          </a:p>
          <a:p>
            <a:pPr>
              <a:spcBef>
                <a:spcPct val="40000"/>
              </a:spcBef>
              <a:buFontTx/>
              <a:buNone/>
            </a:pPr>
            <a:r>
              <a:rPr lang="en-US" sz="2800" i="1" dirty="0" smtClean="0">
                <a:solidFill>
                  <a:schemeClr val="hlink"/>
                </a:solidFill>
                <a:latin typeface="Trebuchet MS" panose="020B0603020202020204" pitchFamily="34" charset="0"/>
              </a:rPr>
              <a:t>		</a:t>
            </a:r>
            <a:r>
              <a:rPr lang="en-US" sz="2800" i="1" dirty="0" smtClean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</a:rPr>
              <a:t>a</a:t>
            </a:r>
            <a:r>
              <a:rPr lang="en-US" sz="2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= proportionality constant</a:t>
            </a:r>
          </a:p>
          <a:p>
            <a:pPr>
              <a:buFontTx/>
              <a:buNone/>
            </a:pPr>
            <a:r>
              <a:rPr lang="en-US" sz="2800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	</a:t>
            </a:r>
            <a:r>
              <a:rPr lang="en-US" sz="2800" i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V</a:t>
            </a:r>
            <a:r>
              <a:rPr lang="en-US" sz="2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= volume of the gas</a:t>
            </a:r>
          </a:p>
          <a:p>
            <a:pPr>
              <a:buFontTx/>
              <a:buNone/>
            </a:pPr>
            <a:r>
              <a:rPr lang="en-US" sz="2800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		</a:t>
            </a:r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  <a:latin typeface="Trebuchet MS" panose="020B0603020202020204" pitchFamily="34" charset="0"/>
              </a:rPr>
              <a:t>n</a:t>
            </a:r>
            <a:r>
              <a:rPr lang="en-US" sz="2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= number of moles of gas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uiExpand="1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304800"/>
            <a:ext cx="4648200" cy="914400"/>
          </a:xfrm>
        </p:spPr>
        <p:txBody>
          <a:bodyPr lIns="90488" tIns="44450" rIns="90488" bIns="44450"/>
          <a:lstStyle/>
          <a:p>
            <a:pPr>
              <a:defRPr/>
            </a:pPr>
            <a:r>
              <a:rPr lang="en-US" sz="3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Ideal Gas Law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7848600" cy="3581400"/>
          </a:xfrm>
          <a:noFill/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buClr>
                <a:srgbClr val="006600"/>
              </a:buClr>
              <a:buFontTx/>
              <a:buNone/>
            </a:pPr>
            <a:r>
              <a:rPr lang="en-US" sz="4000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PV</a:t>
            </a:r>
            <a:r>
              <a:rPr lang="en-US" sz="4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= </a:t>
            </a:r>
            <a:r>
              <a:rPr lang="en-US" sz="4000" i="1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nRT</a:t>
            </a:r>
            <a:endParaRPr lang="en-US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>
              <a:lnSpc>
                <a:spcPct val="90000"/>
              </a:lnSpc>
              <a:buClr>
                <a:srgbClr val="006600"/>
              </a:buClr>
              <a:buFont typeface="Wingdings" pitchFamily="2" charset="2"/>
              <a:buChar char="v"/>
            </a:pPr>
            <a:r>
              <a:rPr lang="en-US" sz="2800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</a:t>
            </a:r>
            <a:r>
              <a:rPr lang="en-US" sz="2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= pressure in </a:t>
            </a:r>
            <a:r>
              <a:rPr lang="en-US" sz="28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atm</a:t>
            </a:r>
            <a:endParaRPr lang="en-US" sz="28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>
              <a:lnSpc>
                <a:spcPct val="90000"/>
              </a:lnSpc>
              <a:buClr>
                <a:srgbClr val="006600"/>
              </a:buClr>
              <a:buFont typeface="Wingdings" pitchFamily="2" charset="2"/>
              <a:buChar char="v"/>
            </a:pPr>
            <a:r>
              <a:rPr lang="en-US" sz="2800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V</a:t>
            </a:r>
            <a:r>
              <a:rPr lang="en-US" sz="2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= volume in liters</a:t>
            </a:r>
          </a:p>
          <a:p>
            <a:pPr>
              <a:lnSpc>
                <a:spcPct val="90000"/>
              </a:lnSpc>
              <a:buClr>
                <a:srgbClr val="006600"/>
              </a:buClr>
              <a:buFont typeface="Wingdings" pitchFamily="2" charset="2"/>
              <a:buChar char="v"/>
            </a:pPr>
            <a:r>
              <a:rPr lang="en-US" sz="2800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n</a:t>
            </a:r>
            <a:r>
              <a:rPr lang="en-US" sz="2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= moles</a:t>
            </a:r>
          </a:p>
          <a:p>
            <a:pPr>
              <a:lnSpc>
                <a:spcPct val="90000"/>
              </a:lnSpc>
              <a:buClr>
                <a:srgbClr val="006600"/>
              </a:buClr>
              <a:buFont typeface="Wingdings" pitchFamily="2" charset="2"/>
              <a:buChar char="v"/>
            </a:pPr>
            <a:r>
              <a:rPr lang="en-US" sz="2800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R</a:t>
            </a:r>
            <a:r>
              <a:rPr lang="en-US" sz="2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= proportionality constant </a:t>
            </a:r>
          </a:p>
          <a:p>
            <a:pPr lvl="1" indent="-63500">
              <a:lnSpc>
                <a:spcPct val="90000"/>
              </a:lnSpc>
              <a:buClr>
                <a:srgbClr val="006600"/>
              </a:buClr>
              <a:buFont typeface="Wingdings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= 0.08206 L </a:t>
            </a:r>
            <a:r>
              <a:rPr lang="en-US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atm</a:t>
            </a:r>
            <a:r>
              <a:rPr lang="en-US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/ </a:t>
            </a:r>
            <a:r>
              <a:rPr lang="en-US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mol</a:t>
            </a:r>
            <a:r>
              <a:rPr lang="en-US" dirty="0" err="1" smtClean="0">
                <a:solidFill>
                  <a:schemeClr val="tx1"/>
                </a:solidFill>
                <a:latin typeface="Trebuchet MS" panose="020B0603020202020204" pitchFamily="34" charset="0"/>
                <a:sym typeface="Symbol" pitchFamily="18" charset="2"/>
              </a:rPr>
              <a:t>·</a:t>
            </a:r>
            <a:r>
              <a:rPr lang="en-US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K</a:t>
            </a:r>
            <a:endParaRPr lang="en-US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>
              <a:lnSpc>
                <a:spcPct val="90000"/>
              </a:lnSpc>
              <a:buClr>
                <a:srgbClr val="006600"/>
              </a:buClr>
              <a:buFont typeface="Wingdings" pitchFamily="2" charset="2"/>
              <a:buChar char="v"/>
            </a:pPr>
            <a:r>
              <a:rPr lang="en-US" sz="2800" i="1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T</a:t>
            </a:r>
            <a:r>
              <a:rPr lang="en-US" sz="2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= temperature in </a:t>
            </a:r>
            <a:r>
              <a:rPr lang="en-US" sz="28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Kelvins</a:t>
            </a:r>
            <a:endParaRPr lang="en-US" sz="2800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latin typeface="Trebuchet MS" panose="020B0603020202020204" pitchFamily="34" charset="0"/>
              </a:rPr>
              <a:t>		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133600" y="4800600"/>
            <a:ext cx="4504759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 dirty="0">
                <a:solidFill>
                  <a:schemeClr val="tx1"/>
                </a:solidFill>
                <a:latin typeface="Trebuchet MS" panose="020B0603020202020204" pitchFamily="34" charset="0"/>
              </a:rPr>
              <a:t>Holds closely at </a:t>
            </a:r>
            <a:r>
              <a:rPr lang="en-US" sz="2800" b="1" i="1" dirty="0">
                <a:solidFill>
                  <a:schemeClr val="tx1"/>
                </a:solidFill>
                <a:latin typeface="Trebuchet MS" panose="020B0603020202020204" pitchFamily="34" charset="0"/>
              </a:rPr>
              <a:t>P</a:t>
            </a:r>
            <a:r>
              <a:rPr lang="en-US" sz="2800" b="1" dirty="0">
                <a:solidFill>
                  <a:schemeClr val="tx1"/>
                </a:solidFill>
                <a:latin typeface="Trebuchet MS" panose="020B0603020202020204" pitchFamily="34" charset="0"/>
              </a:rPr>
              <a:t> &lt; 1 </a:t>
            </a:r>
            <a:r>
              <a:rPr lang="en-US" sz="2800" b="1" dirty="0" err="1">
                <a:solidFill>
                  <a:schemeClr val="tx1"/>
                </a:solidFill>
                <a:latin typeface="Trebuchet MS" panose="020B0603020202020204" pitchFamily="34" charset="0"/>
              </a:rPr>
              <a:t>atm</a:t>
            </a:r>
            <a:endParaRPr lang="en-US" sz="2800" b="1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2819400" cy="685800"/>
          </a:xfrm>
        </p:spPr>
        <p:txBody>
          <a:bodyPr lIns="90488" tIns="44450" rIns="90488" bIns="44450"/>
          <a:lstStyle/>
          <a:p>
            <a:pPr algn="l">
              <a:defRPr/>
            </a:pPr>
            <a:r>
              <a:rPr lang="en-US" sz="3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Real Gases</a:t>
            </a: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2363788" y="4446989"/>
            <a:ext cx="530225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en-US" sz="32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­</a:t>
            </a: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5105400" y="4445401"/>
            <a:ext cx="530225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en-US" sz="32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­</a:t>
            </a:r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915988" y="4905777"/>
            <a:ext cx="319722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Trebuchet MS" panose="020B0603020202020204" pitchFamily="34" charset="0"/>
              </a:rPr>
              <a:t>corrected pressure</a:t>
            </a:r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4114800" y="4980389"/>
            <a:ext cx="3044825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Trebuchet MS" panose="020B0603020202020204" pitchFamily="34" charset="0"/>
              </a:rPr>
              <a:t>corrected volume</a:t>
            </a:r>
          </a:p>
        </p:txBody>
      </p:sp>
      <p:sp>
        <p:nvSpPr>
          <p:cNvPr id="76816" name="Rectangle 16"/>
          <p:cNvSpPr>
            <a:spLocks noChangeArrowheads="1"/>
          </p:cNvSpPr>
          <p:nvPr/>
        </p:nvSpPr>
        <p:spPr bwMode="auto">
          <a:xfrm>
            <a:off x="2133600" y="5513789"/>
            <a:ext cx="1063625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en-US" sz="32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P</a:t>
            </a:r>
            <a:r>
              <a:rPr lang="en-US" sz="3200" baseline="-25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ideal</a:t>
            </a:r>
            <a:endParaRPr lang="en-US" sz="3200" baseline="-250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76817" name="Rectangle 17"/>
          <p:cNvSpPr>
            <a:spLocks noChangeArrowheads="1"/>
          </p:cNvSpPr>
          <p:nvPr/>
        </p:nvSpPr>
        <p:spPr bwMode="auto">
          <a:xfrm>
            <a:off x="4800600" y="5513789"/>
            <a:ext cx="1139825" cy="5822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en-US" sz="32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V</a:t>
            </a:r>
            <a:r>
              <a:rPr lang="en-US" sz="3200" baseline="-25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ideal</a:t>
            </a:r>
            <a:endParaRPr lang="en-US" sz="3200" baseline="-250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11275" name="Rectangle 18"/>
          <p:cNvSpPr>
            <a:spLocks noChangeArrowheads="1"/>
          </p:cNvSpPr>
          <p:nvPr/>
        </p:nvSpPr>
        <p:spPr bwMode="auto">
          <a:xfrm>
            <a:off x="685800" y="1066800"/>
            <a:ext cx="7924800" cy="18158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At </a:t>
            </a:r>
            <a:r>
              <a:rPr lang="en-US" sz="28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high pressure</a:t>
            </a:r>
            <a:r>
              <a:rPr lang="en-US" sz="2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(smaller volume) and </a:t>
            </a:r>
            <a:r>
              <a:rPr lang="en-US" sz="2800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low temperature</a:t>
            </a:r>
            <a:r>
              <a:rPr lang="en-US" sz="2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(attractive forces become important) you must adjust for non-ideal gas behavior using van </a:t>
            </a:r>
            <a:r>
              <a:rPr lang="en-US" sz="2800" dirty="0" err="1" smtClean="0">
                <a:solidFill>
                  <a:schemeClr val="tx1"/>
                </a:solidFill>
                <a:latin typeface="Trebuchet MS" panose="020B0603020202020204" pitchFamily="34" charset="0"/>
              </a:rPr>
              <a:t>der</a:t>
            </a:r>
            <a:r>
              <a:rPr lang="en-US" sz="28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 Waal’s equation.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5714675"/>
              </p:ext>
            </p:extLst>
          </p:nvPr>
        </p:nvGraphicFramePr>
        <p:xfrm>
          <a:off x="1447800" y="3048000"/>
          <a:ext cx="59055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81" name="Equation" r:id="rId3" imgW="1968480" imgH="507960" progId="">
                  <p:embed/>
                </p:oleObj>
              </mc:Choice>
              <mc:Fallback>
                <p:oleObj name="Equation" r:id="rId3" imgW="1968480" imgH="5079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048000"/>
                        <a:ext cx="5905500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3810000" cy="838200"/>
          </a:xfrm>
        </p:spPr>
        <p:txBody>
          <a:bodyPr/>
          <a:lstStyle/>
          <a:p>
            <a:pPr>
              <a:defRPr/>
            </a:pPr>
            <a:r>
              <a:rPr lang="en-US" sz="36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Gas Density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3429000" y="3048000"/>
            <a:ext cx="23407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 dirty="0">
                <a:solidFill>
                  <a:schemeClr val="tx1"/>
                </a:solidFill>
                <a:latin typeface="Trebuchet MS" panose="020B0603020202020204" pitchFamily="34" charset="0"/>
              </a:rPr>
              <a:t>… so at STP…</a:t>
            </a:r>
          </a:p>
        </p:txBody>
      </p:sp>
      <p:pic>
        <p:nvPicPr>
          <p:cNvPr id="6" name="Picture 5" descr="eqn1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1066800"/>
            <a:ext cx="7391400" cy="1347844"/>
          </a:xfrm>
          <a:prstGeom prst="rect">
            <a:avLst/>
          </a:prstGeom>
        </p:spPr>
      </p:pic>
      <p:pic>
        <p:nvPicPr>
          <p:cNvPr id="8" name="Picture 7" descr="eqn2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3600" y="3810000"/>
            <a:ext cx="4724401" cy="13314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emistry Format">
  <a:themeElements>
    <a:clrScheme name="Chemistry 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 Forma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Forma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hemistry Format">
  <a:themeElements>
    <a:clrScheme name="1_Chemistry 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Chemistry Forma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1_Chemistry 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hemistry Forma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hemistry Forma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hemistry Forma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hemistry Form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hemistry Form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hemistry Form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hemistry">
  <a:themeElements>
    <a:clrScheme name="1_chemistry 8">
      <a:dk1>
        <a:srgbClr val="808080"/>
      </a:dk1>
      <a:lt1>
        <a:srgbClr val="FFFFFF"/>
      </a:lt1>
      <a:dk2>
        <a:srgbClr val="3366FF"/>
      </a:dk2>
      <a:lt2>
        <a:srgbClr val="FFFFFF"/>
      </a:lt2>
      <a:accent1>
        <a:srgbClr val="FFFF00"/>
      </a:accent1>
      <a:accent2>
        <a:srgbClr val="3333CC"/>
      </a:accent2>
      <a:accent3>
        <a:srgbClr val="ADB8FF"/>
      </a:accent3>
      <a:accent4>
        <a:srgbClr val="DADADA"/>
      </a:accent4>
      <a:accent5>
        <a:srgbClr val="FFFFA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chemistr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1_chemist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hemist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hemist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hemist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hem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hem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hem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hemistry 8">
        <a:dk1>
          <a:srgbClr val="808080"/>
        </a:dk1>
        <a:lt1>
          <a:srgbClr val="FFFFFF"/>
        </a:lt1>
        <a:dk2>
          <a:srgbClr val="3366FF"/>
        </a:dk2>
        <a:lt2>
          <a:srgbClr val="FFFFFF"/>
        </a:lt2>
        <a:accent1>
          <a:srgbClr val="FFFF00"/>
        </a:accent1>
        <a:accent2>
          <a:srgbClr val="3333CC"/>
        </a:accent2>
        <a:accent3>
          <a:srgbClr val="ADB8FF"/>
        </a:accent3>
        <a:accent4>
          <a:srgbClr val="DADADA"/>
        </a:accent4>
        <a:accent5>
          <a:srgbClr val="FFFF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hemistry Format">
  <a:themeElements>
    <a:clrScheme name="Chemistry 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 Forma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Forma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Form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Chemistry Format">
  <a:themeElements>
    <a:clrScheme name="1_Chemistry 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Chemistry Format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hemistry 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hemistry Forma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hemistry Forma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hemistry Forma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hemistry Form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hemistry Form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hemistry Form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Data\Microsoft\Templates\Chemistry Format.pot</Template>
  <TotalTime>2335</TotalTime>
  <Pages>17</Pages>
  <Words>540</Words>
  <Application>Microsoft Office PowerPoint</Application>
  <PresentationFormat>On-screen Show (4:3)</PresentationFormat>
  <Paragraphs>92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Comic Sans MS</vt:lpstr>
      <vt:lpstr>Symbol</vt:lpstr>
      <vt:lpstr>Times New Roman</vt:lpstr>
      <vt:lpstr>Trebuchet MS</vt:lpstr>
      <vt:lpstr>Wingdings</vt:lpstr>
      <vt:lpstr>Chemistry Format</vt:lpstr>
      <vt:lpstr>1_Chemistry Format</vt:lpstr>
      <vt:lpstr>1_chemistry</vt:lpstr>
      <vt:lpstr>2_Chemistry Format</vt:lpstr>
      <vt:lpstr>3_Chemistry Format</vt:lpstr>
      <vt:lpstr>Equation</vt:lpstr>
      <vt:lpstr> Gas Laws</vt:lpstr>
      <vt:lpstr>The Combined Gas Law</vt:lpstr>
      <vt:lpstr>Boyle’s Law</vt:lpstr>
      <vt:lpstr>Charles’s Law</vt:lpstr>
      <vt:lpstr>Gay Lussac’s Law</vt:lpstr>
      <vt:lpstr>Avogadro’s Law</vt:lpstr>
      <vt:lpstr>Ideal Gas Law</vt:lpstr>
      <vt:lpstr>Real Gases</vt:lpstr>
      <vt:lpstr>Gas Density</vt:lpstr>
      <vt:lpstr>Density and the Ideal Gas Law</vt:lpstr>
      <vt:lpstr>Gas Stoichiometry #1</vt:lpstr>
      <vt:lpstr>Gas Stoichiometry #2</vt:lpstr>
      <vt:lpstr>Gas Stoichiometry #3</vt:lpstr>
      <vt:lpstr>Gas Stoichiometry #4</vt:lpstr>
      <vt:lpstr>Dalton’s Law of Partial Pressures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Gas</dc:title>
  <dc:creator>Mad Doc</dc:creator>
  <cp:lastModifiedBy>Rachel Benzoni</cp:lastModifiedBy>
  <cp:revision>209</cp:revision>
  <cp:lastPrinted>1601-01-01T00:00:00Z</cp:lastPrinted>
  <dcterms:created xsi:type="dcterms:W3CDTF">1997-01-27T00:51:04Z</dcterms:created>
  <dcterms:modified xsi:type="dcterms:W3CDTF">2016-06-30T23:28:59Z</dcterms:modified>
</cp:coreProperties>
</file>