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6" r:id="rId2"/>
    <p:sldMasterId id="2147483678" r:id="rId3"/>
    <p:sldMasterId id="2147483680" r:id="rId4"/>
    <p:sldMasterId id="2147483682" r:id="rId5"/>
    <p:sldMasterId id="2147483684" r:id="rId6"/>
    <p:sldMasterId id="2147483686" r:id="rId7"/>
  </p:sldMasterIdLst>
  <p:notesMasterIdLst>
    <p:notesMasterId r:id="rId18"/>
  </p:notesMasterIdLst>
  <p:sldIdLst>
    <p:sldId id="257" r:id="rId8"/>
    <p:sldId id="263" r:id="rId9"/>
    <p:sldId id="261" r:id="rId10"/>
    <p:sldId id="262" r:id="rId11"/>
    <p:sldId id="275" r:id="rId12"/>
    <p:sldId id="274" r:id="rId13"/>
    <p:sldId id="272" r:id="rId14"/>
    <p:sldId id="273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333333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90" d="100"/>
          <a:sy n="90" d="100"/>
        </p:scale>
        <p:origin x="10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47467F-0961-4A1A-B74F-CF1CE2BA5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3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2C495-604C-4BF5-B259-1CAA1D048EAD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5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FB38-EE93-41DC-AD78-BB163B5D1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CB96-E508-4A98-8C57-3DF4CA5D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8CDE-11CC-461C-BC89-020454AFA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A5396B-302F-4730-B4E3-4C481B3F87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72E3A0-C2A1-43F7-8120-4E9294D7A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16A7B8-7250-42BD-884B-9A5069E46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6F8D2-5FB3-45B4-A0AF-A12DBEBEB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67A48-AD20-4D43-A78A-996A53B3BC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A30BD-0403-4F37-9671-DB3993180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B369-E1A8-418C-9CED-20E32C029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0E2F0-4096-47A1-A19D-20BE9B06A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2B12-F29B-4AFE-81F0-E49BD8F354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70451-47BF-4499-88A8-03D98DA9C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F0E25-F453-4157-9165-8BAB0D7F5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641DD-6731-4117-957E-6451E4C24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BF18E52E-6696-4EEC-9136-F4E93A276F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eaLnBrk="0" hangingPunct="0"/>
            <a:fld id="{2A158636-4710-4C70-8662-78E42577EF47}" type="slidenum">
              <a:rPr lang="en-US">
                <a:solidFill>
                  <a:srgbClr val="000000"/>
                </a:solidFill>
              </a:rPr>
              <a:pPr eaLnBrk="0" hangingPunct="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http://blog.valerie-lita.com/travel/Canada/hello/987859/1024/balloons-7-2006.08.05-09.08.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410200" y="0"/>
            <a:ext cx="3733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en-US" sz="8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 Black" panose="02070A03080606020203" pitchFamily="18" charset="0"/>
              </a:rPr>
              <a:t>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2133600"/>
            <a:ext cx="3962400" cy="2590800"/>
          </a:xfrm>
          <a:noFill/>
          <a:ln/>
        </p:spPr>
        <p:txBody>
          <a:bodyPr lIns="90488" tIns="44450" rIns="90488" bIns="44450"/>
          <a:lstStyle/>
          <a:p>
            <a:r>
              <a:rPr lang="en-US" sz="320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Temperature </a:t>
            </a:r>
            <a:r>
              <a:rPr lang="en-US" sz="3200" i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20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Pressure</a:t>
            </a:r>
            <a: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“STP”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33400"/>
            <a:ext cx="4114800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0">
            <a:solidFill>
              <a:schemeClr val="tx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800" b="1" u="sng" dirty="0" smtClean="0">
                <a:solidFill>
                  <a:srgbClr val="000000"/>
                </a:solidFill>
                <a:latin typeface="Comic Sans MS" pitchFamily="66" charset="0"/>
              </a:rPr>
              <a:t>Either of these:</a:t>
            </a:r>
          </a:p>
          <a:p>
            <a:pPr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273 Kelvin (273 K)</a:t>
            </a:r>
          </a:p>
          <a:p>
            <a:pPr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0 </a:t>
            </a:r>
            <a:r>
              <a:rPr lang="en-US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sym typeface="Symbol"/>
              </a:rPr>
              <a:t>C</a:t>
            </a:r>
            <a:endParaRPr lang="en-US" sz="2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0" hangingPunct="0"/>
            <a:endParaRPr lang="en-US" sz="24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4110421" cy="34163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0">
            <a:solidFill>
              <a:schemeClr val="tx1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eaLnBrk="0" hangingPunct="0"/>
            <a:r>
              <a:rPr lang="en-US" sz="2800" b="1" u="sng" dirty="0" smtClean="0">
                <a:solidFill>
                  <a:srgbClr val="000000"/>
                </a:solidFill>
                <a:latin typeface="Comic Sans MS" pitchFamily="66" charset="0"/>
              </a:rPr>
              <a:t>And any one of these:</a:t>
            </a:r>
          </a:p>
          <a:p>
            <a:pPr defTabSz="690563"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</a:t>
            </a:r>
            <a:r>
              <a:rPr lang="en-US" sz="2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atm</a:t>
            </a:r>
            <a:endParaRPr lang="en-US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defTabSz="690563"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101.3 </a:t>
            </a:r>
            <a:r>
              <a:rPr lang="en-US" sz="2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kPa</a:t>
            </a:r>
            <a:endParaRPr lang="en-US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defTabSz="690563"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14.7 lbs/in</a:t>
            </a:r>
            <a:r>
              <a:rPr lang="en-US" sz="2800" baseline="30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</a:t>
            </a: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(psi)</a:t>
            </a:r>
            <a:endParaRPr lang="en-US" sz="2800" baseline="30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defTabSz="690563"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760 mm Hg</a:t>
            </a:r>
          </a:p>
          <a:p>
            <a:pPr defTabSz="690563" eaLnBrk="0" hangingPunct="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760 </a:t>
            </a:r>
            <a:r>
              <a:rPr lang="en-US" sz="28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torr</a:t>
            </a:r>
            <a:endParaRPr lang="en-US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0" hangingPunct="0"/>
            <a:endParaRPr lang="en-US" sz="2400" b="1" dirty="0" smtClean="0">
              <a:solidFill>
                <a:srgbClr val="FFFFFF"/>
              </a:solidFill>
              <a:latin typeface="Comic Sans MS" pitchFamily="66" charset="0"/>
            </a:endParaRPr>
          </a:p>
          <a:p>
            <a:pPr eaLnBrk="0" hangingPunct="0"/>
            <a:r>
              <a:rPr lang="en-US" sz="24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" name="Bent-Up Arrow 6"/>
          <p:cNvSpPr/>
          <p:nvPr/>
        </p:nvSpPr>
        <p:spPr bwMode="auto">
          <a:xfrm>
            <a:off x="4419600" y="4419600"/>
            <a:ext cx="2667000" cy="1036320"/>
          </a:xfrm>
          <a:prstGeom prst="bentUp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 smtClean="0">
              <a:solidFill>
                <a:srgbClr val="00CC99">
                  <a:lumMod val="20000"/>
                  <a:lumOff val="80000"/>
                </a:srgbClr>
              </a:solidFill>
              <a:latin typeface="Comic Sans MS" pitchFamily="66" charset="0"/>
            </a:endParaRPr>
          </a:p>
        </p:txBody>
      </p:sp>
      <p:sp>
        <p:nvSpPr>
          <p:cNvPr id="8" name="Bent-Up Arrow 7"/>
          <p:cNvSpPr/>
          <p:nvPr/>
        </p:nvSpPr>
        <p:spPr bwMode="auto">
          <a:xfrm flipV="1">
            <a:off x="4419600" y="1295400"/>
            <a:ext cx="2667000" cy="1036320"/>
          </a:xfrm>
          <a:prstGeom prst="bentUp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2400" b="1" dirty="0" smtClean="0">
              <a:solidFill>
                <a:srgbClr val="00CC99">
                  <a:lumMod val="20000"/>
                  <a:lumOff val="80000"/>
                </a:srgb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The Nature of Gases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Bodoni MT" panose="02070603080606020203" pitchFamily="18" charset="0"/>
              </a:rPr>
              <a:t>Gases expand to fill their containers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Bodoni MT" panose="02070603080606020203" pitchFamily="18" charset="0"/>
              </a:rPr>
              <a:t>Gases are fluid – they flow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Bodoni MT" panose="02070603080606020203" pitchFamily="18" charset="0"/>
              </a:rPr>
              <a:t>Gases have low density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Bodoni MT" panose="02070603080606020203" pitchFamily="18" charset="0"/>
              </a:rPr>
              <a:t>1/1000 the density of the equivalent liquid or solid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Bodoni MT" panose="02070603080606020203" pitchFamily="18" charset="0"/>
              </a:rPr>
              <a:t>Gases are compressible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  <a:latin typeface="Bodoni MT" panose="02070603080606020203" pitchFamily="18" charset="0"/>
              </a:rPr>
              <a:t>Gases effuse and diffuse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2819400" cy="609600"/>
          </a:xfrm>
        </p:spPr>
        <p:txBody>
          <a:bodyPr/>
          <a:lstStyle/>
          <a:p>
            <a:pPr algn="l"/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doni MT" panose="02070603080606020203" pitchFamily="18" charset="0"/>
              </a:rPr>
              <a:t>Ideal Gases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97875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latin typeface="Bodoni MT" panose="02070603080606020203" pitchFamily="18" charset="0"/>
              </a:rPr>
              <a:t>Ideal gases are imaginary gases that perfectly</a:t>
            </a:r>
          </a:p>
          <a:p>
            <a:pPr eaLnBrk="0" hangingPunct="0"/>
            <a:r>
              <a:rPr lang="en-US" sz="2800" b="1" dirty="0">
                <a:latin typeface="Bodoni MT" panose="02070603080606020203" pitchFamily="18" charset="0"/>
              </a:rPr>
              <a:t>fit all of the assumptions of the kinetic </a:t>
            </a:r>
            <a:r>
              <a:rPr lang="en-US" sz="2800" b="1" dirty="0" smtClean="0">
                <a:latin typeface="Bodoni MT" panose="02070603080606020203" pitchFamily="18" charset="0"/>
              </a:rPr>
              <a:t>molecular theory</a:t>
            </a:r>
            <a:r>
              <a:rPr lang="en-US" sz="2800" b="1" dirty="0">
                <a:latin typeface="Bodoni MT" panose="02070603080606020203" pitchFamily="18" charset="0"/>
              </a:rPr>
              <a:t>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14400" y="2474893"/>
            <a:ext cx="79248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b="1" dirty="0">
                <a:latin typeface="Bodoni MT" panose="02070603080606020203" pitchFamily="18" charset="0"/>
              </a:rPr>
              <a:t> Gases consist of tiny particles that are </a:t>
            </a:r>
            <a:r>
              <a:rPr lang="en-US" sz="2800" b="1" dirty="0" smtClean="0">
                <a:latin typeface="Bodoni MT" panose="02070603080606020203" pitchFamily="18" charset="0"/>
              </a:rPr>
              <a:t>far apart relative </a:t>
            </a:r>
            <a:r>
              <a:rPr lang="en-US" sz="2800" b="1" dirty="0">
                <a:latin typeface="Bodoni MT" panose="02070603080606020203" pitchFamily="18" charset="0"/>
              </a:rPr>
              <a:t>to their size.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42201" y="3505200"/>
            <a:ext cx="7147726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Bodoni MT" panose="02070603080606020203" pitchFamily="18" charset="0"/>
              </a:rPr>
              <a:t> Collisions </a:t>
            </a:r>
            <a:r>
              <a:rPr lang="en-US" sz="2800" b="1" dirty="0">
                <a:latin typeface="Bodoni MT" panose="02070603080606020203" pitchFamily="18" charset="0"/>
              </a:rPr>
              <a:t>between gas particles and between </a:t>
            </a:r>
            <a:endParaRPr lang="en-US" sz="2800" b="1" dirty="0" smtClean="0">
              <a:latin typeface="Bodoni MT" panose="02070603080606020203" pitchFamily="18" charset="0"/>
            </a:endParaRP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Bodoni MT" panose="02070603080606020203" pitchFamily="18" charset="0"/>
              </a:rPr>
              <a:t>particles </a:t>
            </a:r>
            <a:r>
              <a:rPr lang="en-US" sz="2800" b="1" dirty="0">
                <a:latin typeface="Bodoni MT" panose="02070603080606020203" pitchFamily="18" charset="0"/>
              </a:rPr>
              <a:t>and the walls of the container </a:t>
            </a:r>
            <a:r>
              <a:rPr lang="en-US" sz="2800" b="1" dirty="0" smtClean="0">
                <a:latin typeface="Bodoni MT" panose="02070603080606020203" pitchFamily="18" charset="0"/>
              </a:rPr>
              <a:t>are </a:t>
            </a: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Bodoni MT" panose="02070603080606020203" pitchFamily="18" charset="0"/>
              </a:rPr>
              <a:t>elastic </a:t>
            </a:r>
            <a:r>
              <a:rPr lang="en-US" sz="2800" b="1" dirty="0">
                <a:latin typeface="Bodoni MT" panose="02070603080606020203" pitchFamily="18" charset="0"/>
              </a:rPr>
              <a:t>collisions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14400" y="4953000"/>
            <a:ext cx="7681912" cy="8925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800" b="1" dirty="0">
                <a:latin typeface="Bodoni MT" panose="02070603080606020203" pitchFamily="18" charset="0"/>
              </a:rPr>
              <a:t> No kinetic energy is lost in elastic </a:t>
            </a:r>
            <a:r>
              <a:rPr lang="en-US" sz="2800" b="1" dirty="0" smtClean="0">
                <a:latin typeface="Bodoni MT" panose="02070603080606020203" pitchFamily="18" charset="0"/>
              </a:rPr>
              <a:t>collisions</a:t>
            </a:r>
            <a:endParaRPr lang="en-US" sz="2800" b="1" dirty="0">
              <a:latin typeface="Bodoni MT" panose="02070603080606020203" pitchFamily="18" charset="0"/>
            </a:endParaRPr>
          </a:p>
          <a:p>
            <a:pPr eaLnBrk="0" hangingPunct="0"/>
            <a:endParaRPr lang="en-US" sz="2400" b="1" dirty="0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4495800" cy="762000"/>
          </a:xfrm>
        </p:spPr>
        <p:txBody>
          <a:bodyPr/>
          <a:lstStyle/>
          <a:p>
            <a:pPr algn="l"/>
            <a:r>
              <a:rPr lang="en-US" sz="3200" u="sng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Ideal Gases </a:t>
            </a:r>
            <a:r>
              <a:rPr lang="en-US">
                <a:solidFill>
                  <a:schemeClr val="tx1"/>
                </a:solidFill>
              </a:rPr>
              <a:t>(continued)</a:t>
            </a:r>
            <a:endParaRPr lang="en-US" sz="3200" u="sng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83820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>
                <a:latin typeface="Comic Sans MS" pitchFamily="66" charset="0"/>
              </a:rPr>
              <a:t> Gas particles are in constant, rapid motion. </a:t>
            </a:r>
            <a:endParaRPr lang="en-US" sz="2800" dirty="0" smtClean="0">
              <a:latin typeface="Comic Sans MS" pitchFamily="66" charset="0"/>
            </a:endParaRP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Comic Sans MS" pitchFamily="66" charset="0"/>
              </a:rPr>
              <a:t>   They therefore </a:t>
            </a:r>
            <a:r>
              <a:rPr lang="en-US" sz="2800" b="1" dirty="0">
                <a:latin typeface="Comic Sans MS" pitchFamily="66" charset="0"/>
              </a:rPr>
              <a:t>possess kinetic energy, the </a:t>
            </a:r>
            <a:endParaRPr lang="en-US" sz="2800" b="1" dirty="0" smtClean="0">
              <a:latin typeface="Comic Sans MS" pitchFamily="66" charset="0"/>
            </a:endParaRP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Comic Sans MS" pitchFamily="66" charset="0"/>
              </a:rPr>
              <a:t>   energy </a:t>
            </a:r>
            <a:r>
              <a:rPr lang="en-US" sz="2800" b="1" dirty="0">
                <a:latin typeface="Comic Sans MS" pitchFamily="66" charset="0"/>
              </a:rPr>
              <a:t>of </a:t>
            </a:r>
            <a:r>
              <a:rPr lang="en-US" sz="2800" b="1" dirty="0" smtClean="0">
                <a:latin typeface="Comic Sans MS" pitchFamily="66" charset="0"/>
              </a:rPr>
              <a:t>motion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5800" y="2779693"/>
            <a:ext cx="78486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b="1" dirty="0">
                <a:latin typeface="Comic Sans MS" pitchFamily="66" charset="0"/>
              </a:rPr>
              <a:t> There are no forces of attraction </a:t>
            </a:r>
            <a:r>
              <a:rPr lang="en-US" sz="2800" b="1" dirty="0" smtClean="0">
                <a:latin typeface="Comic Sans MS" pitchFamily="66" charset="0"/>
              </a:rPr>
              <a:t> </a:t>
            </a: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Comic Sans MS" pitchFamily="66" charset="0"/>
              </a:rPr>
              <a:t>    between gas particles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3886200"/>
            <a:ext cx="7620000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b="1" dirty="0">
                <a:latin typeface="Comic Sans MS" pitchFamily="66" charset="0"/>
              </a:rPr>
              <a:t> The average kinetic energy of gas </a:t>
            </a:r>
            <a:endParaRPr lang="en-US" sz="2800" b="1" dirty="0" smtClean="0">
              <a:latin typeface="Comic Sans MS" pitchFamily="66" charset="0"/>
            </a:endParaRP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Comic Sans MS" pitchFamily="66" charset="0"/>
              </a:rPr>
              <a:t>   particles depends </a:t>
            </a:r>
            <a:r>
              <a:rPr lang="en-US" sz="2800" b="1" dirty="0">
                <a:latin typeface="Comic Sans MS" pitchFamily="66" charset="0"/>
              </a:rPr>
              <a:t>on temperature, not </a:t>
            </a:r>
            <a:endParaRPr lang="en-US" sz="2800" b="1" dirty="0" smtClean="0">
              <a:latin typeface="Comic Sans MS" pitchFamily="66" charset="0"/>
            </a:endParaRPr>
          </a:p>
          <a:p>
            <a:pPr eaLnBrk="0" hangingPunct="0">
              <a:buClr>
                <a:schemeClr val="accent6">
                  <a:lumMod val="50000"/>
                </a:schemeClr>
              </a:buClr>
            </a:pPr>
            <a:r>
              <a:rPr lang="en-US" sz="2800" b="1" dirty="0" smtClean="0">
                <a:latin typeface="Comic Sans MS" pitchFamily="66" charset="0"/>
              </a:rPr>
              <a:t>   on </a:t>
            </a:r>
            <a:r>
              <a:rPr lang="en-US" sz="2800" b="1" dirty="0">
                <a:latin typeface="Comic Sans MS" pitchFamily="66" charset="0"/>
              </a:rPr>
              <a:t>the identity </a:t>
            </a:r>
            <a:r>
              <a:rPr lang="en-US" sz="2800" b="1" dirty="0" smtClean="0">
                <a:latin typeface="Comic Sans MS" pitchFamily="66" charset="0"/>
              </a:rPr>
              <a:t>of </a:t>
            </a:r>
            <a:r>
              <a:rPr lang="en-US" sz="2800" b="1" dirty="0">
                <a:latin typeface="Comic Sans MS" pitchFamily="66" charset="0"/>
              </a:rPr>
              <a:t>the particle.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Pressure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  <p:graphicFrame>
        <p:nvGraphicFramePr>
          <p:cNvPr id="102552" name="Group 152"/>
          <p:cNvGraphicFramePr>
            <a:graphicFrameLocks noGrp="1"/>
          </p:cNvGraphicFramePr>
          <p:nvPr/>
        </p:nvGraphicFramePr>
        <p:xfrm>
          <a:off x="76200" y="2133600"/>
          <a:ext cx="8915400" cy="3895344"/>
        </p:xfrm>
        <a:graphic>
          <a:graphicData uri="http://schemas.openxmlformats.org/drawingml/2006/table">
            <a:tbl>
              <a:tblPr/>
              <a:tblGrid>
                <a:gridCol w="2819400"/>
                <a:gridCol w="1428750"/>
                <a:gridCol w="46672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Unit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Symbol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Definition/Relationship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Pascal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 pressure unit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Pa =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newton/meter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n-US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Millimeter of mercury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mm Hg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Pressure that supports a 1 mm column of mercury in a barometer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Atmosphere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atm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Average atmospheric pressure at sea level and 0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Torr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torr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torr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= 1 mm Hg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81000" y="914400"/>
            <a:ext cx="8305800" cy="12954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indent="-342900" defTabSz="690563"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b="1" u="sng" kern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Pressure</a:t>
            </a:r>
            <a:r>
              <a:rPr lang="en-US" sz="2800" kern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 is the force created by the collisions</a:t>
            </a:r>
          </a:p>
          <a:p>
            <a:pPr marL="342900" indent="-342900" defTabSz="690563" eaLnBrk="0" hangingPunct="0">
              <a:spcBef>
                <a:spcPct val="20000"/>
              </a:spcBef>
              <a:buClr>
                <a:srgbClr val="C00000"/>
              </a:buClr>
              <a:defRPr/>
            </a:pPr>
            <a:r>
              <a:rPr lang="en-US" sz="2800" kern="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of molecules with the walls of a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49530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Pressure</a:t>
            </a:r>
            <a:endParaRPr lang="en-US" sz="3600" u="sng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305800" cy="30480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defTabSz="690563">
              <a:buClr>
                <a:srgbClr val="C00000"/>
              </a:buClr>
              <a:buFont typeface="Wingdings" pitchFamily="2" charset="2"/>
              <a:buChar char="q"/>
            </a:pP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atmosphere (</a:t>
            </a:r>
            <a:r>
              <a:rPr lang="en-US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defTabSz="690563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101.3 </a:t>
            </a:r>
            <a:r>
              <a:rPr lang="en-US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(kilopascals)</a:t>
            </a:r>
            <a:endParaRPr lang="en-US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690563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14.7 lbs/in2</a:t>
            </a:r>
          </a:p>
          <a:p>
            <a:pPr defTabSz="690563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760 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 </a:t>
            </a: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 (millimeters of mercury)</a:t>
            </a:r>
          </a:p>
          <a:p>
            <a:pPr defTabSz="690563"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760 </a:t>
            </a:r>
            <a:r>
              <a:rPr lang="en-US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torr</a:t>
            </a:r>
            <a:endParaRPr lang="en-US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4648200" cy="914400"/>
          </a:xfrm>
        </p:spPr>
        <p:txBody>
          <a:bodyPr/>
          <a:lstStyle/>
          <a:p>
            <a:r>
              <a:rPr lang="en-US" sz="3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Measuring Pressure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762000" y="1447800"/>
            <a:ext cx="5105400" cy="22467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The first device for measuring atmospheric</a:t>
            </a:r>
          </a:p>
          <a:p>
            <a:pPr eaLnBrk="0" hangingPunct="0"/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pressure was developed by </a:t>
            </a:r>
            <a:r>
              <a:rPr lang="en-US" sz="2800" b="1" u="sng" dirty="0">
                <a:solidFill>
                  <a:srgbClr val="C00000"/>
                </a:solidFill>
                <a:latin typeface="Comic Sans MS" pitchFamily="66" charset="0"/>
              </a:rPr>
              <a:t>Evangelista Torricelli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eaLnBrk="0" hangingPunct="0"/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during the 17</a:t>
            </a:r>
            <a:r>
              <a:rPr lang="en-US" sz="2800" b="1" baseline="30000" dirty="0">
                <a:solidFill>
                  <a:srgbClr val="000000"/>
                </a:solidFill>
                <a:latin typeface="Comic Sans MS" pitchFamily="66" charset="0"/>
              </a:rPr>
              <a:t>th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 century.</a:t>
            </a:r>
          </a:p>
        </p:txBody>
      </p:sp>
      <p:sp>
        <p:nvSpPr>
          <p:cNvPr id="23558" name="Text Box 1030"/>
          <p:cNvSpPr txBox="1">
            <a:spLocks noChangeArrowheads="1"/>
          </p:cNvSpPr>
          <p:nvPr/>
        </p:nvSpPr>
        <p:spPr bwMode="auto">
          <a:xfrm>
            <a:off x="762000" y="4114800"/>
            <a:ext cx="4724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</a:rPr>
              <a:t>The device was called a “barometer”</a:t>
            </a:r>
          </a:p>
        </p:txBody>
      </p:sp>
      <p:sp>
        <p:nvSpPr>
          <p:cNvPr id="23559" name="Text Box 1031"/>
          <p:cNvSpPr txBox="1">
            <a:spLocks noChangeArrowheads="1"/>
          </p:cNvSpPr>
          <p:nvPr/>
        </p:nvSpPr>
        <p:spPr bwMode="auto">
          <a:xfrm>
            <a:off x="1219200" y="5029200"/>
            <a:ext cx="359553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Blip>
                <a:blip r:embed="rId2"/>
              </a:buBlip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Comic Sans MS" pitchFamily="66" charset="0"/>
              </a:rPr>
              <a:t>Baro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</a:rPr>
              <a:t> = weight</a:t>
            </a:r>
          </a:p>
          <a:p>
            <a:pPr eaLnBrk="0" hangingPunct="0">
              <a:buFontTx/>
              <a:buBlip>
                <a:blip r:embed="rId2"/>
              </a:buBlip>
            </a:pP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Meter</a:t>
            </a:r>
            <a:r>
              <a:rPr lang="en-US" sz="2800" b="1" dirty="0">
                <a:solidFill>
                  <a:srgbClr val="000000">
                    <a:lumMod val="95000"/>
                    <a:lumOff val="5000"/>
                  </a:srgbClr>
                </a:solidFill>
                <a:latin typeface="Comic Sans MS" pitchFamily="66" charset="0"/>
              </a:rPr>
              <a:t> = measure</a:t>
            </a:r>
          </a:p>
        </p:txBody>
      </p:sp>
      <p:pic>
        <p:nvPicPr>
          <p:cNvPr id="23560" name="Picture 1032" descr="toricelli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7200"/>
            <a:ext cx="3022600" cy="414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37338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 Early Barometer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" y="1752600"/>
            <a:ext cx="4571999" cy="22467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The normal pressure due to 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the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atmosphere at sea level 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can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support a column of </a:t>
            </a:r>
            <a:r>
              <a:rPr lang="en-US" sz="2800" b="1" dirty="0" smtClean="0">
                <a:solidFill>
                  <a:srgbClr val="000000"/>
                </a:solidFill>
                <a:latin typeface="Comic Sans MS" pitchFamily="66" charset="0"/>
              </a:rPr>
              <a:t>mercury </a:t>
            </a:r>
            <a:r>
              <a:rPr lang="en-US" sz="2800" b="1" dirty="0">
                <a:solidFill>
                  <a:srgbClr val="000000"/>
                </a:solidFill>
                <a:latin typeface="Comic Sans MS" pitchFamily="66" charset="0"/>
              </a:rPr>
              <a:t>that is 760 mm high. 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"/>
            <a:ext cx="4036060" cy="640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elvinSc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Kelvin Scale</a:t>
            </a:r>
            <a:endParaRPr lang="en-US" sz="36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364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Bodoni MT</vt:lpstr>
      <vt:lpstr>Bodoni MT Black</vt:lpstr>
      <vt:lpstr>Comic Sans MS</vt:lpstr>
      <vt:lpstr>Symbol</vt:lpstr>
      <vt:lpstr>Times New Roman</vt:lpstr>
      <vt:lpstr>Wingdings</vt:lpstr>
      <vt:lpstr>Chemistry Format</vt:lpstr>
      <vt:lpstr>1_Chemistry Format</vt:lpstr>
      <vt:lpstr>2_Chemistry Format</vt:lpstr>
      <vt:lpstr>3_Chemistry Format</vt:lpstr>
      <vt:lpstr>4_Chemistry Format</vt:lpstr>
      <vt:lpstr>5_Chemistry Format</vt:lpstr>
      <vt:lpstr>6_Chemistry Format</vt:lpstr>
      <vt:lpstr>PowerPoint Presentation</vt:lpstr>
      <vt:lpstr>The Nature of Gases</vt:lpstr>
      <vt:lpstr>Ideal Gases</vt:lpstr>
      <vt:lpstr>Ideal Gases (continued)</vt:lpstr>
      <vt:lpstr>Pressure</vt:lpstr>
      <vt:lpstr>Standard Pressure</vt:lpstr>
      <vt:lpstr>Measuring Pressure</vt:lpstr>
      <vt:lpstr>An Early Barometer</vt:lpstr>
      <vt:lpstr>The Kelvin Scale</vt:lpstr>
      <vt:lpstr>Standard Temperature and Pressure “STP”</vt:lpstr>
    </vt:vector>
  </TitlesOfParts>
  <Company>Visalia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Rachel Benzoni</cp:lastModifiedBy>
  <cp:revision>68</cp:revision>
  <dcterms:created xsi:type="dcterms:W3CDTF">2006-05-18T20:09:47Z</dcterms:created>
  <dcterms:modified xsi:type="dcterms:W3CDTF">2016-06-30T23:28:28Z</dcterms:modified>
</cp:coreProperties>
</file>