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10" r:id="rId2"/>
    <p:sldMasterId id="2147483712" r:id="rId3"/>
    <p:sldMasterId id="2147483714" r:id="rId4"/>
    <p:sldMasterId id="2147483716" r:id="rId5"/>
    <p:sldMasterId id="2147483718" r:id="rId6"/>
    <p:sldMasterId id="2147483720" r:id="rId7"/>
    <p:sldMasterId id="2147483722" r:id="rId8"/>
    <p:sldMasterId id="2147483724" r:id="rId9"/>
    <p:sldMasterId id="2147483726" r:id="rId10"/>
    <p:sldMasterId id="2147483728" r:id="rId11"/>
    <p:sldMasterId id="2147483730" r:id="rId12"/>
  </p:sldMasterIdLst>
  <p:notesMasterIdLst>
    <p:notesMasterId r:id="rId27"/>
  </p:notesMasterIdLst>
  <p:sldIdLst>
    <p:sldId id="320" r:id="rId13"/>
    <p:sldId id="321" r:id="rId14"/>
    <p:sldId id="322" r:id="rId15"/>
    <p:sldId id="323" r:id="rId16"/>
    <p:sldId id="325" r:id="rId17"/>
    <p:sldId id="326" r:id="rId18"/>
    <p:sldId id="327" r:id="rId19"/>
    <p:sldId id="328" r:id="rId20"/>
    <p:sldId id="319" r:id="rId21"/>
    <p:sldId id="324" r:id="rId22"/>
    <p:sldId id="329" r:id="rId23"/>
    <p:sldId id="330" r:id="rId24"/>
    <p:sldId id="317" r:id="rId25"/>
    <p:sldId id="31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4" autoAdjust="0"/>
    <p:restoredTop sz="94660"/>
  </p:normalViewPr>
  <p:slideViewPr>
    <p:cSldViewPr>
      <p:cViewPr varScale="1">
        <p:scale>
          <a:sx n="90" d="100"/>
          <a:sy n="90" d="100"/>
        </p:scale>
        <p:origin x="9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FE07D-DDCB-44F8-B9C1-C843150011F3}" type="datetimeFigureOut">
              <a:rPr lang="en-US" smtClean="0"/>
              <a:t>6/30/16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C72E3-4480-49EE-9E78-4CE4C096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8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14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2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1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9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9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8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93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6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7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36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4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72E3-4480-49EE-9E78-4CE4C09622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AD3C0-4CF5-4431-9D62-EF6EBD1C0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3408E-F653-49F9-9168-7720B2B1D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5893A-F1C9-4AFE-A785-AABBD7618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524207-3421-44F5-92E3-3967BDB31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08871F58-D5E7-4670-9F21-1834DD27838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27E93-84A2-4EB6-93A4-3FFE8288E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9B00B1B-138E-4675-9849-1E711F7D096C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50330-79ED-4FD5-B2B0-CF4B0CBB8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6D3C1-F403-4882-BFD1-3AFF4A814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5A08-4A90-4CF2-B1B4-35FBDF558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F50D-36FA-401D-B420-D0FBAF6C4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E22C6-5EC5-4D48-AB85-8899A24B8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A7283-DDF6-4BA8-B299-4AA7D6673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187AA-DF5E-414B-AF43-A08C87CC4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F863112D-2651-4AD0-B8F3-8726863D2C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D854D50-3B0E-4782-83E5-CD42025AA516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Oxidation-Reduction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Reactions</a:t>
            </a:r>
            <a:b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“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Redox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”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  <a:cs typeface="Nirmala UI" panose="020B0502040204020203" pitchFamily="34" charset="0"/>
            </a:endParaRPr>
          </a:p>
        </p:txBody>
      </p:sp>
      <p:pic>
        <p:nvPicPr>
          <p:cNvPr id="2053" name="Picture 5" descr="l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0"/>
            <a:ext cx="3795527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038600" y="2590800"/>
            <a:ext cx="4648200" cy="838200"/>
          </a:xfrm>
          <a:prstGeom prst="wedgeRoundRectCallout">
            <a:avLst>
              <a:gd name="adj1" fmla="val -59120"/>
              <a:gd name="adj2" fmla="val 1024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  <a:cs typeface="Nirmala UI" panose="020B0502040204020203" pitchFamily="34" charset="0"/>
              </a:rPr>
              <a:t>LEO SAYS 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Not All Reactions are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 Reactions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Reactions in which there has been no change in oxidation number are not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rxns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Examples: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673035"/>
              </p:ext>
            </p:extLst>
          </p:nvPr>
        </p:nvGraphicFramePr>
        <p:xfrm>
          <a:off x="457200" y="3306726"/>
          <a:ext cx="8458200" cy="78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4" name="Equation" r:id="rId4" imgW="3276360" imgH="304560" progId="Equation.DSMT4">
                  <p:embed/>
                </p:oleObj>
              </mc:Choice>
              <mc:Fallback>
                <p:oleObj name="Equation" r:id="rId4" imgW="327636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06726"/>
                        <a:ext cx="8458200" cy="7868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61366"/>
              </p:ext>
            </p:extLst>
          </p:nvPr>
        </p:nvGraphicFramePr>
        <p:xfrm>
          <a:off x="304800" y="4293326"/>
          <a:ext cx="8585200" cy="73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Equation" r:id="rId6" imgW="3555720" imgH="304560" progId="Equation.DSMT4">
                  <p:embed/>
                </p:oleObj>
              </mc:Choice>
              <mc:Fallback>
                <p:oleObj name="Equation" r:id="rId6" imgW="355572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93326"/>
                        <a:ext cx="8585200" cy="7358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Reducing Agents and Oxidizing Agents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2325" y="1646238"/>
            <a:ext cx="68275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The substance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reduced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is the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oxidizing</a:t>
            </a:r>
            <a:r>
              <a:rPr lang="en-US" sz="2400" b="1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agent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The substance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oxidize</a:t>
            </a:r>
            <a:r>
              <a:rPr lang="en-US" sz="24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d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is the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reducing</a:t>
            </a:r>
            <a:r>
              <a:rPr lang="en-US" sz="2400" b="1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4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agent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6295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Sodium is </a:t>
            </a:r>
            <a:r>
              <a:rPr lang="en-US" sz="24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oxidized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– it is the </a:t>
            </a:r>
            <a:r>
              <a:rPr lang="en-US" sz="24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reducing agent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6412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Chlorine is </a:t>
            </a:r>
            <a:r>
              <a:rPr lang="en-US" sz="24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reduced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– it is the </a:t>
            </a:r>
            <a:r>
              <a:rPr lang="en-US" sz="24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oxidizing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agent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89839"/>
              </p:ext>
            </p:extLst>
          </p:nvPr>
        </p:nvGraphicFramePr>
        <p:xfrm>
          <a:off x="2362200" y="2286000"/>
          <a:ext cx="39624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4" name="Equation" r:id="rId4" imgW="1130040" imgH="304560" progId="Equation.3">
                  <p:embed/>
                </p:oleObj>
              </mc:Choice>
              <mc:Fallback>
                <p:oleObj name="Equation" r:id="rId4" imgW="113004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39624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06324"/>
              </p:ext>
            </p:extLst>
          </p:nvPr>
        </p:nvGraphicFramePr>
        <p:xfrm>
          <a:off x="2286000" y="3581400"/>
          <a:ext cx="3657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name="Equation" r:id="rId6" imgW="1041120" imgH="304560" progId="Equation.3">
                  <p:embed/>
                </p:oleObj>
              </mc:Choice>
              <mc:Fallback>
                <p:oleObj name="Equation" r:id="rId6" imgW="104112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36576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562" y="76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This slide refers to vocabulary that has been excluded from AP Chemistry by the College Board, and will not be tested.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9" grpId="0" autoUpdateAnimBg="0"/>
      <p:bldP spid="235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Trends in Oxidation and Reduction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95400" y="1426029"/>
            <a:ext cx="7315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Active metals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:</a:t>
            </a:r>
          </a:p>
          <a:p>
            <a:pPr marL="457200" lvl="1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Lose electrons easily</a:t>
            </a:r>
          </a:p>
          <a:p>
            <a:pPr marL="457200" lvl="1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Are easily oxidized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FFFFFF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		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43810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Active nonmetals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:</a:t>
            </a:r>
          </a:p>
          <a:p>
            <a:pPr marL="457200" lvl="1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Gain electrons easily</a:t>
            </a:r>
          </a:p>
          <a:p>
            <a:pPr marL="457200" lvl="1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Are easily reduced</a:t>
            </a:r>
          </a:p>
          <a:p>
            <a:pPr marL="457200" lvl="1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kern="1200" dirty="0">
              <a:solidFill>
                <a:srgbClr val="000000"/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bldLvl="3" autoUpdateAnimBg="0"/>
      <p:bldP spid="2458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609600"/>
          </a:xfrm>
        </p:spPr>
        <p:txBody>
          <a:bodyPr/>
          <a:lstStyle/>
          <a:p>
            <a:r>
              <a:rPr lang="en-US" sz="3200" u="sng" dirty="0" err="1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3200" u="sng" dirty="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Reaction Prediction</a:t>
            </a:r>
            <a:r>
              <a:rPr lang="en-US" dirty="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#1</a:t>
            </a:r>
          </a:p>
        </p:txBody>
      </p:sp>
      <p:graphicFrame>
        <p:nvGraphicFramePr>
          <p:cNvPr id="85136" name="Group 1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67625"/>
              </p:ext>
            </p:extLst>
          </p:nvPr>
        </p:nvGraphicFramePr>
        <p:xfrm>
          <a:off x="914400" y="762000"/>
          <a:ext cx="7620000" cy="5486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33800"/>
                <a:gridCol w="38862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Reduced in reaction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Formed in reaction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(acid solution)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(basic solution)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(acid solution)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Cr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(acid)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CrO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concentrated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dilute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hot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conc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Metallic Ions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Free Halogens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HClO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	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		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				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Cr(III)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Cr(III)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Metallous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Halide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OH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609600"/>
          </a:xfrm>
        </p:spPr>
        <p:txBody>
          <a:bodyPr/>
          <a:lstStyle/>
          <a:p>
            <a:r>
              <a:rPr lang="en-US" sz="3200" u="sng" dirty="0" err="1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3200" u="sng" dirty="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Reaction Prediction</a:t>
            </a:r>
            <a:r>
              <a:rPr lang="en-US" dirty="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#2</a:t>
            </a:r>
          </a:p>
        </p:txBody>
      </p:sp>
      <p:graphicFrame>
        <p:nvGraphicFramePr>
          <p:cNvPr id="87096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450923"/>
              </p:ext>
            </p:extLst>
          </p:nvPr>
        </p:nvGraphicFramePr>
        <p:xfrm>
          <a:off x="381000" y="990600"/>
          <a:ext cx="8382000" cy="472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48200"/>
                <a:gridCol w="37338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Oxidized in reaction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Formed in reaction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005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Halide Ions	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Free Metals	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Metalous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Ions	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Nitrite Ions	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Sulfite Ions	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Free Halogens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dil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, basic sol)	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Free Halogens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conc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, basic sol)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C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4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2-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				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					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Halogens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Metal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Metallic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Nitrate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4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2-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Hypohalite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Halate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CO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Oxidation and Reduction (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)</a:t>
            </a:r>
          </a:p>
        </p:txBody>
      </p:sp>
      <p:sp>
        <p:nvSpPr>
          <p:cNvPr id="27652" name="Text Box 2052"/>
          <p:cNvSpPr txBox="1">
            <a:spLocks noChangeArrowheads="1"/>
          </p:cNvSpPr>
          <p:nvPr/>
        </p:nvSpPr>
        <p:spPr bwMode="auto">
          <a:xfrm>
            <a:off x="898525" y="1597025"/>
            <a:ext cx="4597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kern="1200" dirty="0">
                <a:solidFill>
                  <a:srgbClr val="FFFFFF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Electrons are transferred</a:t>
            </a:r>
          </a:p>
        </p:txBody>
      </p:sp>
      <p:sp>
        <p:nvSpPr>
          <p:cNvPr id="27653" name="Text Box 2053"/>
          <p:cNvSpPr txBox="1">
            <a:spLocks noChangeArrowheads="1"/>
          </p:cNvSpPr>
          <p:nvPr/>
        </p:nvSpPr>
        <p:spPr bwMode="auto">
          <a:xfrm>
            <a:off x="914400" y="2160588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kern="1200" dirty="0">
                <a:solidFill>
                  <a:srgbClr val="FFFFFF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Spontaneous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rxns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can transfer energy</a:t>
            </a:r>
          </a:p>
          <a:p>
            <a:pPr marL="914400"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Electrons (electricity)</a:t>
            </a:r>
          </a:p>
          <a:p>
            <a:pPr marL="914400"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Heat</a:t>
            </a:r>
          </a:p>
        </p:txBody>
      </p:sp>
      <p:sp>
        <p:nvSpPr>
          <p:cNvPr id="27655" name="Text Box 2055"/>
          <p:cNvSpPr txBox="1">
            <a:spLocks noChangeArrowheads="1"/>
          </p:cNvSpPr>
          <p:nvPr/>
        </p:nvSpPr>
        <p:spPr bwMode="auto">
          <a:xfrm>
            <a:off x="914400" y="4114800"/>
            <a:ext cx="6950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kern="1200" dirty="0">
                <a:solidFill>
                  <a:srgbClr val="FFFFFF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Non-spontaneous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rxns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can be made to happen with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build="p" autoUpdateAnimBg="0"/>
      <p:bldP spid="276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Oxidation Reduction Reactions</a:t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(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Redox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47800" y="2590800"/>
            <a:ext cx="546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Each sodium atom loses one electron: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47800" y="4038600"/>
            <a:ext cx="5586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Each chlorine atom gains one electron: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5203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651981"/>
              </p:ext>
            </p:extLst>
          </p:nvPr>
        </p:nvGraphicFramePr>
        <p:xfrm>
          <a:off x="1447800" y="1447800"/>
          <a:ext cx="5105400" cy="115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5" name="Equation" r:id="rId6" imgW="1574640" imgH="355320" progId="Equation.3">
                  <p:embed/>
                </p:oleObj>
              </mc:Choice>
              <mc:Fallback>
                <p:oleObj name="Equation" r:id="rId6" imgW="1574640" imgH="355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5105400" cy="1152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96238"/>
              </p:ext>
            </p:extLst>
          </p:nvPr>
        </p:nvGraphicFramePr>
        <p:xfrm>
          <a:off x="3124200" y="2895600"/>
          <a:ext cx="3962400" cy="10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6" name="Equation" r:id="rId8" imgW="1130040" imgH="304560" progId="Equation.3">
                  <p:embed/>
                </p:oleObj>
              </mc:Choice>
              <mc:Fallback>
                <p:oleObj name="Equation" r:id="rId8" imgW="1130040" imgH="304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3962400" cy="106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126045"/>
              </p:ext>
            </p:extLst>
          </p:nvPr>
        </p:nvGraphicFramePr>
        <p:xfrm>
          <a:off x="2057400" y="4419600"/>
          <a:ext cx="3657600" cy="1070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7" name="Equation" r:id="rId10" imgW="1041120" imgH="304560" progId="Equation.3">
                  <p:embed/>
                </p:oleObj>
              </mc:Choice>
              <mc:Fallback>
                <p:oleObj name="Equation" r:id="rId10" imgW="1041120" imgH="3045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3657600" cy="1070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3962400" cy="533400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LEO says GER :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81200" y="1066800"/>
            <a:ext cx="458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ose </a:t>
            </a: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lectrons = </a:t>
            </a: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O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xidation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854575" y="2160588"/>
            <a:ext cx="3204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Sodium is oxidized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81200" y="3048000"/>
            <a:ext cx="481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G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ain </a:t>
            </a: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lectrons = </a:t>
            </a:r>
            <a:r>
              <a:rPr lang="en-US" sz="2800" b="1" u="sng" kern="1200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R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eduction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897438" y="4065588"/>
            <a:ext cx="3336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Chlorine is reduced</a:t>
            </a: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30827"/>
              </p:ext>
            </p:extLst>
          </p:nvPr>
        </p:nvGraphicFramePr>
        <p:xfrm>
          <a:off x="609600" y="1600200"/>
          <a:ext cx="39624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Equation" r:id="rId4" imgW="1130040" imgH="304560" progId="Equation.3">
                  <p:embed/>
                </p:oleObj>
              </mc:Choice>
              <mc:Fallback>
                <p:oleObj name="Equation" r:id="rId4" imgW="113004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39624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796086"/>
              </p:ext>
            </p:extLst>
          </p:nvPr>
        </p:nvGraphicFramePr>
        <p:xfrm>
          <a:off x="914400" y="3505200"/>
          <a:ext cx="3657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Equation" r:id="rId6" imgW="1041120" imgH="304560" progId="Equation.3">
                  <p:embed/>
                </p:oleObj>
              </mc:Choice>
              <mc:Fallback>
                <p:oleObj name="Equation" r:id="rId6" imgW="1041120" imgH="304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6576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for Assigning Oxidation Numbers</a:t>
            </a:r>
            <a:b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1 &amp; 2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17525" y="1265238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The oxidation number of any uncombined element is zero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3400" y="22098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2. The oxidation number of a monatomic ion     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   equals its charge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72622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06183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8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319073"/>
              </p:ext>
            </p:extLst>
          </p:nvPr>
        </p:nvGraphicFramePr>
        <p:xfrm>
          <a:off x="1752600" y="3276600"/>
          <a:ext cx="51054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9" name="Equation" r:id="rId7" imgW="1574640" imgH="355320" progId="Equation.3">
                  <p:embed/>
                </p:oleObj>
              </mc:Choice>
              <mc:Fallback>
                <p:oleObj name="Equation" r:id="rId7" imgW="157464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76600"/>
                        <a:ext cx="51054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for Assigning Oxidation Numbers</a:t>
            </a:r>
            <a:b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3 &amp; 4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3.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The oxidation number of oxygen in   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compounds is -2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4. The oxidation number of hydrogen in compounds is +1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43200" y="3886200"/>
          <a:ext cx="249381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3" name="Equation" r:id="rId4" imgW="380880" imgH="279360" progId="Equation.3">
                  <p:embed/>
                </p:oleObj>
              </mc:Choice>
              <mc:Fallback>
                <p:oleObj name="Equation" r:id="rId4" imgW="3808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86200"/>
                        <a:ext cx="249381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for Assigning Oxidation Number Rule 5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687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5. The sum of the oxidation numbers in the formula of a compound is 0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62000" y="4579203"/>
            <a:ext cx="2449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2(+1) + (-2) = 0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  H      O 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343400" y="4579203"/>
            <a:ext cx="36263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(+2) + 2(-2) + 2(+1) = 0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Ca       O       H  </a:t>
            </a:r>
          </a:p>
        </p:txBody>
      </p:sp>
      <p:graphicFrame>
        <p:nvGraphicFramePr>
          <p:cNvPr id="4813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07056"/>
              </p:ext>
            </p:extLst>
          </p:nvPr>
        </p:nvGraphicFramePr>
        <p:xfrm>
          <a:off x="1066801" y="2743200"/>
          <a:ext cx="2209800" cy="162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6" name="Equation" r:id="rId4" imgW="380880" imgH="279360" progId="Equation.3">
                  <p:embed/>
                </p:oleObj>
              </mc:Choice>
              <mc:Fallback>
                <p:oleObj name="Equation" r:id="rId4" imgW="380880" imgH="27936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2743200"/>
                        <a:ext cx="2209800" cy="1620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719150"/>
              </p:ext>
            </p:extLst>
          </p:nvPr>
        </p:nvGraphicFramePr>
        <p:xfrm>
          <a:off x="4724400" y="2895600"/>
          <a:ext cx="340042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7" name="Equation" r:id="rId6" imgW="647640" imgH="304560" progId="Equation.3">
                  <p:embed/>
                </p:oleObj>
              </mc:Choice>
              <mc:Fallback>
                <p:oleObj name="Equation" r:id="rId6" imgW="647640" imgH="30456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3400424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51" grpId="0" autoUpdateAnimBg="0"/>
      <p:bldP spid="317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Rules for Assigning Oxidation Numbers</a:t>
            </a:r>
            <a:b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Rule 6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6950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6. The sum of the oxidation numbers in the  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   formula of a polyatomic ion is equal to  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   its charge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4419600"/>
            <a:ext cx="21579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X + 3(-2) = -1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N      O   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057400" y="5334000"/>
            <a:ext cx="1510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sym typeface="Symbol" pitchFamily="18" charset="2"/>
              </a:rPr>
              <a:t> 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X = +5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943600" y="5334000"/>
            <a:ext cx="1510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sym typeface="Symbol" pitchFamily="18" charset="2"/>
              </a:rPr>
              <a:t> </a:t>
            </a: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X = +6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105400" y="4343400"/>
            <a:ext cx="21579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X + 4(-2) = -2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srgbClr val="0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      O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101439"/>
              </p:ext>
            </p:extLst>
          </p:nvPr>
        </p:nvGraphicFramePr>
        <p:xfrm>
          <a:off x="1447800" y="2895600"/>
          <a:ext cx="1981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0" name="Equation" r:id="rId4" imgW="406080" imgH="279360" progId="Equation.3">
                  <p:embed/>
                </p:oleObj>
              </mc:Choice>
              <mc:Fallback>
                <p:oleObj name="Equation" r:id="rId4" imgW="40608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1981200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6162"/>
              </p:ext>
            </p:extLst>
          </p:nvPr>
        </p:nvGraphicFramePr>
        <p:xfrm>
          <a:off x="5486400" y="2819400"/>
          <a:ext cx="2209800" cy="1429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1" name="Equation" r:id="rId6" imgW="431640" imgH="279360" progId="Equation.3">
                  <p:embed/>
                </p:oleObj>
              </mc:Choice>
              <mc:Fallback>
                <p:oleObj name="Equation" r:id="rId6" imgW="43164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19400"/>
                        <a:ext cx="2209800" cy="1429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4" grpId="0" autoUpdateAnimBg="0"/>
      <p:bldP spid="32776" grpId="0" autoUpdateAnimBg="0"/>
      <p:bldP spid="32777" grpId="0" autoUpdateAnimBg="0"/>
      <p:bldP spid="327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143000"/>
          </a:xfrm>
        </p:spPr>
        <p:txBody>
          <a:bodyPr/>
          <a:lstStyle/>
          <a:p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The Oxidation Number Rules - SIMPLIFIED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Yu Gothic Medium" panose="020B0500000000000000" pitchFamily="34" charset="-128"/>
                <a:ea typeface="Yu Gothic Medium" panose="020B0500000000000000" pitchFamily="34" charset="-128"/>
              </a:rPr>
              <a:t>1. The sum of the oxidation numbers in    </a:t>
            </a:r>
          </a:p>
          <a:p>
            <a:r>
              <a:rPr lang="en-US" sz="3200">
                <a:latin typeface="Yu Gothic Medium" panose="020B0500000000000000" pitchFamily="34" charset="-128"/>
                <a:ea typeface="Yu Gothic Medium" panose="020B0500000000000000" pitchFamily="34" charset="-128"/>
              </a:rPr>
              <a:t>   ANYTHING is equal to its charge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Yu Gothic Medium" panose="020B0500000000000000" pitchFamily="34" charset="-128"/>
                <a:ea typeface="Yu Gothic Medium" panose="020B0500000000000000" pitchFamily="34" charset="-128"/>
              </a:rPr>
              <a:t>2. Hydrogen in compounds is +1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85800" y="4191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Yu Gothic Medium" panose="020B0500000000000000" pitchFamily="34" charset="-128"/>
                <a:ea typeface="Yu Gothic Medium" panose="020B0500000000000000" pitchFamily="34" charset="-128"/>
              </a:rPr>
              <a:t>3. Oxygen in compounds is -2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</p:bld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472</Words>
  <Application>Microsoft Office PowerPoint</Application>
  <PresentationFormat>On-screen Show (4:3)</PresentationFormat>
  <Paragraphs>124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5" baseType="lpstr">
      <vt:lpstr>Yu Gothic Medium</vt:lpstr>
      <vt:lpstr>Arial</vt:lpstr>
      <vt:lpstr>Calibri</vt:lpstr>
      <vt:lpstr>Comic Sans MS</vt:lpstr>
      <vt:lpstr>Nirmala UI</vt:lpstr>
      <vt:lpstr>Symbol</vt:lpstr>
      <vt:lpstr>Times New Roman</vt:lpstr>
      <vt:lpstr>Wingdings</vt:lpstr>
      <vt:lpstr>Chemistry Format</vt:lpstr>
      <vt:lpstr>1_Chemistry Format</vt:lpstr>
      <vt:lpstr>2_Chemistry Format</vt:lpstr>
      <vt:lpstr>3_Chemistry Format</vt:lpstr>
      <vt:lpstr>4_Chemistry Format</vt:lpstr>
      <vt:lpstr>5_Chemistry Format</vt:lpstr>
      <vt:lpstr>6_Chemistry Format</vt:lpstr>
      <vt:lpstr>7_Chemistry Format</vt:lpstr>
      <vt:lpstr>8_Chemistry Format</vt:lpstr>
      <vt:lpstr>9_Chemistry Format</vt:lpstr>
      <vt:lpstr>10_Chemistry Format</vt:lpstr>
      <vt:lpstr>11_Chemistry Format</vt:lpstr>
      <vt:lpstr>Equation</vt:lpstr>
      <vt:lpstr>Oxidation-Reduction Reactions “Redox”</vt:lpstr>
      <vt:lpstr>Oxidation and Reduction (Redox)</vt:lpstr>
      <vt:lpstr>Oxidation Reduction Reactions (Redox)</vt:lpstr>
      <vt:lpstr> LEO says GER :</vt:lpstr>
      <vt:lpstr>Rules for Assigning Oxidation Numbers Rules 1 &amp; 2</vt:lpstr>
      <vt:lpstr>Rules for Assigning Oxidation Numbers Rules 3 &amp; 4</vt:lpstr>
      <vt:lpstr>Rules for Assigning Oxidation Number Rule 5</vt:lpstr>
      <vt:lpstr>Rules for Assigning Oxidation Numbers Rule 6</vt:lpstr>
      <vt:lpstr>The Oxidation Number Rules - SIMPLIFIED</vt:lpstr>
      <vt:lpstr>Not All Reactions are Redox Reactions</vt:lpstr>
      <vt:lpstr>Reducing Agents and Oxidizing Agents</vt:lpstr>
      <vt:lpstr>Trends in Oxidation and Reduction</vt:lpstr>
      <vt:lpstr>Redox Reaction Prediction #1</vt:lpstr>
      <vt:lpstr>Redox Reaction Prediction #2</vt:lpstr>
    </vt:vector>
  </TitlesOfParts>
  <Company>Visalia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4_Redox</dc:title>
  <dc:creator>Andy Allan</dc:creator>
  <cp:lastModifiedBy>Rachel Benzoni</cp:lastModifiedBy>
  <cp:revision>85</cp:revision>
  <dcterms:created xsi:type="dcterms:W3CDTF">2006-05-19T19:11:08Z</dcterms:created>
  <dcterms:modified xsi:type="dcterms:W3CDTF">2016-06-30T23:25:23Z</dcterms:modified>
</cp:coreProperties>
</file>