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76" r:id="rId5"/>
    <p:sldId id="277" r:id="rId6"/>
    <p:sldId id="278" r:id="rId7"/>
    <p:sldId id="260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99"/>
    <a:srgbClr val="DDDDDD"/>
    <a:srgbClr val="C0C0C0"/>
    <a:srgbClr val="FF3300"/>
    <a:srgbClr val="4D4D4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AE30-FB84-4E45-A19F-2196D53A9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FEA74-8F78-46F3-AFF8-84D7FBBEC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A47FE-C27C-450E-B633-3D4111220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67AC5-FF5E-457E-84A8-C6E01625F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488" y="274638"/>
            <a:ext cx="207803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84888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15325" cy="942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15325" cy="942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C57F7-D42E-4F15-8B85-11E23B199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82A78-051B-40E5-B74F-E31C8BDB0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4834C-B483-40FB-B815-323D14357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9E8CE-DD53-4B56-B1B2-7F38479C5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5AA58-638F-474E-9EBF-DECE71DC7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0BA75-FEC2-4451-8301-4EC44E554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5BDB5-561C-4390-803B-A8023FE47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69CA61CD-7366-4C9C-AED5-30F172F16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3153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File:Lead (II) iodide precipitating out of 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9719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35052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Solubility</a:t>
            </a:r>
            <a:b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Equilibria</a:t>
            </a:r>
            <a:endParaRPr lang="en-US" sz="5400" b="1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5638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j-lt"/>
              </a:rPr>
              <a:t>Lead (II) iodide precipitates when potassium iodide is mixed with lead (II) nitrate.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65026" y="6550223"/>
            <a:ext cx="4046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Graphic: Wikimedia Commons user </a:t>
            </a:r>
            <a:r>
              <a:rPr lang="en-US" sz="1400" dirty="0" err="1" smtClean="0">
                <a:latin typeface="+mj-lt"/>
              </a:rPr>
              <a:t>PRHaney</a:t>
            </a:r>
            <a:endParaRPr lang="en-US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Complex Ions and Solubility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055688" y="1557568"/>
            <a:ext cx="8872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AgCl</a:t>
            </a:r>
            <a:r>
              <a:rPr lang="en-US" sz="2800" dirty="0">
                <a:latin typeface="+mn-lt"/>
              </a:rPr>
              <a:t>(s) </a:t>
            </a:r>
            <a:r>
              <a:rPr lang="en-US" sz="2800" dirty="0">
                <a:latin typeface="+mn-lt"/>
                <a:sym typeface="Wingdings 3" pitchFamily="18" charset="2"/>
              </a:rPr>
              <a:t> Ag</a:t>
            </a:r>
            <a:r>
              <a:rPr lang="en-US" sz="2800" baseline="30000" dirty="0">
                <a:latin typeface="+mn-lt"/>
                <a:sym typeface="Wingdings 3" pitchFamily="18" charset="2"/>
              </a:rPr>
              <a:t>+</a:t>
            </a:r>
            <a:r>
              <a:rPr lang="en-US" sz="2800" dirty="0">
                <a:latin typeface="+mn-lt"/>
                <a:sym typeface="Wingdings 3" pitchFamily="18" charset="2"/>
              </a:rPr>
              <a:t> + Cl</a:t>
            </a:r>
            <a:r>
              <a:rPr lang="en-US" sz="2800" baseline="30000" dirty="0">
                <a:latin typeface="+mn-lt"/>
                <a:sym typeface="Wingdings 3" pitchFamily="18" charset="2"/>
              </a:rPr>
              <a:t>-</a:t>
            </a:r>
            <a:r>
              <a:rPr lang="en-US" sz="2800" dirty="0">
                <a:latin typeface="+mn-lt"/>
                <a:sym typeface="Wingdings 3" pitchFamily="18" charset="2"/>
              </a:rPr>
              <a:t>		 </a:t>
            </a:r>
            <a:r>
              <a:rPr lang="en-US" sz="2800" dirty="0" err="1">
                <a:latin typeface="+mn-lt"/>
                <a:sym typeface="Wingdings 3" pitchFamily="18" charset="2"/>
              </a:rPr>
              <a:t>K</a:t>
            </a:r>
            <a:r>
              <a:rPr lang="en-US" sz="2800" baseline="-25000" dirty="0" err="1">
                <a:latin typeface="+mn-lt"/>
                <a:sym typeface="Wingdings 3" pitchFamily="18" charset="2"/>
              </a:rPr>
              <a:t>sp</a:t>
            </a:r>
            <a:r>
              <a:rPr lang="en-US" sz="2800" dirty="0">
                <a:latin typeface="+mn-lt"/>
                <a:sym typeface="Wingdings 3" pitchFamily="18" charset="2"/>
              </a:rPr>
              <a:t> = 1.6 x 10</a:t>
            </a:r>
            <a:r>
              <a:rPr lang="en-US" sz="2800" baseline="30000" dirty="0">
                <a:latin typeface="+mn-lt"/>
                <a:sym typeface="Wingdings 3" pitchFamily="18" charset="2"/>
              </a:rPr>
              <a:t>-10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8200" y="2210198"/>
            <a:ext cx="841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+mn-lt"/>
              </a:rPr>
              <a:t>Ag</a:t>
            </a:r>
            <a:r>
              <a:rPr lang="en-US" sz="2800" baseline="30000" dirty="0">
                <a:latin typeface="+mn-lt"/>
              </a:rPr>
              <a:t>+</a:t>
            </a:r>
            <a:r>
              <a:rPr lang="en-US" sz="2800" dirty="0">
                <a:latin typeface="+mn-lt"/>
              </a:rPr>
              <a:t> + NH</a:t>
            </a:r>
            <a:r>
              <a:rPr lang="en-US" sz="2800" baseline="-25000" dirty="0">
                <a:latin typeface="+mn-lt"/>
              </a:rPr>
              <a:t>3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>
                <a:latin typeface="+mn-lt"/>
                <a:sym typeface="Wingdings 3" pitchFamily="18" charset="2"/>
              </a:rPr>
              <a:t> Ag(NH</a:t>
            </a:r>
            <a:r>
              <a:rPr lang="en-US" sz="2800" baseline="-25000" dirty="0">
                <a:latin typeface="+mn-lt"/>
                <a:sym typeface="Wingdings 3" pitchFamily="18" charset="2"/>
              </a:rPr>
              <a:t>3</a:t>
            </a:r>
            <a:r>
              <a:rPr lang="en-US" sz="2800" dirty="0">
                <a:latin typeface="+mn-lt"/>
                <a:sym typeface="Wingdings 3" pitchFamily="18" charset="2"/>
              </a:rPr>
              <a:t>)</a:t>
            </a:r>
            <a:r>
              <a:rPr lang="en-US" sz="2800" baseline="30000" dirty="0">
                <a:latin typeface="+mn-lt"/>
                <a:sym typeface="Wingdings 3" pitchFamily="18" charset="2"/>
              </a:rPr>
              <a:t>+</a:t>
            </a:r>
            <a:r>
              <a:rPr lang="en-US" sz="2800" dirty="0">
                <a:latin typeface="+mn-lt"/>
                <a:sym typeface="Wingdings 3" pitchFamily="18" charset="2"/>
              </a:rPr>
              <a:t> 	     K</a:t>
            </a:r>
            <a:r>
              <a:rPr lang="en-US" sz="2800" baseline="-25000" dirty="0">
                <a:latin typeface="+mn-lt"/>
                <a:sym typeface="Wingdings 3" pitchFamily="18" charset="2"/>
              </a:rPr>
              <a:t>1</a:t>
            </a:r>
            <a:r>
              <a:rPr lang="en-US" sz="2800" dirty="0">
                <a:latin typeface="+mn-lt"/>
                <a:sym typeface="Wingdings 3" pitchFamily="18" charset="2"/>
              </a:rPr>
              <a:t> = 2.1 x 10</a:t>
            </a:r>
            <a:r>
              <a:rPr lang="en-US" sz="2800" baseline="30000" dirty="0">
                <a:latin typeface="+mn-lt"/>
                <a:sym typeface="Wingdings 3" pitchFamily="18" charset="2"/>
              </a:rPr>
              <a:t>3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055688" y="2853531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+mn-lt"/>
              </a:rPr>
              <a:t>Ag(NH</a:t>
            </a:r>
            <a:r>
              <a:rPr lang="en-US" sz="2800" baseline="-25000" dirty="0">
                <a:latin typeface="+mn-lt"/>
              </a:rPr>
              <a:t>3</a:t>
            </a:r>
            <a:r>
              <a:rPr lang="en-US" sz="2800" dirty="0">
                <a:latin typeface="+mn-lt"/>
              </a:rPr>
              <a:t>)</a:t>
            </a:r>
            <a:r>
              <a:rPr lang="en-US" sz="2800" baseline="30000" dirty="0">
                <a:latin typeface="+mn-lt"/>
              </a:rPr>
              <a:t>+</a:t>
            </a:r>
            <a:r>
              <a:rPr lang="en-US" sz="2800" dirty="0">
                <a:latin typeface="+mn-lt"/>
              </a:rPr>
              <a:t> NH</a:t>
            </a:r>
            <a:r>
              <a:rPr lang="en-US" sz="2800" baseline="-25000" dirty="0">
                <a:latin typeface="+mn-lt"/>
              </a:rPr>
              <a:t>3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>
                <a:latin typeface="+mn-lt"/>
                <a:sym typeface="Wingdings 3" pitchFamily="18" charset="2"/>
              </a:rPr>
              <a:t> Ag(NH</a:t>
            </a:r>
            <a:r>
              <a:rPr lang="en-US" sz="2800" baseline="-25000" dirty="0">
                <a:latin typeface="+mn-lt"/>
                <a:sym typeface="Wingdings 3" pitchFamily="18" charset="2"/>
              </a:rPr>
              <a:t>3</a:t>
            </a:r>
            <a:r>
              <a:rPr lang="en-US" sz="2800" dirty="0">
                <a:latin typeface="+mn-lt"/>
                <a:sym typeface="Wingdings 3" pitchFamily="18" charset="2"/>
              </a:rPr>
              <a:t>)</a:t>
            </a:r>
            <a:r>
              <a:rPr lang="en-US" sz="2800" baseline="-25000" dirty="0">
                <a:latin typeface="+mn-lt"/>
                <a:sym typeface="Wingdings 3" pitchFamily="18" charset="2"/>
              </a:rPr>
              <a:t>2</a:t>
            </a:r>
            <a:r>
              <a:rPr lang="en-US" sz="2800" baseline="30000" dirty="0">
                <a:latin typeface="+mn-lt"/>
                <a:sym typeface="Wingdings 3" pitchFamily="18" charset="2"/>
              </a:rPr>
              <a:t>+</a:t>
            </a:r>
            <a:r>
              <a:rPr lang="en-US" sz="2800" dirty="0">
                <a:latin typeface="+mn-lt"/>
                <a:sym typeface="Wingdings 3" pitchFamily="18" charset="2"/>
              </a:rPr>
              <a:t> 	   K</a:t>
            </a:r>
            <a:r>
              <a:rPr lang="en-US" sz="2800" baseline="-25000" dirty="0">
                <a:latin typeface="+mn-lt"/>
                <a:sym typeface="Wingdings 3" pitchFamily="18" charset="2"/>
              </a:rPr>
              <a:t>2</a:t>
            </a:r>
            <a:r>
              <a:rPr lang="en-US" sz="2800" dirty="0">
                <a:latin typeface="+mn-lt"/>
                <a:sym typeface="Wingdings 3" pitchFamily="18" charset="2"/>
              </a:rPr>
              <a:t> = 8.2 x 10</a:t>
            </a:r>
            <a:r>
              <a:rPr lang="en-US" sz="2800" baseline="30000" dirty="0">
                <a:latin typeface="+mn-lt"/>
                <a:sym typeface="Wingdings 3" pitchFamily="18" charset="2"/>
              </a:rPr>
              <a:t>3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276225" y="3556000"/>
            <a:ext cx="838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850716" y="2343180"/>
            <a:ext cx="696913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3113088" y="1574800"/>
            <a:ext cx="696912" cy="347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1524000" y="2956351"/>
            <a:ext cx="696912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3563938" y="2257425"/>
            <a:ext cx="696912" cy="347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73585" y="3670697"/>
            <a:ext cx="591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+mn-lt"/>
              </a:rPr>
              <a:t>AgCl + 2NH</a:t>
            </a:r>
            <a:r>
              <a:rPr lang="en-US" sz="2800" baseline="-25000">
                <a:latin typeface="+mn-lt"/>
              </a:rPr>
              <a:t>3</a:t>
            </a:r>
            <a:r>
              <a:rPr lang="en-US" sz="2800">
                <a:latin typeface="+mn-lt"/>
              </a:rPr>
              <a:t> </a:t>
            </a:r>
            <a:r>
              <a:rPr lang="en-US" sz="2800">
                <a:latin typeface="+mn-lt"/>
                <a:sym typeface="Wingdings 3" pitchFamily="18" charset="2"/>
              </a:rPr>
              <a:t> Ag(NH</a:t>
            </a:r>
            <a:r>
              <a:rPr lang="en-US" sz="2800" baseline="-25000">
                <a:latin typeface="+mn-lt"/>
                <a:sym typeface="Wingdings 3" pitchFamily="18" charset="2"/>
              </a:rPr>
              <a:t>3</a:t>
            </a:r>
            <a:r>
              <a:rPr lang="en-US" sz="2800">
                <a:latin typeface="+mn-lt"/>
                <a:sym typeface="Wingdings 3" pitchFamily="18" charset="2"/>
              </a:rPr>
              <a:t>)</a:t>
            </a:r>
            <a:r>
              <a:rPr lang="en-US" sz="2800" baseline="-25000">
                <a:latin typeface="+mn-lt"/>
                <a:sym typeface="Wingdings 3" pitchFamily="18" charset="2"/>
              </a:rPr>
              <a:t>2</a:t>
            </a:r>
            <a:r>
              <a:rPr lang="en-US" sz="2800" baseline="30000">
                <a:latin typeface="+mn-lt"/>
                <a:sym typeface="Wingdings 3" pitchFamily="18" charset="2"/>
              </a:rPr>
              <a:t>+</a:t>
            </a:r>
            <a:r>
              <a:rPr lang="en-US" sz="2800">
                <a:latin typeface="+mn-lt"/>
                <a:sym typeface="Wingdings 3" pitchFamily="18" charset="2"/>
              </a:rPr>
              <a:t> + Cl</a:t>
            </a:r>
            <a:r>
              <a:rPr lang="en-US" sz="2800" baseline="30000">
                <a:latin typeface="+mn-lt"/>
                <a:sym typeface="Wingdings 3" pitchFamily="18" charset="2"/>
              </a:rPr>
              <a:t>-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096000" y="367069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+mn-lt"/>
              </a:rPr>
              <a:t>K = K</a:t>
            </a:r>
            <a:r>
              <a:rPr lang="en-US" sz="2800" baseline="-25000" dirty="0">
                <a:latin typeface="+mn-lt"/>
              </a:rPr>
              <a:t>sp</a:t>
            </a:r>
            <a:r>
              <a:rPr lang="en-US" sz="2800" dirty="0">
                <a:latin typeface="+mn-lt"/>
                <a:sym typeface="Symbol" pitchFamily="18" charset="2"/>
              </a:rPr>
              <a:t></a:t>
            </a:r>
            <a:r>
              <a:rPr lang="en-US" sz="2800" dirty="0">
                <a:latin typeface="+mn-lt"/>
              </a:rPr>
              <a:t>K</a:t>
            </a:r>
            <a:r>
              <a:rPr lang="en-US" sz="2800" baseline="-25000" dirty="0">
                <a:latin typeface="+mn-lt"/>
              </a:rPr>
              <a:t>1</a:t>
            </a:r>
            <a:r>
              <a:rPr lang="en-US" sz="2800" dirty="0">
                <a:latin typeface="+mn-lt"/>
                <a:sym typeface="Symbol" pitchFamily="18" charset="2"/>
              </a:rPr>
              <a:t></a:t>
            </a:r>
            <a:r>
              <a:rPr lang="en-US" sz="2800" dirty="0">
                <a:latin typeface="+mn-lt"/>
              </a:rPr>
              <a:t>K</a:t>
            </a:r>
            <a:r>
              <a:rPr lang="en-US" sz="2800" baseline="-25000" dirty="0">
                <a:latin typeface="+mn-lt"/>
              </a:rPr>
              <a:t>2</a:t>
            </a:r>
          </a:p>
        </p:txBody>
      </p:sp>
      <p:graphicFrame>
        <p:nvGraphicFramePr>
          <p:cNvPr id="36877" name="Object 13"/>
          <p:cNvGraphicFramePr>
            <a:graphicFrameLocks noGrp="1" noChangeAspect="1"/>
          </p:cNvGraphicFramePr>
          <p:nvPr>
            <p:ph idx="1"/>
          </p:nvPr>
        </p:nvGraphicFramePr>
        <p:xfrm>
          <a:off x="884238" y="4497388"/>
          <a:ext cx="715168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2082600" imgH="457200" progId="Equation.3">
                  <p:embed/>
                </p:oleObj>
              </mc:Choice>
              <mc:Fallback>
                <p:oleObj name="Equation" r:id="rId3" imgW="2082600" imgH="45720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4497388"/>
                        <a:ext cx="715168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  <p:bldP spid="36869" grpId="0"/>
      <p:bldP spid="36875" grpId="0"/>
      <p:bldP spid="368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r>
              <a:rPr lang="en-US" sz="3600" b="1" baseline="-250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sp</a:t>
            </a: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Values for Some Salts at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25</a:t>
            </a: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C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749" name="Group 6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85606"/>
              </p:ext>
            </p:extLst>
          </p:nvPr>
        </p:nvGraphicFramePr>
        <p:xfrm>
          <a:off x="76200" y="1219200"/>
          <a:ext cx="4343400" cy="4998720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76400"/>
                <a:gridCol w="990600"/>
                <a:gridCol w="1676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sp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Barium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BaCO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2.6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Barium chromate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BaCrO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Barium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BaSO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Calcium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CaCO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5.0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Calcium oxalate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CaC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2.3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Calcium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CaSO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7.1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Copper(I)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CuI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1.3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Copper(II)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Cu(IO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6.9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Copper(II)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CuS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6.0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-37 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Iron(II)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Fe(OH)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4.9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-17 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Iron(II)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FeS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6.0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-19 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Iron(III)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Fe(OH)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2.6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-39 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Lead(II)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PbBr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6.6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Lead(II)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PbCl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Lead(II)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Pb(IO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3.7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Lead(II)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PbI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Lead(II)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PbSO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</a:tbl>
          </a:graphicData>
        </a:graphic>
      </p:graphicFrame>
      <p:sp>
        <p:nvSpPr>
          <p:cNvPr id="3427" name="Rectangle 355"/>
          <p:cNvSpPr>
            <a:spLocks noChangeArrowheads="1"/>
          </p:cNvSpPr>
          <p:nvPr/>
        </p:nvSpPr>
        <p:spPr bwMode="auto">
          <a:xfrm>
            <a:off x="0" y="1839913"/>
            <a:ext cx="9144000" cy="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756" name="Group 6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41268"/>
              </p:ext>
            </p:extLst>
          </p:nvPr>
        </p:nvGraphicFramePr>
        <p:xfrm>
          <a:off x="4648200" y="1219200"/>
          <a:ext cx="4267200" cy="5273040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05000"/>
                <a:gridCol w="990600"/>
                <a:gridCol w="137160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sp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Lead(II)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PbBr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6.6 x 10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Lead(II)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PbCl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Lead(II)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Pb(IO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3.7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Lead(II)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PbI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Lead(II)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PbSO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Magnesium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MgCO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6.8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Magnesium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Mg(OH)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Silver bromate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AgBrO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5.3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Silver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AgBr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5.4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Silver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CO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Silver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AgCl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Silver chromate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CrO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Silver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AgIO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3.2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Silver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AgI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-17 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Strontium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SrCO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Strontium fluoride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SrF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4.3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Strontium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SrSO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3.4 x 10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-7 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Zinc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ZnS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 2.0 x 10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-25 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Solving Solubility Problems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63563" y="1300163"/>
            <a:ext cx="8240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+mn-lt"/>
              </a:rPr>
              <a:t>For the salt AgI at 25</a:t>
            </a:r>
            <a:r>
              <a:rPr lang="en-US" sz="2800">
                <a:latin typeface="+mn-lt"/>
                <a:sym typeface="Symbol" pitchFamily="18" charset="2"/>
              </a:rPr>
              <a:t>C</a:t>
            </a:r>
            <a:r>
              <a:rPr lang="en-US" sz="2800">
                <a:latin typeface="+mn-lt"/>
              </a:rPr>
              <a:t>, K</a:t>
            </a:r>
            <a:r>
              <a:rPr lang="en-US" sz="2800" baseline="-25000">
                <a:latin typeface="+mn-lt"/>
              </a:rPr>
              <a:t>sp</a:t>
            </a:r>
            <a:r>
              <a:rPr lang="en-US" sz="2800">
                <a:latin typeface="+mn-lt"/>
              </a:rPr>
              <a:t> = 1.5 x 10</a:t>
            </a:r>
            <a:r>
              <a:rPr lang="en-US" sz="2800" baseline="30000">
                <a:latin typeface="+mn-lt"/>
              </a:rPr>
              <a:t>-16</a:t>
            </a:r>
            <a:endParaRPr lang="en-US" sz="2800">
              <a:latin typeface="+mn-lt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128838" y="1936750"/>
            <a:ext cx="4270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+mn-lt"/>
              </a:rPr>
              <a:t>AgI(s) </a:t>
            </a:r>
            <a:r>
              <a:rPr lang="en-US" sz="2800">
                <a:latin typeface="+mn-lt"/>
                <a:sym typeface="Wingdings" pitchFamily="2" charset="2"/>
              </a:rPr>
              <a:t> Ag</a:t>
            </a:r>
            <a:r>
              <a:rPr lang="en-US" sz="2800" baseline="30000">
                <a:latin typeface="+mn-lt"/>
                <a:sym typeface="Wingdings" pitchFamily="2" charset="2"/>
              </a:rPr>
              <a:t>+</a:t>
            </a:r>
            <a:r>
              <a:rPr lang="en-US" sz="2800">
                <a:latin typeface="+mn-lt"/>
                <a:sym typeface="Wingdings" pitchFamily="2" charset="2"/>
              </a:rPr>
              <a:t>(aq) + I</a:t>
            </a:r>
            <a:r>
              <a:rPr lang="en-US" sz="2800" baseline="30000">
                <a:latin typeface="+mn-lt"/>
                <a:sym typeface="Wingdings" pitchFamily="2" charset="2"/>
              </a:rPr>
              <a:t>-</a:t>
            </a:r>
            <a:r>
              <a:rPr lang="en-US" sz="2800">
                <a:latin typeface="+mn-lt"/>
                <a:sym typeface="Wingdings" pitchFamily="2" charset="2"/>
              </a:rPr>
              <a:t>(aq)</a:t>
            </a:r>
            <a:endParaRPr lang="en-US" sz="2800">
              <a:latin typeface="+mn-lt"/>
            </a:endParaRPr>
          </a:p>
        </p:txBody>
      </p:sp>
      <p:graphicFrame>
        <p:nvGraphicFramePr>
          <p:cNvPr id="30725" name="Group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360467"/>
              </p:ext>
            </p:extLst>
          </p:nvPr>
        </p:nvGraphicFramePr>
        <p:xfrm>
          <a:off x="1973263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/>
                <a:gridCol w="1466850"/>
                <a:gridCol w="157797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873750" y="2562225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O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225925" y="2584450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O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4160838" y="315753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+x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764213" y="315118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+x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333875" y="3751263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x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5951538" y="3716338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x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3086100" y="4752975"/>
            <a:ext cx="3289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+mn-lt"/>
              </a:rPr>
              <a:t>1.5 x 10</a:t>
            </a:r>
            <a:r>
              <a:rPr lang="en-US" sz="2800" baseline="30000">
                <a:latin typeface="+mn-lt"/>
              </a:rPr>
              <a:t>-16</a:t>
            </a:r>
            <a:r>
              <a:rPr lang="en-US" sz="2800">
                <a:latin typeface="+mn-lt"/>
              </a:rPr>
              <a:t> = </a:t>
            </a:r>
            <a:r>
              <a:rPr lang="en-US" sz="2800">
                <a:solidFill>
                  <a:srgbClr val="FF3300"/>
                </a:solidFill>
                <a:latin typeface="+mn-lt"/>
              </a:rPr>
              <a:t>x</a:t>
            </a:r>
            <a:r>
              <a:rPr lang="en-US" sz="2800" baseline="30000">
                <a:latin typeface="+mn-lt"/>
              </a:rPr>
              <a:t>2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474663" y="5421313"/>
            <a:ext cx="7230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x</a:t>
            </a:r>
            <a:r>
              <a:rPr lang="en-US" sz="2800">
                <a:latin typeface="+mn-lt"/>
              </a:rPr>
              <a:t> = solubility of AgI in mol/L = 1.2 x 10</a:t>
            </a:r>
            <a:r>
              <a:rPr lang="en-US" sz="2800" baseline="30000">
                <a:latin typeface="+mn-lt"/>
              </a:rPr>
              <a:t>-8 </a:t>
            </a:r>
            <a:r>
              <a:rPr lang="en-US" sz="2800">
                <a:latin typeface="+mn-lt"/>
              </a:rPr>
              <a:t>M</a:t>
            </a:r>
            <a:endParaRPr lang="en-US" sz="2800" baseline="300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/>
      <p:bldP spid="30744" grpId="0"/>
      <p:bldP spid="30745" grpId="0"/>
      <p:bldP spid="30746" grpId="0"/>
      <p:bldP spid="30747" grpId="0"/>
      <p:bldP spid="30748" grpId="0"/>
      <p:bldP spid="30749" grpId="0"/>
      <p:bldP spid="30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Solving Solubility Problems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63563" y="1300163"/>
            <a:ext cx="8240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+mn-lt"/>
              </a:rPr>
              <a:t>For the salt PbCl</a:t>
            </a:r>
            <a:r>
              <a:rPr lang="en-US" sz="2800" baseline="-25000">
                <a:latin typeface="+mn-lt"/>
              </a:rPr>
              <a:t>2</a:t>
            </a:r>
            <a:r>
              <a:rPr lang="en-US" sz="2800">
                <a:latin typeface="+mn-lt"/>
              </a:rPr>
              <a:t> at 25</a:t>
            </a:r>
            <a:r>
              <a:rPr lang="en-US" sz="2800">
                <a:latin typeface="+mn-lt"/>
                <a:sym typeface="Symbol" pitchFamily="18" charset="2"/>
              </a:rPr>
              <a:t>C</a:t>
            </a:r>
            <a:r>
              <a:rPr lang="en-US" sz="2800">
                <a:latin typeface="+mn-lt"/>
              </a:rPr>
              <a:t>, K</a:t>
            </a:r>
            <a:r>
              <a:rPr lang="en-US" sz="2800" baseline="-25000">
                <a:latin typeface="+mn-lt"/>
              </a:rPr>
              <a:t>sp</a:t>
            </a:r>
            <a:r>
              <a:rPr lang="en-US" sz="2800">
                <a:latin typeface="+mn-lt"/>
              </a:rPr>
              <a:t> = 1.6 x 10</a:t>
            </a:r>
            <a:r>
              <a:rPr lang="en-US" sz="2800" baseline="30000">
                <a:latin typeface="+mn-lt"/>
              </a:rPr>
              <a:t>-5</a:t>
            </a:r>
            <a:endParaRPr lang="en-US" sz="2800">
              <a:latin typeface="+mn-lt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84350" y="1922463"/>
            <a:ext cx="5326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+mn-lt"/>
              </a:rPr>
              <a:t>PbCl</a:t>
            </a:r>
            <a:r>
              <a:rPr lang="en-US" sz="2800" baseline="-25000">
                <a:latin typeface="+mn-lt"/>
              </a:rPr>
              <a:t>2</a:t>
            </a:r>
            <a:r>
              <a:rPr lang="en-US" sz="2800">
                <a:latin typeface="+mn-lt"/>
              </a:rPr>
              <a:t>(s) </a:t>
            </a:r>
            <a:r>
              <a:rPr lang="en-US" sz="2800">
                <a:latin typeface="+mn-lt"/>
                <a:sym typeface="Wingdings" pitchFamily="2" charset="2"/>
              </a:rPr>
              <a:t> Pb</a:t>
            </a:r>
            <a:r>
              <a:rPr lang="en-US" sz="2800" baseline="30000">
                <a:latin typeface="+mn-lt"/>
                <a:sym typeface="Wingdings" pitchFamily="2" charset="2"/>
              </a:rPr>
              <a:t>2+</a:t>
            </a:r>
            <a:r>
              <a:rPr lang="en-US" sz="2800">
                <a:latin typeface="+mn-lt"/>
                <a:sym typeface="Wingdings" pitchFamily="2" charset="2"/>
              </a:rPr>
              <a:t>(aq) + 2Cl</a:t>
            </a:r>
            <a:r>
              <a:rPr lang="en-US" sz="2800" baseline="30000">
                <a:latin typeface="+mn-lt"/>
                <a:sym typeface="Wingdings" pitchFamily="2" charset="2"/>
              </a:rPr>
              <a:t>-</a:t>
            </a:r>
            <a:r>
              <a:rPr lang="en-US" sz="2800">
                <a:latin typeface="+mn-lt"/>
                <a:sym typeface="Wingdings" pitchFamily="2" charset="2"/>
              </a:rPr>
              <a:t>(aq)</a:t>
            </a:r>
            <a:endParaRPr lang="en-US" sz="2800">
              <a:latin typeface="+mn-lt"/>
            </a:endParaRPr>
          </a:p>
        </p:txBody>
      </p:sp>
      <p:graphicFrame>
        <p:nvGraphicFramePr>
          <p:cNvPr id="31749" name="Group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494584"/>
              </p:ext>
            </p:extLst>
          </p:nvPr>
        </p:nvGraphicFramePr>
        <p:xfrm>
          <a:off x="1973263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/>
                <a:gridCol w="1466850"/>
                <a:gridCol w="157797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5873750" y="2562225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O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225925" y="2584450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O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160838" y="315753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+x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764213" y="3151188"/>
            <a:ext cx="7954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+2x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4333875" y="3751263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x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5951538" y="3716338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2x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1765300" y="4752975"/>
            <a:ext cx="532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+mn-lt"/>
              </a:rPr>
              <a:t>1.6 x 10</a:t>
            </a:r>
            <a:r>
              <a:rPr lang="en-US" sz="2800" baseline="30000" dirty="0">
                <a:latin typeface="+mn-lt"/>
              </a:rPr>
              <a:t>-5</a:t>
            </a:r>
            <a:r>
              <a:rPr lang="en-US" sz="2800" dirty="0">
                <a:latin typeface="+mn-lt"/>
              </a:rPr>
              <a:t> = (</a:t>
            </a:r>
            <a:r>
              <a:rPr lang="en-US" sz="2800" dirty="0">
                <a:solidFill>
                  <a:srgbClr val="FF3300"/>
                </a:solidFill>
                <a:latin typeface="+mn-lt"/>
              </a:rPr>
              <a:t>x</a:t>
            </a:r>
            <a:r>
              <a:rPr lang="en-US" sz="2800" dirty="0">
                <a:latin typeface="+mn-lt"/>
              </a:rPr>
              <a:t>)(</a:t>
            </a:r>
            <a:r>
              <a:rPr lang="en-US" sz="2800" dirty="0">
                <a:solidFill>
                  <a:srgbClr val="FF3300"/>
                </a:solidFill>
                <a:latin typeface="+mn-lt"/>
              </a:rPr>
              <a:t>2x</a:t>
            </a:r>
            <a:r>
              <a:rPr lang="en-US" sz="2800" dirty="0">
                <a:latin typeface="+mn-lt"/>
              </a:rPr>
              <a:t>)</a:t>
            </a:r>
            <a:r>
              <a:rPr lang="en-US" sz="2800" baseline="30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= 4</a:t>
            </a:r>
            <a:r>
              <a:rPr lang="en-US" sz="2800" dirty="0">
                <a:solidFill>
                  <a:srgbClr val="FF3300"/>
                </a:solidFill>
                <a:latin typeface="+mn-lt"/>
              </a:rPr>
              <a:t>x</a:t>
            </a:r>
            <a:r>
              <a:rPr lang="en-US" sz="2800" baseline="30000" dirty="0">
                <a:latin typeface="+mn-lt"/>
              </a:rPr>
              <a:t>3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74663" y="5421313"/>
            <a:ext cx="76161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x</a:t>
            </a:r>
            <a:r>
              <a:rPr lang="en-US" sz="2800">
                <a:latin typeface="+mn-lt"/>
              </a:rPr>
              <a:t> = solubility of PbCl</a:t>
            </a:r>
            <a:r>
              <a:rPr lang="en-US" sz="2800" baseline="-25000">
                <a:latin typeface="+mn-lt"/>
              </a:rPr>
              <a:t>2</a:t>
            </a:r>
            <a:r>
              <a:rPr lang="en-US" sz="2800">
                <a:latin typeface="+mn-lt"/>
              </a:rPr>
              <a:t> in mol/L = 1.6 x 10</a:t>
            </a:r>
            <a:r>
              <a:rPr lang="en-US" sz="2800" baseline="30000">
                <a:latin typeface="+mn-lt"/>
              </a:rPr>
              <a:t>-2 </a:t>
            </a:r>
            <a:r>
              <a:rPr lang="en-US" sz="2800">
                <a:latin typeface="+mn-lt"/>
              </a:rPr>
              <a:t>M</a:t>
            </a:r>
            <a:endParaRPr lang="en-US" sz="2800" baseline="300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/>
      <p:bldP spid="31768" grpId="0"/>
      <p:bldP spid="31769" grpId="0"/>
      <p:bldP spid="31770" grpId="0"/>
      <p:bldP spid="31771" grpId="0"/>
      <p:bldP spid="31772" grpId="0"/>
      <p:bldP spid="31773" grpId="0"/>
      <p:bldP spid="317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0"/>
            <a:ext cx="8904287" cy="9429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Solving Solubility with a Common 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63563" y="822325"/>
            <a:ext cx="82407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+mn-lt"/>
              </a:rPr>
              <a:t>For the salt AgI at 25</a:t>
            </a:r>
            <a:r>
              <a:rPr lang="en-US" sz="2800">
                <a:latin typeface="+mn-lt"/>
                <a:sym typeface="Symbol" pitchFamily="18" charset="2"/>
              </a:rPr>
              <a:t>C</a:t>
            </a:r>
            <a:r>
              <a:rPr lang="en-US" sz="2800">
                <a:latin typeface="+mn-lt"/>
              </a:rPr>
              <a:t>, K</a:t>
            </a:r>
            <a:r>
              <a:rPr lang="en-US" sz="2800" baseline="-25000">
                <a:latin typeface="+mn-lt"/>
              </a:rPr>
              <a:t>sp</a:t>
            </a:r>
            <a:r>
              <a:rPr lang="en-US" sz="2800">
                <a:latin typeface="+mn-lt"/>
              </a:rPr>
              <a:t> = 1.5 x 10</a:t>
            </a:r>
            <a:r>
              <a:rPr lang="en-US" sz="2800" baseline="30000">
                <a:latin typeface="+mn-lt"/>
              </a:rPr>
              <a:t>-16</a:t>
            </a:r>
          </a:p>
          <a:p>
            <a:r>
              <a:rPr lang="en-US" sz="2800">
                <a:latin typeface="+mn-lt"/>
              </a:rPr>
              <a:t>    What is its solubility in 0.05 M NaI?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28838" y="1936750"/>
            <a:ext cx="4270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+mn-lt"/>
              </a:rPr>
              <a:t>AgI(s) </a:t>
            </a:r>
            <a:r>
              <a:rPr lang="en-US" sz="2800">
                <a:latin typeface="+mn-lt"/>
                <a:sym typeface="Wingdings" pitchFamily="2" charset="2"/>
              </a:rPr>
              <a:t> Ag</a:t>
            </a:r>
            <a:r>
              <a:rPr lang="en-US" sz="2800" baseline="30000">
                <a:latin typeface="+mn-lt"/>
                <a:sym typeface="Wingdings" pitchFamily="2" charset="2"/>
              </a:rPr>
              <a:t>+</a:t>
            </a:r>
            <a:r>
              <a:rPr lang="en-US" sz="2800">
                <a:latin typeface="+mn-lt"/>
                <a:sym typeface="Wingdings" pitchFamily="2" charset="2"/>
              </a:rPr>
              <a:t>(aq) + I</a:t>
            </a:r>
            <a:r>
              <a:rPr lang="en-US" sz="2800" baseline="30000">
                <a:latin typeface="+mn-lt"/>
                <a:sym typeface="Wingdings" pitchFamily="2" charset="2"/>
              </a:rPr>
              <a:t>-</a:t>
            </a:r>
            <a:r>
              <a:rPr lang="en-US" sz="2800">
                <a:latin typeface="+mn-lt"/>
                <a:sym typeface="Wingdings" pitchFamily="2" charset="2"/>
              </a:rPr>
              <a:t>(aq)</a:t>
            </a:r>
            <a:endParaRPr lang="en-US" sz="2800">
              <a:latin typeface="+mn-lt"/>
            </a:endParaRPr>
          </a:p>
        </p:txBody>
      </p:sp>
      <p:graphicFrame>
        <p:nvGraphicFramePr>
          <p:cNvPr id="32773" name="Group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154777"/>
              </p:ext>
            </p:extLst>
          </p:nvPr>
        </p:nvGraphicFramePr>
        <p:xfrm>
          <a:off x="1973263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/>
                <a:gridCol w="1466850"/>
                <a:gridCol w="157797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659438" y="2562225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0.05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225925" y="2584450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O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160838" y="315753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+x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5321300" y="3151188"/>
            <a:ext cx="12955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0.05+x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4333875" y="3751263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x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5327650" y="3700463"/>
            <a:ext cx="12955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+mn-lt"/>
              </a:rPr>
              <a:t>0.05+x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49300" y="4651375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+mn-lt"/>
              </a:rPr>
              <a:t>1.5 x 10</a:t>
            </a:r>
            <a:r>
              <a:rPr lang="en-US" sz="2800" baseline="30000">
                <a:latin typeface="+mn-lt"/>
              </a:rPr>
              <a:t>-16</a:t>
            </a:r>
            <a:r>
              <a:rPr lang="en-US" sz="2800">
                <a:latin typeface="+mn-lt"/>
              </a:rPr>
              <a:t> = (</a:t>
            </a:r>
            <a:r>
              <a:rPr lang="en-US" sz="2800">
                <a:solidFill>
                  <a:srgbClr val="FF3300"/>
                </a:solidFill>
                <a:latin typeface="+mn-lt"/>
              </a:rPr>
              <a:t>x</a:t>
            </a:r>
            <a:r>
              <a:rPr lang="en-US" sz="2800">
                <a:latin typeface="+mn-lt"/>
              </a:rPr>
              <a:t>)(</a:t>
            </a:r>
            <a:r>
              <a:rPr lang="en-US" sz="2800">
                <a:solidFill>
                  <a:srgbClr val="FF3300"/>
                </a:solidFill>
                <a:latin typeface="+mn-lt"/>
              </a:rPr>
              <a:t>0.05+x</a:t>
            </a:r>
            <a:r>
              <a:rPr lang="en-US" sz="2800">
                <a:latin typeface="+mn-lt"/>
              </a:rPr>
              <a:t>) </a:t>
            </a:r>
            <a:r>
              <a:rPr lang="en-US" sz="2800">
                <a:latin typeface="+mn-lt"/>
                <a:sym typeface="Symbol" pitchFamily="18" charset="2"/>
              </a:rPr>
              <a:t> </a:t>
            </a:r>
            <a:r>
              <a:rPr lang="en-US" sz="2800">
                <a:latin typeface="+mn-lt"/>
              </a:rPr>
              <a:t>(</a:t>
            </a:r>
            <a:r>
              <a:rPr lang="en-US" sz="2800">
                <a:solidFill>
                  <a:srgbClr val="FF3300"/>
                </a:solidFill>
                <a:latin typeface="+mn-lt"/>
              </a:rPr>
              <a:t>x</a:t>
            </a:r>
            <a:r>
              <a:rPr lang="en-US" sz="2800">
                <a:latin typeface="+mn-lt"/>
              </a:rPr>
              <a:t>)(</a:t>
            </a:r>
            <a:r>
              <a:rPr lang="en-US" sz="2800">
                <a:solidFill>
                  <a:srgbClr val="FF3300"/>
                </a:solidFill>
                <a:latin typeface="+mn-lt"/>
              </a:rPr>
              <a:t>0.05</a:t>
            </a:r>
            <a:r>
              <a:rPr lang="en-US" sz="2800">
                <a:latin typeface="+mn-lt"/>
              </a:rPr>
              <a:t>)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474663" y="5421313"/>
            <a:ext cx="73639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  <a:latin typeface="+mn-lt"/>
              </a:rPr>
              <a:t>x</a:t>
            </a:r>
            <a:r>
              <a:rPr lang="en-US" sz="2800" dirty="0">
                <a:latin typeface="+mn-lt"/>
              </a:rPr>
              <a:t> = solubility of </a:t>
            </a:r>
            <a:r>
              <a:rPr lang="en-US" sz="2800" dirty="0" err="1">
                <a:latin typeface="+mn-lt"/>
              </a:rPr>
              <a:t>AgI</a:t>
            </a:r>
            <a:r>
              <a:rPr lang="en-US" sz="2800" dirty="0">
                <a:latin typeface="+mn-lt"/>
              </a:rPr>
              <a:t> in </a:t>
            </a:r>
            <a:r>
              <a:rPr lang="en-US" sz="2800" dirty="0" err="1">
                <a:latin typeface="+mn-lt"/>
              </a:rPr>
              <a:t>mol</a:t>
            </a:r>
            <a:r>
              <a:rPr lang="en-US" sz="2800" dirty="0">
                <a:latin typeface="+mn-lt"/>
              </a:rPr>
              <a:t>/L = 3.0 x 10</a:t>
            </a:r>
            <a:r>
              <a:rPr lang="en-US" sz="2800" baseline="30000" dirty="0">
                <a:latin typeface="+mn-lt"/>
              </a:rPr>
              <a:t>-15 </a:t>
            </a:r>
            <a:r>
              <a:rPr lang="en-US" sz="2800" dirty="0">
                <a:latin typeface="+mn-lt"/>
              </a:rPr>
              <a:t>M</a:t>
            </a:r>
            <a:endParaRPr lang="en-US" sz="2800" baseline="30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1" grpId="0"/>
      <p:bldP spid="32792" grpId="0"/>
      <p:bldP spid="32793" grpId="0"/>
      <p:bldP spid="32794" grpId="0"/>
      <p:bldP spid="32795" grpId="0"/>
      <p:bldP spid="32796" grpId="0"/>
      <p:bldP spid="32797" grpId="0"/>
      <p:bldP spid="327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Precipitation and Qualitative Analysis</a:t>
            </a:r>
          </a:p>
        </p:txBody>
      </p:sp>
      <p:pic>
        <p:nvPicPr>
          <p:cNvPr id="29699" name="Picture 4" descr="preci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54380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Complex 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57188" y="1196975"/>
            <a:ext cx="84280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+mn-lt"/>
              </a:rPr>
              <a:t>A </a:t>
            </a:r>
            <a:r>
              <a:rPr lang="en-US" sz="2800" i="1" u="sng">
                <a:latin typeface="+mn-lt"/>
              </a:rPr>
              <a:t>Complex ion</a:t>
            </a:r>
            <a:r>
              <a:rPr lang="en-US" sz="2800">
                <a:latin typeface="+mn-lt"/>
              </a:rPr>
              <a:t> is a charged species composed of: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65213" y="2054225"/>
            <a:ext cx="34136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+mn-lt"/>
              </a:rPr>
              <a:t>1. </a:t>
            </a:r>
            <a:r>
              <a:rPr lang="en-US" sz="2800" u="sng">
                <a:latin typeface="+mn-lt"/>
              </a:rPr>
              <a:t>A metallic cation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090613" y="2736850"/>
            <a:ext cx="67040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+mn-lt"/>
              </a:rPr>
              <a:t>2. </a:t>
            </a:r>
            <a:r>
              <a:rPr lang="en-US" sz="2800" i="1" u="sng">
                <a:latin typeface="+mn-lt"/>
              </a:rPr>
              <a:t>Ligands</a:t>
            </a:r>
            <a:r>
              <a:rPr lang="en-US" sz="2800">
                <a:latin typeface="+mn-lt"/>
              </a:rPr>
              <a:t> – Lewis bases that have a lone electron pair that can form a covalent bond with an empty orbital belonging to the metallic 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15325" cy="1682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NH</a:t>
            </a:r>
            <a:r>
              <a:rPr lang="en-US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3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CN</a:t>
            </a:r>
            <a:r>
              <a:rPr lang="en-US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-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and H</a:t>
            </a:r>
            <a:r>
              <a:rPr lang="en-US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2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O </a:t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are Common Ligands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04025" y="2462213"/>
          <a:ext cx="1911350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ChemSketch" r:id="rId3" imgW="545760" imgH="624960" progId="ACD.ChemSketch.20">
                  <p:embed/>
                </p:oleObj>
              </mc:Choice>
              <mc:Fallback>
                <p:oleObj name="ChemSketch" r:id="rId3" imgW="545760" imgH="624960" progId="ACD.ChemSketch.20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462213"/>
                        <a:ext cx="1911350" cy="218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4488" y="2124075"/>
          <a:ext cx="2681287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ChemSketch" r:id="rId5" imgW="774360" imgH="646200" progId="ACD.ChemSketch.20">
                  <p:embed/>
                </p:oleObj>
              </mc:Choice>
              <mc:Fallback>
                <p:oleObj name="ChemSketch" r:id="rId5" imgW="774360" imgH="646200" progId="ACD.ChemSketch.20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2124075"/>
                        <a:ext cx="2681287" cy="223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346450" y="1963738"/>
          <a:ext cx="2778125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hemSketch" r:id="rId7" imgW="780120" imgH="448200" progId="ACD.ChemSketch.20">
                  <p:embed/>
                </p:oleObj>
              </mc:Choice>
              <mc:Fallback>
                <p:oleObj name="ChemSketch" r:id="rId7" imgW="780120" imgH="448200" progId="ACD.ChemSketch.20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1963738"/>
                        <a:ext cx="2778125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Coordination Number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47688" y="1139825"/>
            <a:ext cx="7962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>
                <a:latin typeface="+mn-lt"/>
              </a:rPr>
              <a:t> Coordination number refers to the number of ligands attached to the cation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>
                <a:latin typeface="+mn-lt"/>
              </a:rPr>
              <a:t> 2, 4, and 6 are the most common coordination numbers</a:t>
            </a:r>
          </a:p>
        </p:txBody>
      </p:sp>
      <p:graphicFrame>
        <p:nvGraphicFramePr>
          <p:cNvPr id="3584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335308"/>
              </p:ext>
            </p:extLst>
          </p:nvPr>
        </p:nvGraphicFramePr>
        <p:xfrm>
          <a:off x="777875" y="3049588"/>
          <a:ext cx="7866063" cy="2816162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17775"/>
                <a:gridCol w="5348288"/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Coordination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Example(s)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Ag(NH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CoCl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2-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Cu(NH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Co(H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O)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Ni(NH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376</Words>
  <Application>Microsoft Office PowerPoint</Application>
  <PresentationFormat>On-screen Show (4:3)</PresentationFormat>
  <Paragraphs>182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Comic Sans MS</vt:lpstr>
      <vt:lpstr>Symbol</vt:lpstr>
      <vt:lpstr>Times New Roman</vt:lpstr>
      <vt:lpstr>Wingdings</vt:lpstr>
      <vt:lpstr>Wingdings 3</vt:lpstr>
      <vt:lpstr>Default Design</vt:lpstr>
      <vt:lpstr>1_Default Design</vt:lpstr>
      <vt:lpstr>ChemSketch</vt:lpstr>
      <vt:lpstr>Equation</vt:lpstr>
      <vt:lpstr>Solubility Equilibria</vt:lpstr>
      <vt:lpstr>Ksp Values for Some Salts at 25C</vt:lpstr>
      <vt:lpstr>Solving Solubility Problems</vt:lpstr>
      <vt:lpstr>Solving Solubility Problems</vt:lpstr>
      <vt:lpstr>Solving Solubility with a Common Ion</vt:lpstr>
      <vt:lpstr>Precipitation and Qualitative Analysis</vt:lpstr>
      <vt:lpstr>Complex Ions</vt:lpstr>
      <vt:lpstr>NH3, CN-, and H2O  are Common Ligands</vt:lpstr>
      <vt:lpstr>Coordination Number</vt:lpstr>
      <vt:lpstr>Complex Ions and Solubility</vt:lpstr>
    </vt:vector>
  </TitlesOfParts>
  <Company>Independent Web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Rachel Benzoni</cp:lastModifiedBy>
  <cp:revision>94</cp:revision>
  <dcterms:created xsi:type="dcterms:W3CDTF">2006-06-21T23:08:22Z</dcterms:created>
  <dcterms:modified xsi:type="dcterms:W3CDTF">2016-07-02T18:37:42Z</dcterms:modified>
</cp:coreProperties>
</file>