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85" r:id="rId4"/>
    <p:sldId id="268" r:id="rId5"/>
    <p:sldId id="286" r:id="rId6"/>
    <p:sldId id="270" r:id="rId7"/>
    <p:sldId id="283" r:id="rId8"/>
    <p:sldId id="284" r:id="rId9"/>
    <p:sldId id="266" r:id="rId10"/>
    <p:sldId id="265" r:id="rId11"/>
    <p:sldId id="269" r:id="rId12"/>
    <p:sldId id="267" r:id="rId13"/>
    <p:sldId id="264" r:id="rId14"/>
    <p:sldId id="271" r:id="rId15"/>
    <p:sldId id="272" r:id="rId16"/>
    <p:sldId id="274" r:id="rId17"/>
    <p:sldId id="273" r:id="rId18"/>
    <p:sldId id="262" r:id="rId19"/>
    <p:sldId id="28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C0C0C0"/>
    <a:srgbClr val="FF330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2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E382B-AB4B-4181-B36C-43BE4BD4C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83B2-D2F0-47B0-B73E-E48B76EE7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F4F9-365A-4D5B-B952-76AF91726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F365-9FCE-4ADA-B383-90BBFDD09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2D8DA-7D53-47A1-B0ED-44D1F9ED0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B7925-518F-485D-AFAD-4D4C0BBEF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8125D-3241-484A-89AC-F8F6C6FEA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9EA26-B2A5-4C68-A8C9-20FDBCCE5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E75D-F4F7-45B2-8C2C-243ADBCC7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E5BC-0CBB-4C6D-833F-9655D0C9A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382B0-33E5-4616-B8CB-0B72CD76C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B3019D93-4E2C-4AE0-8AB8-52DD419F8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5.xls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52400"/>
            <a:ext cx="5181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Buffers </a:t>
            </a:r>
            <a:b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and</a:t>
            </a:r>
            <a:b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Acid/Base </a:t>
            </a:r>
            <a:b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</a:b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Titration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0" y="52092"/>
          <a:ext cx="3581400" cy="672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hemSketch" r:id="rId3" imgW="3215520" imgH="6044040" progId="ACD.ChemSketch.20">
                  <p:embed/>
                </p:oleObj>
              </mc:Choice>
              <mc:Fallback>
                <p:oleObj name="ChemSketch" r:id="rId3" imgW="3215520" imgH="6044040" progId="ACD.ChemSketch.2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092"/>
                        <a:ext cx="3581400" cy="6729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1265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Comparing Results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371600" y="762000"/>
          <a:ext cx="6229350" cy="580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3" imgW="5448300" imgH="5076749" progId="Excel.Sheet.8">
                  <p:embed/>
                </p:oleObj>
              </mc:Choice>
              <mc:Fallback>
                <p:oleObj name="Chart" r:id="rId3" imgW="5448300" imgH="50767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2000"/>
                        <a:ext cx="6229350" cy="580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09800" y="3179135"/>
            <a:ext cx="1224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Buffered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00400" y="4931735"/>
            <a:ext cx="1569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Unbuffered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819400" y="4626935"/>
            <a:ext cx="4572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590800" y="3636335"/>
            <a:ext cx="30480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96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Comparing Results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988386"/>
              </p:ext>
            </p:extLst>
          </p:nvPr>
        </p:nvGraphicFramePr>
        <p:xfrm>
          <a:off x="0" y="1295400"/>
          <a:ext cx="45720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45720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867647"/>
              </p:ext>
            </p:extLst>
          </p:nvPr>
        </p:nvGraphicFramePr>
        <p:xfrm>
          <a:off x="4648200" y="1295400"/>
          <a:ext cx="44196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5" imgW="7667625" imgH="6181750" progId="Excel.Sheet.8">
                  <p:embed/>
                </p:oleObj>
              </mc:Choice>
              <mc:Fallback>
                <p:oleObj name="Chart" r:id="rId5" imgW="7667625" imgH="6181750" progId="Excel.Sheet.8">
                  <p:embed/>
                  <p:pic>
                    <p:nvPicPr>
                      <p:cNvPr id="0" name="Object 5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95400"/>
                        <a:ext cx="44196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279525" y="835025"/>
            <a:ext cx="1801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Calibri Light" panose="020F0302020204030204" pitchFamily="34" charset="0"/>
              </a:rPr>
              <a:t>Unbuffered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5943600" y="852488"/>
            <a:ext cx="1401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Calibri Light" panose="020F0302020204030204" pitchFamily="34" charset="0"/>
              </a:rPr>
              <a:t>Buffered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85800" y="51816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In what ways are the graphs different?</a:t>
            </a:r>
          </a:p>
          <a:p>
            <a:pPr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In what ways are the graphs similar?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Henderson-</a:t>
            </a:r>
            <a:r>
              <a:rPr lang="en-US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Hasselbalch</a:t>
            </a: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Equation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903278"/>
              </p:ext>
            </p:extLst>
          </p:nvPr>
        </p:nvGraphicFramePr>
        <p:xfrm>
          <a:off x="838200" y="1676400"/>
          <a:ext cx="768818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2705040" imgH="482400" progId="Equation.3">
                  <p:embed/>
                </p:oleObj>
              </mc:Choice>
              <mc:Fallback>
                <p:oleObj name="Equation" r:id="rId3" imgW="2705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768818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152403"/>
              </p:ext>
            </p:extLst>
          </p:nvPr>
        </p:nvGraphicFramePr>
        <p:xfrm>
          <a:off x="762000" y="3352800"/>
          <a:ext cx="780160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5" imgW="2908080" imgH="482400" progId="Equation.3">
                  <p:embed/>
                </p:oleObj>
              </mc:Choice>
              <mc:Fallback>
                <p:oleObj name="Equation" r:id="rId5" imgW="290808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7801607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5257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This is an exceptionally powerful tool, and it’s use will be emphasized in our problem solving. </a:t>
            </a:r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09600" y="523875"/>
          <a:ext cx="7667625" cy="63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3875"/>
                        <a:ext cx="7667625" cy="633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Weak Acid/Strong Base Titration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648200" y="2133600"/>
            <a:ext cx="3124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CH</a:t>
            </a:r>
            <a:r>
              <a:rPr lang="en-US" sz="2400" baseline="-2500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COOH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is titrated with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NaOH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355725" y="2149475"/>
            <a:ext cx="1311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Endpoint is above pH 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514600" y="2743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762000" y="676275"/>
          <a:ext cx="7667625" cy="618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76275"/>
                        <a:ext cx="7667625" cy="618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Strong Acid/Strong Base Titration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800600" y="28956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HCl is titrated with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NaOH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1584325" y="2895600"/>
            <a:ext cx="306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Endpoint is at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pH 7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514600" y="3505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685800" y="676275"/>
          <a:ext cx="7667625" cy="618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6275"/>
                        <a:ext cx="7667625" cy="618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Strong Acid/Strong Base Titration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495800" y="12954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NaOH is titrated with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HCl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584325" y="2895600"/>
            <a:ext cx="306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Endpoint is at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pH 7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514600" y="35052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495800" y="3124200"/>
            <a:ext cx="3276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It is important to recognize that titration curves are not always increasing from left to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685800" y="523875"/>
          <a:ext cx="7667625" cy="63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8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3875"/>
                        <a:ext cx="7667625" cy="633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Strong Acid/Weak Base Titration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4876800" y="3429000"/>
            <a:ext cx="327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HCl is titrated with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NH</a:t>
            </a:r>
            <a:r>
              <a:rPr lang="en-US" sz="2400" baseline="-2500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524000" y="3597275"/>
            <a:ext cx="306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Endpoint is below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pH 7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514600" y="4191000"/>
            <a:ext cx="1600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5867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</a:rPr>
              <a:t>Selection of Indicators</a:t>
            </a:r>
          </a:p>
        </p:txBody>
      </p:sp>
      <p:pic>
        <p:nvPicPr>
          <p:cNvPr id="22531" name="Picture 4" descr="stro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4572000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wea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995363"/>
            <a:ext cx="4648200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Indicator Transitions</a:t>
            </a:r>
            <a:endParaRPr lang="en-US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685800"/>
          <a:ext cx="8686800" cy="56540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19499"/>
                <a:gridCol w="1638301"/>
                <a:gridCol w="1828800"/>
                <a:gridCol w="1600200"/>
              </a:tblGrid>
              <a:tr h="18349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Indicator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Low pH color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pH range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High pH color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0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Gentian violet (Methyl violet 10B)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0.0–2.0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blue-violet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2BE2"/>
                    </a:solidFill>
                  </a:tcPr>
                </a:tc>
              </a:tr>
              <a:tr h="22242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Leucomalachite green (first transition)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0.0–2.0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green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Leucomalachite green (second transition)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green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11.6–14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colorless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79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Thymol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 blue (first transition)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1.2–2.8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279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Thymol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 blue (second transition)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8.0–9.6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22344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Methyl 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2.9–4.0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Bromophenol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 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3.0–4.6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purple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3477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Congo 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blue-violet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2B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3.0–5.0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Methyl orange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3.1–4.4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orange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5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Bromocresol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 green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3.8–5.4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BB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Methyl 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4.4–6.2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Methyl 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4.5–5.2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green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Azolitmin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4.5–8.3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Bromocresol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 purple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5.2–6.8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purple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Bromothymol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 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6.0–7.6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Phenol 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6.8–8.4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Neutral 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6.8–8.0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Naphtholphthalein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colorless to reddish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7.3–8.7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greenish to 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A89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Cresol 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7.2–8.8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reddish-purple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008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Phenolphthalein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colorless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8.3–10.0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fuchsia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00"/>
                          </a:solidFill>
                        </a:rPr>
                        <a:t>Thymolphthalein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colorless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9.3–10.5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Alizarine Yellow R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yellow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10.2–12.0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Litmus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red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4.5-8.3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</a:rPr>
                        <a:t>blue</a:t>
                      </a:r>
                    </a:p>
                  </a:txBody>
                  <a:tcPr marL="5607" marR="5607" marT="5607" marB="560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75567" y="6550223"/>
            <a:ext cx="1542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Source: Wikipedia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Reaction of Weak Bases with Water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71500" y="1019175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The base reacts with water, producing its 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  <a:latin typeface="Calibri Light" panose="020F0302020204030204" pitchFamily="34" charset="0"/>
            </a:endParaRP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conjugate 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acid and hydroxide ion: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04800" y="2576513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 Light" panose="020F0302020204030204" pitchFamily="34" charset="0"/>
              </a:rPr>
              <a:t>CH</a:t>
            </a:r>
            <a:r>
              <a:rPr lang="en-US" sz="2400" baseline="-25000">
                <a:latin typeface="Calibri Light" panose="020F0302020204030204" pitchFamily="34" charset="0"/>
              </a:rPr>
              <a:t>3</a:t>
            </a:r>
            <a:r>
              <a:rPr lang="en-US" sz="2400">
                <a:latin typeface="Calibri Light" panose="020F0302020204030204" pitchFamily="34" charset="0"/>
              </a:rPr>
              <a:t>NH</a:t>
            </a:r>
            <a:r>
              <a:rPr lang="en-US" sz="2400" baseline="-25000">
                <a:latin typeface="Calibri Light" panose="020F0302020204030204" pitchFamily="34" charset="0"/>
              </a:rPr>
              <a:t>2</a:t>
            </a:r>
            <a:r>
              <a:rPr lang="en-US" sz="2400">
                <a:latin typeface="Calibri Light" panose="020F0302020204030204" pitchFamily="34" charset="0"/>
              </a:rPr>
              <a:t> + H</a:t>
            </a:r>
            <a:r>
              <a:rPr lang="en-US" sz="2400" baseline="-25000">
                <a:latin typeface="Calibri Light" panose="020F0302020204030204" pitchFamily="34" charset="0"/>
              </a:rPr>
              <a:t>2</a:t>
            </a:r>
            <a:r>
              <a:rPr lang="en-US" sz="2400">
                <a:latin typeface="Calibri Light" panose="020F0302020204030204" pitchFamily="34" charset="0"/>
              </a:rPr>
              <a:t>O </a:t>
            </a:r>
            <a:r>
              <a:rPr lang="en-US" sz="2400">
                <a:latin typeface="Calibri Light" panose="020F0302020204030204" pitchFamily="34" charset="0"/>
                <a:sym typeface="Wingdings 3" pitchFamily="18" charset="2"/>
              </a:rPr>
              <a:t> CH</a:t>
            </a:r>
            <a:r>
              <a:rPr lang="en-US" sz="2400" baseline="-25000">
                <a:latin typeface="Calibri Light" panose="020F0302020204030204" pitchFamily="34" charset="0"/>
                <a:sym typeface="Wingdings 3" pitchFamily="18" charset="2"/>
              </a:rPr>
              <a:t>3</a:t>
            </a:r>
            <a:r>
              <a:rPr lang="en-US" sz="2400">
                <a:latin typeface="Calibri Light" panose="020F0302020204030204" pitchFamily="34" charset="0"/>
                <a:sym typeface="Wingdings 3" pitchFamily="18" charset="2"/>
              </a:rPr>
              <a:t>NH</a:t>
            </a:r>
            <a:r>
              <a:rPr lang="en-US" sz="2400" baseline="-25000">
                <a:latin typeface="Calibri Light" panose="020F0302020204030204" pitchFamily="34" charset="0"/>
                <a:sym typeface="Wingdings 3" pitchFamily="18" charset="2"/>
              </a:rPr>
              <a:t>3</a:t>
            </a:r>
            <a:r>
              <a:rPr lang="en-US" sz="2400" baseline="30000">
                <a:latin typeface="Calibri Light" panose="020F0302020204030204" pitchFamily="34" charset="0"/>
                <a:sym typeface="Wingdings 3" pitchFamily="18" charset="2"/>
              </a:rPr>
              <a:t>+</a:t>
            </a:r>
            <a:r>
              <a:rPr lang="en-US" sz="2400">
                <a:latin typeface="Calibri Light" panose="020F0302020204030204" pitchFamily="34" charset="0"/>
                <a:sym typeface="Wingdings 3" pitchFamily="18" charset="2"/>
              </a:rPr>
              <a:t> + OH</a:t>
            </a:r>
            <a:r>
              <a:rPr lang="en-US" sz="2400" baseline="30000">
                <a:latin typeface="Calibri Light" panose="020F0302020204030204" pitchFamily="34" charset="0"/>
                <a:sym typeface="Wingdings 3" pitchFamily="18" charset="2"/>
              </a:rPr>
              <a:t>-</a:t>
            </a:r>
            <a:r>
              <a:rPr lang="en-US" sz="2400">
                <a:latin typeface="Calibri Light" panose="020F0302020204030204" pitchFamily="34" charset="0"/>
                <a:sym typeface="Wingdings 3" pitchFamily="18" charset="2"/>
              </a:rPr>
              <a:t>    K</a:t>
            </a:r>
            <a:r>
              <a:rPr lang="en-US" sz="2400" baseline="-25000">
                <a:latin typeface="Calibri Light" panose="020F0302020204030204" pitchFamily="34" charset="0"/>
                <a:sym typeface="Wingdings 3" pitchFamily="18" charset="2"/>
              </a:rPr>
              <a:t>b</a:t>
            </a:r>
            <a:r>
              <a:rPr lang="en-US" sz="2400">
                <a:latin typeface="Calibri Light" panose="020F0302020204030204" pitchFamily="34" charset="0"/>
                <a:sym typeface="Wingdings 3" pitchFamily="18" charset="2"/>
              </a:rPr>
              <a:t> = </a:t>
            </a:r>
            <a:r>
              <a:rPr lang="en-US" sz="2400">
                <a:latin typeface="Calibri Light" panose="020F0302020204030204" pitchFamily="34" charset="0"/>
              </a:rPr>
              <a:t>4.38 x 10</a:t>
            </a:r>
            <a:r>
              <a:rPr lang="en-US" sz="2400" baseline="30000">
                <a:latin typeface="Calibri Light" panose="020F0302020204030204" pitchFamily="34" charset="0"/>
              </a:rPr>
              <a:t>-4</a:t>
            </a:r>
            <a:r>
              <a:rPr lang="en-US" sz="2400" b="0">
                <a:latin typeface="Calibri Light" panose="020F0302020204030204" pitchFamily="34" charset="0"/>
                <a:sym typeface="Wingdings 3" pitchFamily="18" charset="2"/>
              </a:rPr>
              <a:t> </a:t>
            </a:r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762000" y="3352800"/>
          <a:ext cx="67818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234880" imgH="457200" progId="">
                  <p:embed/>
                </p:oleObj>
              </mc:Choice>
              <mc:Fallback>
                <p:oleObj name="Equation" r:id="rId3" imgW="2234880" imgH="4572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52800"/>
                        <a:ext cx="6781800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Line 9"/>
          <p:cNvSpPr>
            <a:spLocks noChangeShapeType="1"/>
          </p:cNvSpPr>
          <p:nvPr/>
        </p:nvSpPr>
        <p:spPr bwMode="auto">
          <a:xfrm flipV="1">
            <a:off x="685800" y="1965325"/>
            <a:ext cx="1981200" cy="15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1905000" y="1981200"/>
            <a:ext cx="99060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3352800" y="1981200"/>
            <a:ext cx="1905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4114800" y="1981200"/>
            <a:ext cx="68580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K</a:t>
            </a:r>
            <a:r>
              <a:rPr lang="en-US" sz="36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b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 for Some Common Weak Bases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180813"/>
            <a:ext cx="184731" cy="584775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graphicFrame>
        <p:nvGraphicFramePr>
          <p:cNvPr id="16467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68613"/>
              </p:ext>
            </p:extLst>
          </p:nvPr>
        </p:nvGraphicFramePr>
        <p:xfrm>
          <a:off x="381000" y="2133600"/>
          <a:ext cx="8305800" cy="438912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43200"/>
                <a:gridCol w="1828800"/>
                <a:gridCol w="1828800"/>
                <a:gridCol w="1905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Conjugate Acid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Ammonia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Methylamine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4.38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Diethylamine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-3 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Triethylamine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 (C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4.0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Hydroxylamine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HONH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Hydrazine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Aniline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3.8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Pyridine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 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  <p:sp>
        <p:nvSpPr>
          <p:cNvPr id="18493" name="Text Box 84"/>
          <p:cNvSpPr txBox="1">
            <a:spLocks noChangeArrowheads="1"/>
          </p:cNvSpPr>
          <p:nvPr/>
        </p:nvSpPr>
        <p:spPr bwMode="auto">
          <a:xfrm>
            <a:off x="381000" y="762000"/>
            <a:ext cx="8474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accent2"/>
                </a:solidFill>
                <a:latin typeface="Calibri Light" panose="020F0302020204030204" pitchFamily="34" charset="0"/>
              </a:rPr>
              <a:t>Many students struggle with identifying weak bases and their conjugate acids.What patterns do you see that may help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Reaction of Weak Bases with Water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The generic reaction for a base reacting with water, producing its conjugate acid and hydroxide ion: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590800" y="2590920"/>
            <a:ext cx="480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Calibri Light" panose="020F0302020204030204" pitchFamily="34" charset="0"/>
              </a:rPr>
              <a:t>B + H</a:t>
            </a:r>
            <a:r>
              <a:rPr lang="en-US" sz="4000" baseline="-25000" dirty="0">
                <a:latin typeface="Calibri Light" panose="020F0302020204030204" pitchFamily="34" charset="0"/>
              </a:rPr>
              <a:t>2</a:t>
            </a:r>
            <a:r>
              <a:rPr lang="en-US" sz="4000" dirty="0">
                <a:latin typeface="Calibri Light" panose="020F0302020204030204" pitchFamily="34" charset="0"/>
              </a:rPr>
              <a:t>O </a:t>
            </a:r>
            <a:r>
              <a:rPr lang="en-US" sz="4000" dirty="0">
                <a:latin typeface="Calibri Light" panose="020F0302020204030204" pitchFamily="34" charset="0"/>
                <a:sym typeface="Wingdings 3" pitchFamily="18" charset="2"/>
              </a:rPr>
              <a:t> BH</a:t>
            </a:r>
            <a:r>
              <a:rPr lang="en-US" sz="4000" baseline="30000" dirty="0">
                <a:latin typeface="Calibri Light" panose="020F0302020204030204" pitchFamily="34" charset="0"/>
                <a:sym typeface="Wingdings 3" pitchFamily="18" charset="2"/>
              </a:rPr>
              <a:t>+</a:t>
            </a:r>
            <a:r>
              <a:rPr lang="en-US" sz="4000" dirty="0">
                <a:latin typeface="Calibri Light" panose="020F0302020204030204" pitchFamily="34" charset="0"/>
                <a:sym typeface="Wingdings 3" pitchFamily="18" charset="2"/>
              </a:rPr>
              <a:t> + OH</a:t>
            </a:r>
            <a:r>
              <a:rPr lang="en-US" sz="4000" baseline="30000" dirty="0">
                <a:latin typeface="Calibri Light" panose="020F0302020204030204" pitchFamily="34" charset="0"/>
                <a:sym typeface="Wingdings 3" pitchFamily="18" charset="2"/>
              </a:rPr>
              <a:t>-</a:t>
            </a:r>
            <a:endParaRPr lang="en-US" sz="4000" b="0" dirty="0">
              <a:latin typeface="Calibri Light" panose="020F0302020204030204" pitchFamily="34" charset="0"/>
              <a:sym typeface="Wingdings 3" pitchFamily="18" charset="2"/>
            </a:endParaRP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70797"/>
              </p:ext>
            </p:extLst>
          </p:nvPr>
        </p:nvGraphicFramePr>
        <p:xfrm>
          <a:off x="1828800" y="3429000"/>
          <a:ext cx="4572000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193760" imgH="444240" progId="">
                  <p:embed/>
                </p:oleObj>
              </mc:Choice>
              <mc:Fallback>
                <p:oleObj name="Equation" r:id="rId3" imgW="1193760" imgH="4442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4572000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85800" y="52578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(Yes, all weak bases do this – DO NOT</a:t>
            </a:r>
          </a:p>
          <a:p>
            <a:pPr>
              <a:defRPr/>
            </a:pPr>
            <a:r>
              <a:rPr 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endeavor to make this complicated!)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Buffered Solutions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914400"/>
            <a:ext cx="7772400" cy="4114800"/>
          </a:xfrm>
        </p:spPr>
        <p:txBody>
          <a:bodyPr/>
          <a:lstStyle/>
          <a:p>
            <a:pPr marL="381000" indent="-381000" eaLnBrk="1" hangingPunct="1">
              <a:buFontTx/>
              <a:buNone/>
              <a:defRPr/>
            </a:pPr>
            <a:endParaRPr lang="en-US" sz="2400" dirty="0" smtClean="0">
              <a:latin typeface="Calibri Light" panose="020F0302020204030204" pitchFamily="34" charset="0"/>
            </a:endParaRPr>
          </a:p>
          <a:p>
            <a:pPr marL="381000" indent="-381000"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 solution that resists a change in pH when either hydroxide ions </a:t>
            </a:r>
            <a:r>
              <a:rPr lang="en-US" sz="3200" u="sng" dirty="0" smtClean="0">
                <a:solidFill>
                  <a:srgbClr val="C00000"/>
                </a:solidFill>
                <a:latin typeface="Calibri Light" panose="020F0302020204030204" pitchFamily="34" charset="0"/>
              </a:rPr>
              <a:t>or</a:t>
            </a: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protons are added. </a:t>
            </a:r>
          </a:p>
          <a:p>
            <a:pPr marL="381000" indent="-381000"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Buffered solutions contain either:</a:t>
            </a:r>
          </a:p>
          <a:p>
            <a:pPr marL="838200" lvl="1" indent="-381000"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 weak acid and its salt</a:t>
            </a:r>
          </a:p>
          <a:p>
            <a:pPr marL="838200" lvl="1" indent="-381000" eaLnBrk="1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A weak base and its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Acid/Salt Buffering Pairs</a:t>
            </a:r>
          </a:p>
        </p:txBody>
      </p:sp>
      <p:graphicFrame>
        <p:nvGraphicFramePr>
          <p:cNvPr id="3798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37015"/>
              </p:ext>
            </p:extLst>
          </p:nvPr>
        </p:nvGraphicFramePr>
        <p:xfrm>
          <a:off x="228600" y="2057400"/>
          <a:ext cx="8686800" cy="359664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33600"/>
                <a:gridCol w="2057400"/>
                <a:gridCol w="44958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Weak Acid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of the acid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Example of a salt of the weak acid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Hydrofluoric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HF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KF – Potassium fluoride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Formic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KHCOO – Potassium formate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Benzoic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NaC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COO – Sodium benzoate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Acetic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NaH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COO – Sodium acetate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Carbonic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NaHCO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 Sodium bicarbonate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Propanoic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 NaC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 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 Sodium propanoate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Hydrocyanic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HCN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KCN - potassium cyanide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  <p:sp>
        <p:nvSpPr>
          <p:cNvPr id="37988" name="Text Box 100"/>
          <p:cNvSpPr txBox="1">
            <a:spLocks noChangeArrowheads="1"/>
          </p:cNvSpPr>
          <p:nvPr/>
        </p:nvSpPr>
        <p:spPr bwMode="auto">
          <a:xfrm>
            <a:off x="381000" y="762000"/>
            <a:ext cx="8397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The salt will contain the anion of the acid, and the cation of a strong base (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Na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OH, 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K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OH)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Base/Salt Buffering Pairs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381000" y="762000"/>
            <a:ext cx="8397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The salt will contain the cation of the base, and the anion of a strong acid (H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Cl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, H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NO</a:t>
            </a:r>
            <a:r>
              <a:rPr lang="en-US" sz="2800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)</a:t>
            </a:r>
          </a:p>
        </p:txBody>
      </p:sp>
      <p:graphicFrame>
        <p:nvGraphicFramePr>
          <p:cNvPr id="39035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488573"/>
              </p:ext>
            </p:extLst>
          </p:nvPr>
        </p:nvGraphicFramePr>
        <p:xfrm>
          <a:off x="228600" y="2133600"/>
          <a:ext cx="8686800" cy="2895600"/>
        </p:xfrm>
        <a:graphic>
          <a:graphicData uri="http://schemas.openxmlformats.org/drawingml/2006/table">
            <a:tbl>
              <a:tblPr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28800"/>
                <a:gridCol w="1828800"/>
                <a:gridCol w="50292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Formula of the base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Example of a salt of the weak acid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Ammonia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Cl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- ammonium chloride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Methylamine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Cl – methylammonium chloride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Ethylamine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ethylammonium nitrate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Aniline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Cl – aniline hydrochloride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Pyridine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  C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Times New Roman" pitchFamily="18" charset="0"/>
                          <a:cs typeface="Arial" charset="0"/>
                        </a:rPr>
                        <a:t>NHCl – pyridine hydrochloride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609600" y="523875"/>
          <a:ext cx="7667625" cy="633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6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3875"/>
                        <a:ext cx="7667625" cy="633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Titration of an Unbuffered Solution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48200" y="2133600"/>
            <a:ext cx="3124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A solution that is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CH</a:t>
            </a:r>
            <a:r>
              <a:rPr lang="en-US" sz="2400" baseline="-2500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COOH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is titrated with </a:t>
            </a:r>
          </a:p>
          <a:p>
            <a:r>
              <a:rPr lang="en-US" sz="2400">
                <a:solidFill>
                  <a:srgbClr val="000000"/>
                </a:solidFill>
                <a:latin typeface="Calibri Light" panose="020F0302020204030204" pitchFamily="34" charset="0"/>
              </a:rPr>
              <a:t>0.10 M NaOH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09600" y="676275"/>
          <a:ext cx="7667625" cy="618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3" imgW="7667625" imgH="6181750" progId="Excel.Sheet.8">
                  <p:embed/>
                </p:oleObj>
              </mc:Choice>
              <mc:Fallback>
                <p:oleObj name="Chart" r:id="rId3" imgW="7667625" imgH="618175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76275"/>
                        <a:ext cx="7667625" cy="618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 Light" panose="020F0302020204030204" pitchFamily="34" charset="0"/>
              </a:rPr>
              <a:t>Titration of a Buffered Solution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19600" y="2133600"/>
            <a:ext cx="350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A solution that is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0.10 M CH</a:t>
            </a:r>
            <a:r>
              <a:rPr lang="en-US" sz="2400" baseline="-25000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COOH and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0.10 M NaCH</a:t>
            </a:r>
            <a:r>
              <a:rPr lang="en-US" sz="2400" baseline="-25000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COO is titrated with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0.10 M </a:t>
            </a:r>
            <a:r>
              <a:rPr lang="en-US" sz="2400" dirty="0" err="1">
                <a:solidFill>
                  <a:srgbClr val="000000"/>
                </a:solidFill>
                <a:latin typeface="Calibri Light" panose="020F0302020204030204" pitchFamily="34" charset="0"/>
              </a:rPr>
              <a:t>NaOH</a:t>
            </a:r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6051</TotalTime>
  <Words>580</Words>
  <Application>Microsoft Office PowerPoint</Application>
  <PresentationFormat>On-screen Show (4:3)</PresentationFormat>
  <Paragraphs>249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 Light</vt:lpstr>
      <vt:lpstr>Comic Sans MS</vt:lpstr>
      <vt:lpstr>Times New Roman</vt:lpstr>
      <vt:lpstr>Wingdings</vt:lpstr>
      <vt:lpstr>Wingdings 3</vt:lpstr>
      <vt:lpstr>Default Design</vt:lpstr>
      <vt:lpstr>chemistry</vt:lpstr>
      <vt:lpstr>ChemSketch</vt:lpstr>
      <vt:lpstr>Equation</vt:lpstr>
      <vt:lpstr>Chart</vt:lpstr>
      <vt:lpstr>Buffers  and Acid/Base  Titration</vt:lpstr>
      <vt:lpstr>Reaction of Weak Bases with Water</vt:lpstr>
      <vt:lpstr>Kb for Some Common Weak Bases</vt:lpstr>
      <vt:lpstr>Reaction of Weak Bases with Water</vt:lpstr>
      <vt:lpstr>Buffered Solutions</vt:lpstr>
      <vt:lpstr>Acid/Salt Buffering Pairs</vt:lpstr>
      <vt:lpstr>Base/Salt Buffering Pairs</vt:lpstr>
      <vt:lpstr>Titration of an Unbuffered Solution</vt:lpstr>
      <vt:lpstr>Titration of a Buffered Solution</vt:lpstr>
      <vt:lpstr>Comparing Results</vt:lpstr>
      <vt:lpstr>Comparing Results</vt:lpstr>
      <vt:lpstr>Henderson-Hasselbalch Equation</vt:lpstr>
      <vt:lpstr>Weak Acid/Strong Base Titration</vt:lpstr>
      <vt:lpstr>Strong Acid/Strong Base Titration</vt:lpstr>
      <vt:lpstr>Strong Acid/Strong Base Titration</vt:lpstr>
      <vt:lpstr>Strong Acid/Weak Base Titration</vt:lpstr>
      <vt:lpstr>Selection of Indicators</vt:lpstr>
      <vt:lpstr>Indicator Transitions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104</cp:revision>
  <dcterms:created xsi:type="dcterms:W3CDTF">2006-06-21T23:08:22Z</dcterms:created>
  <dcterms:modified xsi:type="dcterms:W3CDTF">2017-04-20T19:05:05Z</dcterms:modified>
</cp:coreProperties>
</file>