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DDDDDD"/>
    <a:srgbClr val="008000"/>
    <a:srgbClr val="FF3300"/>
    <a:srgbClr val="4D4D4D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00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A14FC-4DC5-4D14-9970-B5B38A25D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696DA-F3D9-4BA7-83B3-14C1584FB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092C5-3AB7-4F75-9BCF-BC1BA83D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B2F2-ED10-4647-90D7-B8C5190CC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7F617-8076-4929-88A6-A3D74DB37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600B2-8BE5-4461-BF5A-A224D052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B5BF4-59DC-49EB-8949-1F5E96F42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0C846-DA58-4F89-AA44-2EEE0372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FE5D5-6280-4388-97D2-F2841AD74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42615-7013-47B5-AE70-9C9EB82E1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0BA71-F11F-49C8-8079-31C2891B0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2DEF-6EE4-4B02-8C8A-C642B56F8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B9204A4-3E11-43FE-959A-A2968A206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" panose="020B0606020104020203" pitchFamily="34" charset="0"/>
              </a:rPr>
              <a:t>Acid-Base Properties </a:t>
            </a:r>
            <a:b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" panose="020B0606020104020203" pitchFamily="34" charset="0"/>
              </a:rPr>
            </a:br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" panose="020B0606020104020203" pitchFamily="34" charset="0"/>
              </a:rPr>
              <a:t>of Salts</a:t>
            </a:r>
          </a:p>
        </p:txBody>
      </p:sp>
      <p:pic>
        <p:nvPicPr>
          <p:cNvPr id="13318" name="Picture 6" descr="File:Sodium carbon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799"/>
            <a:ext cx="7620000" cy="502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Acid-Base Properties of Salts</a:t>
            </a:r>
          </a:p>
        </p:txBody>
      </p:sp>
      <p:graphicFrame>
        <p:nvGraphicFramePr>
          <p:cNvPr id="32836" name="Group 6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823525"/>
              </p:ext>
            </p:extLst>
          </p:nvPr>
        </p:nvGraphicFramePr>
        <p:xfrm>
          <a:off x="228600" y="1066800"/>
          <a:ext cx="8686800" cy="1661160"/>
        </p:xfrm>
        <a:graphic>
          <a:graphicData uri="http://schemas.openxmlformats.org/drawingml/2006/table">
            <a:tbl>
              <a:tblPr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67000"/>
                <a:gridCol w="1600200"/>
                <a:gridCol w="2362200"/>
                <a:gridCol w="2057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Type of 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pH of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Cation is from a strong base, anion from a strong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KCl, KNO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NaCl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NaNO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Both ions are neutral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Neutral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837" name="Text Box 69"/>
          <p:cNvSpPr txBox="1">
            <a:spLocks noChangeArrowheads="1"/>
          </p:cNvSpPr>
          <p:nvPr/>
        </p:nvSpPr>
        <p:spPr bwMode="auto">
          <a:xfrm>
            <a:off x="457200" y="3581400"/>
            <a:ext cx="8169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Tw Cen MT" panose="020B0602020104020603" pitchFamily="34" charset="0"/>
              </a:rPr>
              <a:t>These salts simply dissociate in water:</a:t>
            </a:r>
          </a:p>
          <a:p>
            <a:pPr algn="ctr"/>
            <a:r>
              <a:rPr lang="en-US" sz="3200" dirty="0" err="1">
                <a:latin typeface="Tw Cen MT" panose="020B0602020104020603" pitchFamily="34" charset="0"/>
              </a:rPr>
              <a:t>KCl</a:t>
            </a:r>
            <a:r>
              <a:rPr lang="en-US" sz="3200" dirty="0">
                <a:latin typeface="Tw Cen MT" panose="020B0602020104020603" pitchFamily="34" charset="0"/>
              </a:rPr>
              <a:t>(s) </a:t>
            </a:r>
            <a:r>
              <a:rPr lang="en-US" sz="3200" dirty="0">
                <a:latin typeface="Tw Cen MT" panose="020B0602020104020603" pitchFamily="34" charset="0"/>
                <a:sym typeface="Wingdings" pitchFamily="2" charset="2"/>
              </a:rPr>
              <a:t> K</a:t>
            </a:r>
            <a:r>
              <a:rPr lang="en-US" sz="3200" baseline="30000" dirty="0">
                <a:latin typeface="Tw Cen MT" panose="020B0602020104020603" pitchFamily="34" charset="0"/>
                <a:sym typeface="Wingdings" pitchFamily="2" charset="2"/>
              </a:rPr>
              <a:t>+</a:t>
            </a:r>
            <a:r>
              <a:rPr lang="en-US" sz="3200" dirty="0">
                <a:latin typeface="Tw Cen MT" panose="020B0602020104020603" pitchFamily="34" charset="0"/>
                <a:sym typeface="Wingdings" pitchFamily="2" charset="2"/>
              </a:rPr>
              <a:t>(</a:t>
            </a:r>
            <a:r>
              <a:rPr lang="en-US" sz="3200" dirty="0" err="1">
                <a:latin typeface="Tw Cen MT" panose="020B0602020104020603" pitchFamily="34" charset="0"/>
                <a:sym typeface="Wingdings" pitchFamily="2" charset="2"/>
              </a:rPr>
              <a:t>aq</a:t>
            </a:r>
            <a:r>
              <a:rPr lang="en-US" sz="3200" dirty="0">
                <a:latin typeface="Tw Cen MT" panose="020B0602020104020603" pitchFamily="34" charset="0"/>
                <a:sym typeface="Wingdings" pitchFamily="2" charset="2"/>
              </a:rPr>
              <a:t>) + Cl</a:t>
            </a:r>
            <a:r>
              <a:rPr lang="en-US" sz="3200" baseline="30000" dirty="0">
                <a:latin typeface="Tw Cen MT" panose="020B0602020104020603" pitchFamily="34" charset="0"/>
                <a:sym typeface="Wingdings" pitchFamily="2" charset="2"/>
              </a:rPr>
              <a:t>-</a:t>
            </a:r>
            <a:r>
              <a:rPr lang="en-US" sz="3200" dirty="0">
                <a:latin typeface="Tw Cen MT" panose="020B0602020104020603" pitchFamily="34" charset="0"/>
                <a:sym typeface="Wingdings" pitchFamily="2" charset="2"/>
              </a:rPr>
              <a:t>(</a:t>
            </a:r>
            <a:r>
              <a:rPr lang="en-US" sz="3200" dirty="0" err="1">
                <a:latin typeface="Tw Cen MT" panose="020B0602020104020603" pitchFamily="34" charset="0"/>
                <a:sym typeface="Wingdings" pitchFamily="2" charset="2"/>
              </a:rPr>
              <a:t>aq</a:t>
            </a:r>
            <a:r>
              <a:rPr lang="en-US" sz="3200" dirty="0">
                <a:latin typeface="Tw Cen MT" panose="020B0602020104020603" pitchFamily="34" charset="0"/>
                <a:sym typeface="Wingdings" pitchFamily="2" charset="2"/>
              </a:rPr>
              <a:t>)</a:t>
            </a:r>
            <a:endParaRPr lang="en-US" sz="3200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Acid-Base Properties of Salts</a:t>
            </a:r>
          </a:p>
        </p:txBody>
      </p:sp>
      <p:graphicFrame>
        <p:nvGraphicFramePr>
          <p:cNvPr id="34847" name="Group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022282"/>
              </p:ext>
            </p:extLst>
          </p:nvPr>
        </p:nvGraphicFramePr>
        <p:xfrm>
          <a:off x="228600" y="914400"/>
          <a:ext cx="8686800" cy="16611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67000"/>
                <a:gridCol w="1600200"/>
                <a:gridCol w="2362200"/>
                <a:gridCol w="2057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Type of 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pH of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Cation is from a strong base, anion from a weak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NaC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KCN, NaF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Cation is neutral,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Anion is basic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Basic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1066800" y="4191000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C</a:t>
            </a:r>
            <a:r>
              <a:rPr lang="en-US" baseline="-25000" dirty="0">
                <a:latin typeface="Tw Cen MT" panose="020B0602020104020603" pitchFamily="34" charset="0"/>
              </a:rPr>
              <a:t>2</a:t>
            </a:r>
            <a:r>
              <a:rPr lang="en-US" dirty="0">
                <a:latin typeface="Tw Cen MT" panose="020B0602020104020603" pitchFamily="34" charset="0"/>
              </a:rPr>
              <a:t>H</a:t>
            </a:r>
            <a:r>
              <a:rPr lang="en-US" baseline="-25000" dirty="0">
                <a:latin typeface="Tw Cen MT" panose="020B0602020104020603" pitchFamily="34" charset="0"/>
              </a:rPr>
              <a:t>3</a:t>
            </a:r>
            <a:r>
              <a:rPr lang="en-US" dirty="0">
                <a:latin typeface="Tw Cen MT" panose="020B0602020104020603" pitchFamily="34" charset="0"/>
              </a:rPr>
              <a:t>O</a:t>
            </a:r>
            <a:r>
              <a:rPr lang="en-US" baseline="-25000" dirty="0">
                <a:latin typeface="Tw Cen MT" panose="020B0602020104020603" pitchFamily="34" charset="0"/>
              </a:rPr>
              <a:t>2</a:t>
            </a:r>
            <a:r>
              <a:rPr lang="en-US" baseline="30000" dirty="0">
                <a:latin typeface="Tw Cen MT" panose="020B0602020104020603" pitchFamily="34" charset="0"/>
              </a:rPr>
              <a:t>-</a:t>
            </a:r>
            <a:r>
              <a:rPr lang="en-US" dirty="0">
                <a:latin typeface="Tw Cen MT" panose="020B0602020104020603" pitchFamily="34" charset="0"/>
              </a:rPr>
              <a:t>  +  H</a:t>
            </a:r>
            <a:r>
              <a:rPr lang="en-US" baseline="-25000" dirty="0">
                <a:latin typeface="Tw Cen MT" panose="020B0602020104020603" pitchFamily="34" charset="0"/>
              </a:rPr>
              <a:t>2</a:t>
            </a:r>
            <a:r>
              <a:rPr lang="en-US" dirty="0">
                <a:latin typeface="Tw Cen MT" panose="020B0602020104020603" pitchFamily="34" charset="0"/>
              </a:rPr>
              <a:t>O </a:t>
            </a:r>
            <a:r>
              <a:rPr lang="en-US" dirty="0">
                <a:latin typeface="Tw Cen MT" panose="020B0602020104020603" pitchFamily="34" charset="0"/>
                <a:sym typeface="Wingdings 3" pitchFamily="18" charset="2"/>
              </a:rPr>
              <a:t> </a:t>
            </a:r>
            <a:r>
              <a:rPr lang="en-US" dirty="0">
                <a:latin typeface="Tw Cen MT" panose="020B0602020104020603" pitchFamily="34" charset="0"/>
              </a:rPr>
              <a:t>HC</a:t>
            </a:r>
            <a:r>
              <a:rPr lang="en-US" baseline="-25000" dirty="0">
                <a:latin typeface="Tw Cen MT" panose="020B0602020104020603" pitchFamily="34" charset="0"/>
              </a:rPr>
              <a:t>2</a:t>
            </a:r>
            <a:r>
              <a:rPr lang="en-US" dirty="0">
                <a:latin typeface="Tw Cen MT" panose="020B0602020104020603" pitchFamily="34" charset="0"/>
              </a:rPr>
              <a:t>H</a:t>
            </a:r>
            <a:r>
              <a:rPr lang="en-US" baseline="-25000" dirty="0">
                <a:latin typeface="Tw Cen MT" panose="020B0602020104020603" pitchFamily="34" charset="0"/>
              </a:rPr>
              <a:t>3</a:t>
            </a:r>
            <a:r>
              <a:rPr lang="en-US" dirty="0">
                <a:latin typeface="Tw Cen MT" panose="020B0602020104020603" pitchFamily="34" charset="0"/>
              </a:rPr>
              <a:t>O</a:t>
            </a:r>
            <a:r>
              <a:rPr lang="en-US" baseline="-25000" dirty="0">
                <a:latin typeface="Tw Cen MT" panose="020B0602020104020603" pitchFamily="34" charset="0"/>
              </a:rPr>
              <a:t>2</a:t>
            </a:r>
            <a:r>
              <a:rPr lang="en-US" dirty="0">
                <a:latin typeface="Tw Cen MT" panose="020B0602020104020603" pitchFamily="34" charset="0"/>
              </a:rPr>
              <a:t>  +  OH-                              </a:t>
            </a:r>
            <a:r>
              <a:rPr lang="en-US" i="1" dirty="0">
                <a:latin typeface="Tw Cen MT" panose="020B0602020104020603" pitchFamily="34" charset="0"/>
              </a:rPr>
              <a:t>base		</a:t>
            </a:r>
            <a:r>
              <a:rPr lang="en-US" i="1" dirty="0" smtClean="0">
                <a:latin typeface="Tw Cen MT" panose="020B0602020104020603" pitchFamily="34" charset="0"/>
              </a:rPr>
              <a:t>acid       </a:t>
            </a:r>
            <a:r>
              <a:rPr lang="en-US" i="1" dirty="0" err="1">
                <a:latin typeface="Tw Cen MT" panose="020B0602020104020603" pitchFamily="34" charset="0"/>
              </a:rPr>
              <a:t>acid</a:t>
            </a:r>
            <a:r>
              <a:rPr lang="en-US" i="1" dirty="0">
                <a:latin typeface="Tw Cen MT" panose="020B0602020104020603" pitchFamily="34" charset="0"/>
              </a:rPr>
              <a:t>		  base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990600" y="3048000"/>
            <a:ext cx="6950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anose="020B0602020104020603" pitchFamily="34" charset="0"/>
              </a:rPr>
              <a:t>The basic anion can accept a proton from water: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8" grpId="0"/>
      <p:bldP spid="348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089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Acid-Base Properties of Salts</a:t>
            </a:r>
          </a:p>
        </p:txBody>
      </p:sp>
      <p:graphicFrame>
        <p:nvGraphicFramePr>
          <p:cNvPr id="35870" name="Group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853481"/>
              </p:ext>
            </p:extLst>
          </p:nvPr>
        </p:nvGraphicFramePr>
        <p:xfrm>
          <a:off x="228600" y="1143000"/>
          <a:ext cx="8686800" cy="18440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67000"/>
                <a:gridCol w="1600200"/>
                <a:gridCol w="2362200"/>
                <a:gridCol w="2057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Type of 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pH of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is the conjugate acid of a weak base, anion is from a strong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NO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Cation is acidic,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Anion is neutral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Acidic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1676400" y="4343400"/>
            <a:ext cx="6781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NH</a:t>
            </a:r>
            <a:r>
              <a:rPr lang="en-US" baseline="-25000" dirty="0">
                <a:latin typeface="Tw Cen MT" panose="020B0602020104020603" pitchFamily="34" charset="0"/>
              </a:rPr>
              <a:t>4</a:t>
            </a:r>
            <a:r>
              <a:rPr lang="en-US" baseline="30000" dirty="0">
                <a:latin typeface="Tw Cen MT" panose="020B0602020104020603" pitchFamily="34" charset="0"/>
              </a:rPr>
              <a:t>+</a:t>
            </a:r>
            <a:r>
              <a:rPr lang="en-US" dirty="0">
                <a:latin typeface="Tw Cen MT" panose="020B0602020104020603" pitchFamily="34" charset="0"/>
              </a:rPr>
              <a:t>(</a:t>
            </a:r>
            <a:r>
              <a:rPr lang="en-US" dirty="0" err="1">
                <a:latin typeface="Tw Cen MT" panose="020B0602020104020603" pitchFamily="34" charset="0"/>
              </a:rPr>
              <a:t>aq</a:t>
            </a:r>
            <a:r>
              <a:rPr lang="en-US" dirty="0">
                <a:latin typeface="Tw Cen MT" panose="020B0602020104020603" pitchFamily="34" charset="0"/>
              </a:rPr>
              <a:t>) </a:t>
            </a:r>
            <a:r>
              <a:rPr lang="en-US" dirty="0">
                <a:latin typeface="Tw Cen MT" panose="020B0602020104020603" pitchFamily="34" charset="0"/>
                <a:sym typeface="Wingdings 3" pitchFamily="18" charset="2"/>
              </a:rPr>
              <a:t></a:t>
            </a:r>
            <a:r>
              <a:rPr lang="en-US" dirty="0">
                <a:latin typeface="Tw Cen MT" panose="020B0602020104020603" pitchFamily="34" charset="0"/>
              </a:rPr>
              <a:t>  NH</a:t>
            </a:r>
            <a:r>
              <a:rPr lang="en-US" baseline="-25000" dirty="0">
                <a:latin typeface="Tw Cen MT" panose="020B0602020104020603" pitchFamily="34" charset="0"/>
              </a:rPr>
              <a:t>3</a:t>
            </a:r>
            <a:r>
              <a:rPr lang="en-US" dirty="0">
                <a:latin typeface="Tw Cen MT" panose="020B0602020104020603" pitchFamily="34" charset="0"/>
              </a:rPr>
              <a:t>(</a:t>
            </a:r>
            <a:r>
              <a:rPr lang="en-US" dirty="0" err="1">
                <a:latin typeface="Tw Cen MT" panose="020B0602020104020603" pitchFamily="34" charset="0"/>
              </a:rPr>
              <a:t>aq</a:t>
            </a:r>
            <a:r>
              <a:rPr lang="en-US" dirty="0">
                <a:latin typeface="Tw Cen MT" panose="020B0602020104020603" pitchFamily="34" charset="0"/>
              </a:rPr>
              <a:t>)  +  H</a:t>
            </a:r>
            <a:r>
              <a:rPr lang="en-US" baseline="30000" dirty="0">
                <a:latin typeface="Tw Cen MT" panose="020B0602020104020603" pitchFamily="34" charset="0"/>
              </a:rPr>
              <a:t>+</a:t>
            </a:r>
            <a:r>
              <a:rPr lang="en-US" dirty="0">
                <a:latin typeface="Tw Cen MT" panose="020B0602020104020603" pitchFamily="34" charset="0"/>
              </a:rPr>
              <a:t>(</a:t>
            </a:r>
            <a:r>
              <a:rPr lang="en-US" dirty="0" err="1">
                <a:latin typeface="Tw Cen MT" panose="020B0602020104020603" pitchFamily="34" charset="0"/>
              </a:rPr>
              <a:t>aq</a:t>
            </a:r>
            <a:r>
              <a:rPr lang="en-US" dirty="0">
                <a:latin typeface="Tw Cen MT" panose="020B0602020104020603" pitchFamily="34" charset="0"/>
              </a:rPr>
              <a:t>)</a:t>
            </a:r>
          </a:p>
          <a:p>
            <a:r>
              <a:rPr lang="en-US" dirty="0">
                <a:solidFill>
                  <a:srgbClr val="FF3300"/>
                </a:solidFill>
                <a:latin typeface="Tw Cen MT" panose="020B0602020104020603" pitchFamily="34" charset="0"/>
              </a:rPr>
              <a:t>Acid		</a:t>
            </a:r>
            <a:r>
              <a:rPr lang="en-US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Conjugate</a:t>
            </a:r>
            <a:r>
              <a:rPr lang="en-US" dirty="0" smtClean="0">
                <a:solidFill>
                  <a:srgbClr val="FF3300"/>
                </a:solidFill>
                <a:latin typeface="Tw Cen MT" panose="020B0602020104020603" pitchFamily="34" charset="0"/>
              </a:rPr>
              <a:t>    </a:t>
            </a:r>
            <a:r>
              <a:rPr lang="en-US" dirty="0">
                <a:solidFill>
                  <a:srgbClr val="FF3300"/>
                </a:solidFill>
                <a:latin typeface="Tw Cen MT" panose="020B0602020104020603" pitchFamily="34" charset="0"/>
              </a:rPr>
              <a:t>Proton</a:t>
            </a:r>
          </a:p>
          <a:p>
            <a:r>
              <a:rPr lang="en-US" dirty="0">
                <a:solidFill>
                  <a:srgbClr val="FF3300"/>
                </a:solidFill>
                <a:latin typeface="Tw Cen MT" panose="020B0602020104020603" pitchFamily="34" charset="0"/>
              </a:rPr>
              <a:t>                 </a:t>
            </a:r>
            <a:r>
              <a:rPr lang="en-US" dirty="0" smtClean="0">
                <a:solidFill>
                  <a:srgbClr val="FF3300"/>
                </a:solidFill>
                <a:latin typeface="Tw Cen MT" panose="020B0602020104020603" pitchFamily="34" charset="0"/>
              </a:rPr>
              <a:t>      </a:t>
            </a:r>
            <a:r>
              <a:rPr lang="en-US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base</a:t>
            </a:r>
            <a:endParaRPr lang="en-US" dirty="0">
              <a:solidFill>
                <a:schemeClr val="accent2"/>
              </a:solidFill>
              <a:latin typeface="Tw Cen MT" panose="020B0602020104020603" pitchFamily="34" charset="0"/>
            </a:endParaRP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81000" y="3657600"/>
            <a:ext cx="66731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w Cen MT" panose="020B0602020104020603" pitchFamily="34" charset="0"/>
              </a:rPr>
              <a:t>The acidic cation can act as a proton donor: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1" grpId="0"/>
      <p:bldP spid="358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088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Acid-Base Properties of Salts</a:t>
            </a:r>
          </a:p>
        </p:txBody>
      </p:sp>
      <p:graphicFrame>
        <p:nvGraphicFramePr>
          <p:cNvPr id="36888" name="Group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098125"/>
              </p:ext>
            </p:extLst>
          </p:nvPr>
        </p:nvGraphicFramePr>
        <p:xfrm>
          <a:off x="228600" y="1143000"/>
          <a:ext cx="8686800" cy="18440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67000"/>
                <a:gridCol w="1600200"/>
                <a:gridCol w="2362200"/>
                <a:gridCol w="2057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Type of 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pH of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Cation is the conjugate acid of a weak base, anion is conjugate base of a weak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CN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Cation is acidic,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Anion is basic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See below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57200" y="38100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Font typeface="Wingdings 3" pitchFamily="18" charset="2"/>
              <a:buChar char="w"/>
            </a:pP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IF </a:t>
            </a:r>
            <a:r>
              <a:rPr lang="en-US" sz="2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K</a:t>
            </a:r>
            <a:r>
              <a:rPr lang="en-US" sz="2400" i="1" baseline="-25000" dirty="0" err="1">
                <a:solidFill>
                  <a:schemeClr val="tx1"/>
                </a:solidFill>
                <a:latin typeface="Tw Cen MT" panose="020B0602020104020603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for the acidic ion is greater than </a:t>
            </a:r>
            <a:r>
              <a:rPr lang="en-US" sz="2400" i="1" dirty="0">
                <a:solidFill>
                  <a:schemeClr val="tx1"/>
                </a:solidFill>
                <a:latin typeface="Tw Cen MT" panose="020B0602020104020603" pitchFamily="34" charset="0"/>
              </a:rPr>
              <a:t>K</a:t>
            </a:r>
            <a:r>
              <a:rPr lang="en-US" sz="2400" i="1" baseline="-25000" dirty="0">
                <a:solidFill>
                  <a:schemeClr val="tx1"/>
                </a:solidFill>
                <a:latin typeface="Tw Cen MT" panose="020B0602020104020603" pitchFamily="34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for the basic ion, the solution is acidic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Font typeface="Wingdings 3" pitchFamily="18" charset="2"/>
              <a:buChar char="w"/>
            </a:pP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IF </a:t>
            </a:r>
            <a:r>
              <a:rPr lang="en-US" sz="2400" i="1" dirty="0">
                <a:solidFill>
                  <a:schemeClr val="tx1"/>
                </a:solidFill>
                <a:latin typeface="Tw Cen MT" panose="020B0602020104020603" pitchFamily="34" charset="0"/>
              </a:rPr>
              <a:t>K</a:t>
            </a:r>
            <a:r>
              <a:rPr lang="en-US" sz="2400" i="1" baseline="-25000" dirty="0">
                <a:solidFill>
                  <a:schemeClr val="tx1"/>
                </a:solidFill>
                <a:latin typeface="Tw Cen MT" panose="020B0602020104020603" pitchFamily="34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for the basic ion is greater than </a:t>
            </a:r>
            <a:r>
              <a:rPr lang="en-US" sz="2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K</a:t>
            </a:r>
            <a:r>
              <a:rPr lang="en-US" sz="2400" i="1" baseline="-25000" dirty="0" err="1">
                <a:solidFill>
                  <a:schemeClr val="tx1"/>
                </a:solidFill>
                <a:latin typeface="Tw Cen MT" panose="020B0602020104020603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for the acidic ion, the solution is basic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Font typeface="Wingdings 3" pitchFamily="18" charset="2"/>
              <a:buChar char="w"/>
            </a:pP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IF </a:t>
            </a:r>
            <a:r>
              <a:rPr lang="en-US" sz="2400" i="1" dirty="0">
                <a:solidFill>
                  <a:schemeClr val="tx1"/>
                </a:solidFill>
                <a:latin typeface="Tw Cen MT" panose="020B0602020104020603" pitchFamily="34" charset="0"/>
              </a:rPr>
              <a:t>K</a:t>
            </a:r>
            <a:r>
              <a:rPr lang="en-US" sz="2400" i="1" baseline="-25000" dirty="0">
                <a:solidFill>
                  <a:schemeClr val="tx1"/>
                </a:solidFill>
                <a:latin typeface="Tw Cen MT" panose="020B0602020104020603" pitchFamily="34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for the basic ion is equal to </a:t>
            </a:r>
            <a:r>
              <a:rPr lang="en-US" sz="2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K</a:t>
            </a:r>
            <a:r>
              <a:rPr lang="en-US" sz="2400" i="1" baseline="-25000" dirty="0" err="1">
                <a:solidFill>
                  <a:schemeClr val="tx1"/>
                </a:solidFill>
                <a:latin typeface="Tw Cen MT" panose="020B0602020104020603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for the acidic ion, the solution is neutral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Acid-Base Properties of Salts</a:t>
            </a:r>
          </a:p>
        </p:txBody>
      </p:sp>
      <p:graphicFrame>
        <p:nvGraphicFramePr>
          <p:cNvPr id="37911" name="Group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109581"/>
              </p:ext>
            </p:extLst>
          </p:nvPr>
        </p:nvGraphicFramePr>
        <p:xfrm>
          <a:off x="228600" y="838200"/>
          <a:ext cx="8686800" cy="19659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67000"/>
                <a:gridCol w="1600200"/>
                <a:gridCol w="2362200"/>
                <a:gridCol w="2057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Type of 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w Cen MT" panose="020B0602020104020603" pitchFamily="34" charset="0"/>
                        </a:rPr>
                        <a:t>pH of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Cation is a highly charged metal ion; Anion is from strong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Al(NO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FeCl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Hydrated cation acts as an acid;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Anion is neutral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Acidic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762000" y="3352800"/>
            <a:ext cx="67329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Tw Cen MT" panose="020B0602020104020603" pitchFamily="34" charset="0"/>
              </a:rPr>
              <a:t>Step #1:</a:t>
            </a:r>
          </a:p>
          <a:p>
            <a:r>
              <a:rPr lang="en-US">
                <a:latin typeface="Tw Cen MT" panose="020B0602020104020603" pitchFamily="34" charset="0"/>
              </a:rPr>
              <a:t>AlCl</a:t>
            </a:r>
            <a:r>
              <a:rPr lang="en-US" baseline="-25000">
                <a:latin typeface="Tw Cen MT" panose="020B0602020104020603" pitchFamily="34" charset="0"/>
              </a:rPr>
              <a:t>3</a:t>
            </a:r>
            <a:r>
              <a:rPr lang="en-US">
                <a:latin typeface="Tw Cen MT" panose="020B0602020104020603" pitchFamily="34" charset="0"/>
              </a:rPr>
              <a:t>(s) + 6H</a:t>
            </a:r>
            <a:r>
              <a:rPr lang="en-US" baseline="-25000">
                <a:latin typeface="Tw Cen MT" panose="020B0602020104020603" pitchFamily="34" charset="0"/>
              </a:rPr>
              <a:t>2</a:t>
            </a:r>
            <a:r>
              <a:rPr lang="en-US">
                <a:latin typeface="Tw Cen MT" panose="020B0602020104020603" pitchFamily="34" charset="0"/>
              </a:rPr>
              <a:t>O </a:t>
            </a:r>
            <a:r>
              <a:rPr lang="en-US">
                <a:latin typeface="Tw Cen MT" panose="020B0602020104020603" pitchFamily="34" charset="0"/>
                <a:sym typeface="Wingdings" pitchFamily="2" charset="2"/>
              </a:rPr>
              <a:t> Al(H</a:t>
            </a:r>
            <a:r>
              <a:rPr lang="en-US" baseline="-25000">
                <a:latin typeface="Tw Cen MT" panose="020B0602020104020603" pitchFamily="34" charset="0"/>
                <a:sym typeface="Wingdings" pitchFamily="2" charset="2"/>
              </a:rPr>
              <a:t>2</a:t>
            </a:r>
            <a:r>
              <a:rPr lang="en-US">
                <a:latin typeface="Tw Cen MT" panose="020B0602020104020603" pitchFamily="34" charset="0"/>
                <a:sym typeface="Wingdings" pitchFamily="2" charset="2"/>
              </a:rPr>
              <a:t>O)</a:t>
            </a:r>
            <a:r>
              <a:rPr lang="en-US" baseline="-25000">
                <a:latin typeface="Tw Cen MT" panose="020B0602020104020603" pitchFamily="34" charset="0"/>
                <a:sym typeface="Wingdings" pitchFamily="2" charset="2"/>
              </a:rPr>
              <a:t>6</a:t>
            </a:r>
            <a:r>
              <a:rPr lang="en-US" baseline="30000">
                <a:latin typeface="Tw Cen MT" panose="020B0602020104020603" pitchFamily="34" charset="0"/>
                <a:sym typeface="Wingdings" pitchFamily="2" charset="2"/>
              </a:rPr>
              <a:t>3+</a:t>
            </a:r>
            <a:r>
              <a:rPr lang="en-US">
                <a:latin typeface="Tw Cen MT" panose="020B0602020104020603" pitchFamily="34" charset="0"/>
                <a:sym typeface="Wingdings" pitchFamily="2" charset="2"/>
              </a:rPr>
              <a:t>(aq) + Cl</a:t>
            </a:r>
            <a:r>
              <a:rPr lang="en-US" baseline="30000">
                <a:latin typeface="Tw Cen MT" panose="020B0602020104020603" pitchFamily="34" charset="0"/>
                <a:sym typeface="Wingdings" pitchFamily="2" charset="2"/>
              </a:rPr>
              <a:t>-</a:t>
            </a:r>
            <a:r>
              <a:rPr lang="en-US">
                <a:latin typeface="Tw Cen MT" panose="020B0602020104020603" pitchFamily="34" charset="0"/>
                <a:sym typeface="Wingdings" pitchFamily="2" charset="2"/>
              </a:rPr>
              <a:t>(aq)</a:t>
            </a:r>
          </a:p>
          <a:p>
            <a:r>
              <a:rPr lang="en-US">
                <a:solidFill>
                  <a:srgbClr val="008000"/>
                </a:solidFill>
                <a:latin typeface="Tw Cen MT" panose="020B0602020104020603" pitchFamily="34" charset="0"/>
                <a:sym typeface="Wingdings" pitchFamily="2" charset="2"/>
              </a:rPr>
              <a:t>Salt       water   Complex ion       anion</a:t>
            </a:r>
            <a:endParaRPr lang="en-US">
              <a:solidFill>
                <a:srgbClr val="008000"/>
              </a:solidFill>
              <a:latin typeface="Tw Cen MT" panose="020B0602020104020603" pitchFamily="34" charset="0"/>
            </a:endParaRP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762000" y="4953000"/>
            <a:ext cx="72715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Tw Cen MT" panose="020B0602020104020603" pitchFamily="34" charset="0"/>
              </a:rPr>
              <a:t>Step #2:</a:t>
            </a:r>
          </a:p>
          <a:p>
            <a:r>
              <a:rPr lang="en-US">
                <a:latin typeface="Tw Cen MT" panose="020B0602020104020603" pitchFamily="34" charset="0"/>
                <a:sym typeface="Wingdings" pitchFamily="2" charset="2"/>
              </a:rPr>
              <a:t>Al(H</a:t>
            </a:r>
            <a:r>
              <a:rPr lang="en-US" baseline="-25000">
                <a:latin typeface="Tw Cen MT" panose="020B0602020104020603" pitchFamily="34" charset="0"/>
                <a:sym typeface="Wingdings" pitchFamily="2" charset="2"/>
              </a:rPr>
              <a:t>2</a:t>
            </a:r>
            <a:r>
              <a:rPr lang="en-US">
                <a:latin typeface="Tw Cen MT" panose="020B0602020104020603" pitchFamily="34" charset="0"/>
                <a:sym typeface="Wingdings" pitchFamily="2" charset="2"/>
              </a:rPr>
              <a:t>O)</a:t>
            </a:r>
            <a:r>
              <a:rPr lang="en-US" baseline="-25000">
                <a:latin typeface="Tw Cen MT" panose="020B0602020104020603" pitchFamily="34" charset="0"/>
                <a:sym typeface="Wingdings" pitchFamily="2" charset="2"/>
              </a:rPr>
              <a:t>6</a:t>
            </a:r>
            <a:r>
              <a:rPr lang="en-US" baseline="30000">
                <a:latin typeface="Tw Cen MT" panose="020B0602020104020603" pitchFamily="34" charset="0"/>
                <a:sym typeface="Wingdings" pitchFamily="2" charset="2"/>
              </a:rPr>
              <a:t>3+</a:t>
            </a:r>
            <a:r>
              <a:rPr lang="en-US">
                <a:latin typeface="Tw Cen MT" panose="020B0602020104020603" pitchFamily="34" charset="0"/>
                <a:sym typeface="Wingdings" pitchFamily="2" charset="2"/>
              </a:rPr>
              <a:t>(aq)  Al(OH)(H</a:t>
            </a:r>
            <a:r>
              <a:rPr lang="en-US" baseline="-25000">
                <a:latin typeface="Tw Cen MT" panose="020B0602020104020603" pitchFamily="34" charset="0"/>
                <a:sym typeface="Wingdings" pitchFamily="2" charset="2"/>
              </a:rPr>
              <a:t>2</a:t>
            </a:r>
            <a:r>
              <a:rPr lang="en-US">
                <a:latin typeface="Tw Cen MT" panose="020B0602020104020603" pitchFamily="34" charset="0"/>
                <a:sym typeface="Wingdings" pitchFamily="2" charset="2"/>
              </a:rPr>
              <a:t>O)</a:t>
            </a:r>
            <a:r>
              <a:rPr lang="en-US" baseline="-25000">
                <a:latin typeface="Tw Cen MT" panose="020B0602020104020603" pitchFamily="34" charset="0"/>
                <a:sym typeface="Wingdings" pitchFamily="2" charset="2"/>
              </a:rPr>
              <a:t>5</a:t>
            </a:r>
            <a:r>
              <a:rPr lang="en-US" baseline="30000">
                <a:latin typeface="Tw Cen MT" panose="020B0602020104020603" pitchFamily="34" charset="0"/>
                <a:sym typeface="Wingdings" pitchFamily="2" charset="2"/>
              </a:rPr>
              <a:t>2+</a:t>
            </a:r>
            <a:r>
              <a:rPr lang="en-US">
                <a:latin typeface="Tw Cen MT" panose="020B0602020104020603" pitchFamily="34" charset="0"/>
                <a:sym typeface="Wingdings" pitchFamily="2" charset="2"/>
              </a:rPr>
              <a:t>(aq) + H</a:t>
            </a:r>
            <a:r>
              <a:rPr lang="en-US" baseline="30000">
                <a:latin typeface="Tw Cen MT" panose="020B0602020104020603" pitchFamily="34" charset="0"/>
                <a:sym typeface="Wingdings" pitchFamily="2" charset="2"/>
              </a:rPr>
              <a:t>+</a:t>
            </a:r>
            <a:r>
              <a:rPr lang="en-US">
                <a:latin typeface="Tw Cen MT" panose="020B0602020104020603" pitchFamily="34" charset="0"/>
                <a:sym typeface="Wingdings" pitchFamily="2" charset="2"/>
              </a:rPr>
              <a:t>(aq)</a:t>
            </a:r>
          </a:p>
          <a:p>
            <a:r>
              <a:rPr lang="en-US">
                <a:latin typeface="Tw Cen MT" panose="020B0602020104020603" pitchFamily="34" charset="0"/>
                <a:sym typeface="Wingdings" pitchFamily="2" charset="2"/>
              </a:rPr>
              <a:t> </a:t>
            </a:r>
            <a:r>
              <a:rPr lang="en-US">
                <a:solidFill>
                  <a:srgbClr val="008000"/>
                </a:solidFill>
                <a:latin typeface="Tw Cen MT" panose="020B0602020104020603" pitchFamily="34" charset="0"/>
                <a:sym typeface="Wingdings" pitchFamily="2" charset="2"/>
              </a:rPr>
              <a:t>Acid              Conjugate base       Proton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2" grpId="0"/>
      <p:bldP spid="379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019800" cy="1219199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" panose="020B0606020104020203" pitchFamily="34" charset="0"/>
              </a:rPr>
              <a:t>Effect of Structure on </a:t>
            </a:r>
            <a:b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" panose="020B0606020104020203" pitchFamily="34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" panose="020B0606020104020203" pitchFamily="34" charset="0"/>
              </a:rPr>
              <a:t>Acid-Base Properties</a:t>
            </a:r>
          </a:p>
        </p:txBody>
      </p:sp>
      <p:pic>
        <p:nvPicPr>
          <p:cNvPr id="59394" name="Picture 2" descr="http://upload.wikimedia.org/wikipedia/commons/thumb/2/2f/Chlorous-acid-2D.png/200px-Chlorous-acid-2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05000"/>
            <a:ext cx="2296438" cy="838200"/>
          </a:xfrm>
          <a:prstGeom prst="rect">
            <a:avLst/>
          </a:prstGeom>
          <a:noFill/>
        </p:spPr>
      </p:pic>
      <p:pic>
        <p:nvPicPr>
          <p:cNvPr id="59396" name="Picture 4" descr="http://upload.wikimedia.org/wikipedia/commons/thumb/7/7b/Chlorous-acid-3D-vdW.png/200px-Chlorous-acid-3D-vd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505200"/>
            <a:ext cx="1905000" cy="1495426"/>
          </a:xfrm>
          <a:prstGeom prst="rect">
            <a:avLst/>
          </a:prstGeom>
          <a:noFill/>
        </p:spPr>
      </p:pic>
      <p:pic>
        <p:nvPicPr>
          <p:cNvPr id="59398" name="Picture 6" descr="http://upload.wikimedia.org/wikipedia/commons/thumb/9/94/Hypochlorous-acid-2D-dimensions.png/150px-Hypochlorous-acid-2D-dimension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28800"/>
            <a:ext cx="1857375" cy="990600"/>
          </a:xfrm>
          <a:prstGeom prst="rect">
            <a:avLst/>
          </a:prstGeom>
          <a:noFill/>
        </p:spPr>
      </p:pic>
      <p:pic>
        <p:nvPicPr>
          <p:cNvPr id="59400" name="Picture 8" descr="http://upload.wikimedia.org/wikipedia/commons/thumb/e/e9/Hypochlorous-acid-3D-vdW.png/150px-Hypochlorous-acid-3D-vd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81400"/>
            <a:ext cx="1743560" cy="1371600"/>
          </a:xfrm>
          <a:prstGeom prst="rect">
            <a:avLst/>
          </a:prstGeom>
          <a:noFill/>
        </p:spPr>
      </p:pic>
      <p:pic>
        <p:nvPicPr>
          <p:cNvPr id="59402" name="Picture 10" descr="http://upload.wikimedia.org/wikipedia/commons/thumb/8/86/Chloric-acid-2D.png/200px-Chloric-acid-2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1752600"/>
            <a:ext cx="1905000" cy="1123950"/>
          </a:xfrm>
          <a:prstGeom prst="rect">
            <a:avLst/>
          </a:prstGeom>
          <a:noFill/>
        </p:spPr>
      </p:pic>
      <p:pic>
        <p:nvPicPr>
          <p:cNvPr id="59404" name="Picture 12" descr="http://upload.wikimedia.org/wikipedia/commons/thumb/b/b9/Chloric-acid-3D-vdW.png/200px-Chloric-acid-3D-vdW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3505200"/>
            <a:ext cx="1905000" cy="1638300"/>
          </a:xfrm>
          <a:prstGeom prst="rect">
            <a:avLst/>
          </a:prstGeom>
          <a:noFill/>
        </p:spPr>
      </p:pic>
      <p:pic>
        <p:nvPicPr>
          <p:cNvPr id="59406" name="Picture 14" descr="http://upload.wikimedia.org/wikipedia/commons/thumb/b/b2/Perchloric-acid-2D-dimensions.png/150px-Perchloric-acid-2D-dimension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2800" y="914400"/>
            <a:ext cx="1600200" cy="1941577"/>
          </a:xfrm>
          <a:prstGeom prst="rect">
            <a:avLst/>
          </a:prstGeom>
          <a:noFill/>
        </p:spPr>
      </p:pic>
      <p:pic>
        <p:nvPicPr>
          <p:cNvPr id="59408" name="Picture 16" descr="http://upload.wikimedia.org/wikipedia/commons/thumb/0/01/Perchloric-acid-3D-vdW.png/150px-Perchloric-acid-3D-vdW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2800" y="3505200"/>
            <a:ext cx="1769807" cy="1828800"/>
          </a:xfrm>
          <a:prstGeom prst="rect">
            <a:avLst/>
          </a:prstGeom>
          <a:noFill/>
        </p:spPr>
      </p:pic>
      <p:sp>
        <p:nvSpPr>
          <p:cNvPr id="14" name="Right Arrow 13"/>
          <p:cNvSpPr/>
          <p:nvPr/>
        </p:nvSpPr>
        <p:spPr bwMode="auto">
          <a:xfrm>
            <a:off x="533400" y="5486400"/>
            <a:ext cx="8153400" cy="3048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5791200"/>
            <a:ext cx="2867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Increasing Acidity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819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Hypochlorous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acid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2819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Chlorous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acid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0600" y="2819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Chloric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acid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10400" y="2819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Perchloric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acid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369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Comic Sans MS</vt:lpstr>
      <vt:lpstr>Tw Cen MT</vt:lpstr>
      <vt:lpstr>Tw Cen MT Condensed</vt:lpstr>
      <vt:lpstr>Wingdings</vt:lpstr>
      <vt:lpstr>Wingdings 3</vt:lpstr>
      <vt:lpstr>Default Design</vt:lpstr>
      <vt:lpstr>Acid-Base Properties  of Salts</vt:lpstr>
      <vt:lpstr>Acid-Base Properties of Salts</vt:lpstr>
      <vt:lpstr>Acid-Base Properties of Salts</vt:lpstr>
      <vt:lpstr>Acid-Base Properties of Salts</vt:lpstr>
      <vt:lpstr>Acid-Base Properties of Salts</vt:lpstr>
      <vt:lpstr>Acid-Base Properties of Salts</vt:lpstr>
      <vt:lpstr>Effect of Structure on  Acid-Base Properties</vt:lpstr>
    </vt:vector>
  </TitlesOfParts>
  <Company>Independent Web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Rachel Benzoni</cp:lastModifiedBy>
  <cp:revision>55</cp:revision>
  <dcterms:created xsi:type="dcterms:W3CDTF">2006-06-20T03:36:58Z</dcterms:created>
  <dcterms:modified xsi:type="dcterms:W3CDTF">2016-07-02T04:19:56Z</dcterms:modified>
</cp:coreProperties>
</file>