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75" r:id="rId4"/>
    <p:sldId id="281" r:id="rId5"/>
    <p:sldId id="277" r:id="rId6"/>
    <p:sldId id="278" r:id="rId7"/>
    <p:sldId id="279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FFFFCC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5DCB2-7AE1-4A5A-AC95-C15A604AE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28F23-4EB8-433C-85E1-0166844EC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A0B9A-CF8A-40B5-9C7C-22B2D0789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FCBC3-EDEB-4C0B-99FD-9B926819C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0A46-CE60-49FF-84D3-9F2636703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93BC-7EDB-43C6-8F4B-E3E6EFDBB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691E-238A-4569-81A8-1DBF7A0D8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22B8C-D31D-4C2B-846B-55E553C06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61CBC-C204-432F-897D-81A6DC272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A0DE-9626-4610-A0C0-13673418F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74D1C-38DE-4408-B12E-FDB9D1495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221D1-BC21-4E81-9B51-FDC35EB6E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35FA70-0547-4B9E-9151-2C3C462B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9800" y="304800"/>
            <a:ext cx="3124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  <a:t>Bases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304797"/>
          <a:ext cx="6172200" cy="6425292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472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Sodium hydroxide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BA"/>
                    </a:solidFill>
                  </a:tcPr>
                </a:tc>
              </a:tr>
              <a:tr h="55182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49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8402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Preferred IUPAC </a:t>
                      </a:r>
                      <a:r>
                        <a:rPr lang="en-US" u="sng" dirty="0" smtClean="0"/>
                        <a:t>name</a:t>
                      </a:r>
                      <a:endParaRPr lang="en-US" u="sng" dirty="0"/>
                    </a:p>
                    <a:p>
                      <a:pPr algn="ctr"/>
                      <a:r>
                        <a:rPr lang="en-US" dirty="0"/>
                        <a:t>Sodium hydroxide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17522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Systematic </a:t>
                      </a:r>
                      <a:r>
                        <a:rPr lang="en-US" u="sng" dirty="0" smtClean="0"/>
                        <a:t>name</a:t>
                      </a:r>
                      <a:endParaRPr lang="en-US" u="sng" dirty="0"/>
                    </a:p>
                    <a:p>
                      <a:pPr algn="ctr"/>
                      <a:r>
                        <a:rPr lang="en-US" dirty="0"/>
                        <a:t>Sodium </a:t>
                      </a:r>
                      <a:r>
                        <a:rPr lang="en-US" dirty="0" err="1"/>
                        <a:t>oxidanide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79565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Other </a:t>
                      </a:r>
                      <a:r>
                        <a:rPr lang="en-US" u="sng" dirty="0" smtClean="0"/>
                        <a:t>names</a:t>
                      </a:r>
                      <a:endParaRPr lang="en-US" u="sng" dirty="0"/>
                    </a:p>
                    <a:p>
                      <a:pPr algn="ctr"/>
                      <a:r>
                        <a:rPr lang="en-US" dirty="0"/>
                        <a:t>Caustic soda</a:t>
                      </a:r>
                      <a:br>
                        <a:rPr lang="en-US" dirty="0"/>
                      </a:br>
                      <a:r>
                        <a:rPr lang="en-US" dirty="0"/>
                        <a:t>Lye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3315" name="Picture 3" descr="http://upload.wikimedia.org/wikipedia/commons/thumb/3/34/SodiumHydroxide.jpg/200px-SodiumHydrox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1905000" cy="1514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6" name="Picture 4" descr="http://upload.wikimedia.org/wikipedia/commons/thumb/6/63/Sodium-hydroxide-crystal-3D-vdW.png/200px-Sodium-hydroxide-crystal-3D-vd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38200"/>
            <a:ext cx="1905000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904284" y="6581001"/>
            <a:ext cx="2239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Graphics Source: Wikipedia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Base Equilibrium Problem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#4: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Solve for x, which is also [OH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]</a:t>
            </a:r>
          </a:p>
        </p:txBody>
      </p:sp>
      <p:graphicFrame>
        <p:nvGraphicFramePr>
          <p:cNvPr id="49162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685800" y="4572000"/>
          <a:ext cx="3875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3875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953000" y="4953000"/>
            <a:ext cx="407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[OH</a:t>
            </a:r>
            <a:r>
              <a:rPr lang="en-US" sz="3600" baseline="300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] = 3.0 x 10</a:t>
            </a:r>
            <a:r>
              <a:rPr lang="en-US" sz="3600" baseline="3000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b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?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920316" y="37338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492316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44516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234516" y="3657600"/>
            <a:ext cx="381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377516" y="3048000"/>
            <a:ext cx="4785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+ 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Base Equilibrium Problem</a:t>
            </a:r>
          </a:p>
        </p:txBody>
      </p:sp>
      <p:graphicFrame>
        <p:nvGraphicFramePr>
          <p:cNvPr id="50186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1066800" y="4495800"/>
          <a:ext cx="67818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854000" imgH="228600" progId="Equation.3">
                  <p:embed/>
                </p:oleObj>
              </mc:Choice>
              <mc:Fallback>
                <p:oleObj name="Equation" r:id="rId3" imgW="18540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67818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#5: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Convert [OH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] to pH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1371600" y="37338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59436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44196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762000" y="3657600"/>
            <a:ext cx="381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b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?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752600" y="3048000"/>
            <a:ext cx="4785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+ 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</a:p>
        </p:txBody>
      </p:sp>
      <p:graphicFrame>
        <p:nvGraphicFramePr>
          <p:cNvPr id="50189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5562600"/>
          <a:ext cx="5791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1562040" imgH="203040" progId="Equation.3">
                  <p:embed/>
                </p:oleObj>
              </mc:Choice>
              <mc:Fallback>
                <p:oleObj name="Equation" r:id="rId5" imgW="156204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62600"/>
                        <a:ext cx="57912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b="1" u="sng" dirty="0" smtClean="0">
                <a:latin typeface="Tw Cen MT Condensed" panose="020B0606020104020203" pitchFamily="34" charset="0"/>
              </a:rPr>
              <a:t>Acid/Base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638800"/>
          </a:xfrm>
        </p:spPr>
        <p:txBody>
          <a:bodyPr/>
          <a:lstStyle/>
          <a:p>
            <a:pPr marL="609600" indent="-6096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 smtClean="0">
                <a:latin typeface="Tw Cen MT" panose="020B0602020104020603" pitchFamily="34" charset="0"/>
              </a:rPr>
              <a:t>Arrhenius Model</a:t>
            </a:r>
          </a:p>
          <a:p>
            <a:pPr marL="990600" lvl="1" indent="-5334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 smtClean="0">
                <a:latin typeface="Tw Cen MT" panose="020B0602020104020603" pitchFamily="34" charset="0"/>
              </a:rPr>
              <a:t>Acids produce hydrogen ions in aqueous solutions</a:t>
            </a:r>
          </a:p>
          <a:p>
            <a:pPr marL="990600" lvl="1" indent="-5334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 smtClean="0">
                <a:latin typeface="Tw Cen MT" panose="020B0602020104020603" pitchFamily="34" charset="0"/>
              </a:rPr>
              <a:t>Bases produce hydroxide ions in aqueous solutions</a:t>
            </a:r>
          </a:p>
          <a:p>
            <a:pPr marL="609600" indent="-6096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 err="1" smtClean="0">
                <a:latin typeface="Tw Cen MT" panose="020B0602020104020603" pitchFamily="34" charset="0"/>
              </a:rPr>
              <a:t>Bronsted</a:t>
            </a:r>
            <a:r>
              <a:rPr lang="en-US" sz="2800" b="1" dirty="0" smtClean="0">
                <a:latin typeface="Tw Cen MT" panose="020B0602020104020603" pitchFamily="34" charset="0"/>
              </a:rPr>
              <a:t>-Lowry Model</a:t>
            </a:r>
          </a:p>
          <a:p>
            <a:pPr marL="990600" lvl="1" indent="-5334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 smtClean="0">
                <a:latin typeface="Tw Cen MT" panose="020B0602020104020603" pitchFamily="34" charset="0"/>
              </a:rPr>
              <a:t>Acids are proton donors</a:t>
            </a:r>
          </a:p>
          <a:p>
            <a:pPr marL="990600" lvl="1" indent="-5334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 smtClean="0">
                <a:latin typeface="Tw Cen MT" panose="020B0602020104020603" pitchFamily="34" charset="0"/>
              </a:rPr>
              <a:t>Bases are proton acceptors</a:t>
            </a:r>
          </a:p>
          <a:p>
            <a:pPr marL="609600" indent="-6096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 smtClean="0">
                <a:latin typeface="Tw Cen MT" panose="020B0602020104020603" pitchFamily="34" charset="0"/>
              </a:rPr>
              <a:t>Lewis Acid Model</a:t>
            </a:r>
          </a:p>
          <a:p>
            <a:pPr marL="990600" lvl="1" indent="-5334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 smtClean="0">
                <a:latin typeface="Tw Cen MT" panose="020B0602020104020603" pitchFamily="34" charset="0"/>
              </a:rPr>
              <a:t>Acids are electron pair acceptors</a:t>
            </a:r>
          </a:p>
          <a:p>
            <a:pPr marL="990600" lvl="1" indent="-533400"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 smtClean="0">
                <a:latin typeface="Tw Cen MT" panose="020B0602020104020603" pitchFamily="34" charset="0"/>
              </a:rPr>
              <a:t>Bases are electron pair donors</a:t>
            </a:r>
          </a:p>
          <a:p>
            <a:pPr marL="990600" lvl="1" indent="-533400" eaLnBrk="1" hangingPunct="1">
              <a:buClr>
                <a:srgbClr val="FF3300"/>
              </a:buClr>
              <a:buFont typeface="Wingdings" pitchFamily="2" charset="2"/>
              <a:buNone/>
            </a:pPr>
            <a:endParaRPr lang="en-US" b="1" dirty="0" smtClean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Dissociation of Strong Bases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525963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1" smtClean="0">
                <a:latin typeface="Tw Cen MT" panose="020B0602020104020603" pitchFamily="34" charset="0"/>
              </a:rPr>
              <a:t>Strong bases are metallic hydroxides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b="1" smtClean="0">
                <a:latin typeface="Tw Cen MT" panose="020B0602020104020603" pitchFamily="34" charset="0"/>
              </a:rPr>
              <a:t>Group I hydroxides (NaOH, KOH) are </a:t>
            </a:r>
            <a:r>
              <a:rPr lang="en-US" b="1" u="sng" smtClean="0">
                <a:latin typeface="Tw Cen MT" panose="020B0602020104020603" pitchFamily="34" charset="0"/>
              </a:rPr>
              <a:t>very</a:t>
            </a:r>
            <a:r>
              <a:rPr lang="en-US" b="1" smtClean="0">
                <a:latin typeface="Tw Cen MT" panose="020B0602020104020603" pitchFamily="34" charset="0"/>
              </a:rPr>
              <a:t> soluble</a:t>
            </a:r>
          </a:p>
          <a:p>
            <a:pPr lvl="1" eaLnBrk="1" hangingPunct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b="1" smtClean="0">
                <a:latin typeface="Tw Cen MT" panose="020B0602020104020603" pitchFamily="34" charset="0"/>
              </a:rPr>
              <a:t>Group II hydroxides (Ca, Ba, Mg, Sr) are </a:t>
            </a:r>
            <a:r>
              <a:rPr lang="en-US" b="1" u="sng" smtClean="0">
                <a:latin typeface="Tw Cen MT" panose="020B0602020104020603" pitchFamily="34" charset="0"/>
              </a:rPr>
              <a:t>less</a:t>
            </a:r>
            <a:r>
              <a:rPr lang="en-US" b="1" smtClean="0">
                <a:latin typeface="Tw Cen MT" panose="020B0602020104020603" pitchFamily="34" charset="0"/>
              </a:rPr>
              <a:t> soluble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800" b="1" smtClean="0">
                <a:latin typeface="Tw Cen MT" panose="020B0602020104020603" pitchFamily="34" charset="0"/>
              </a:rPr>
              <a:t>pH of strong bases is calculated directly from the concentration of the base in solution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0" y="990600"/>
            <a:ext cx="51571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w Cen MT" panose="020B0602020104020603" pitchFamily="34" charset="0"/>
              </a:rPr>
              <a:t>MOH(s) </a:t>
            </a:r>
            <a:r>
              <a:rPr lang="en-US" sz="3200">
                <a:latin typeface="Tw Cen MT" panose="020B0602020104020603" pitchFamily="34" charset="0"/>
                <a:sym typeface="Wingdings" pitchFamily="2" charset="2"/>
              </a:rPr>
              <a:t> M</a:t>
            </a:r>
            <a:r>
              <a:rPr lang="en-US" sz="3200" baseline="30000">
                <a:latin typeface="Tw Cen MT" panose="020B0602020104020603" pitchFamily="34" charset="0"/>
                <a:sym typeface="Wingdings" pitchFamily="2" charset="2"/>
              </a:rPr>
              <a:t>+</a:t>
            </a:r>
            <a:r>
              <a:rPr lang="en-US" sz="3200">
                <a:latin typeface="Tw Cen MT" panose="020B0602020104020603" pitchFamily="34" charset="0"/>
                <a:sym typeface="Wingdings" pitchFamily="2" charset="2"/>
              </a:rPr>
              <a:t>(aq) + OH</a:t>
            </a:r>
            <a:r>
              <a:rPr lang="en-US" sz="3200" baseline="30000">
                <a:latin typeface="Tw Cen MT" panose="020B0602020104020603" pitchFamily="34" charset="0"/>
                <a:sym typeface="Wingdings" pitchFamily="2" charset="2"/>
              </a:rPr>
              <a:t>-</a:t>
            </a:r>
            <a:r>
              <a:rPr lang="en-US" sz="3200">
                <a:latin typeface="Tw Cen MT" panose="020B0602020104020603" pitchFamily="34" charset="0"/>
                <a:sym typeface="Wingdings" pitchFamily="2" charset="2"/>
              </a:rPr>
              <a:t>(aq)</a:t>
            </a:r>
            <a:endParaRPr lang="en-US" sz="320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Reaction of Weak Bases with Water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" panose="020B0602020104020603" pitchFamily="34" charset="0"/>
              </a:rPr>
              <a:t>The base reacts with water, producing its conjugate acid and hydroxide ion: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CH</a:t>
            </a:r>
            <a:r>
              <a:rPr lang="en-US" baseline="-25000" dirty="0">
                <a:solidFill>
                  <a:schemeClr val="tx1"/>
                </a:solidFill>
                <a:latin typeface="Tw Cen MT" panose="020B0602020104020603" pitchFamily="34" charset="0"/>
              </a:rPr>
              <a:t>3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NH</a:t>
            </a:r>
            <a:r>
              <a:rPr lang="en-US" baseline="-25000" dirty="0">
                <a:solidFill>
                  <a:schemeClr val="tx1"/>
                </a:solidFill>
                <a:latin typeface="Tw Cen MT" panose="020B0602020104020603" pitchFamily="34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 + H</a:t>
            </a:r>
            <a:r>
              <a:rPr lang="en-US" baseline="-25000" dirty="0">
                <a:solidFill>
                  <a:schemeClr val="tx1"/>
                </a:solidFill>
                <a:latin typeface="Tw Cen MT" panose="020B0602020104020603" pitchFamily="34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O 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 CH</a:t>
            </a:r>
            <a:r>
              <a:rPr lang="en-US" baseline="-25000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3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NH</a:t>
            </a:r>
            <a:r>
              <a:rPr lang="en-US" baseline="-25000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3</a:t>
            </a:r>
            <a:r>
              <a:rPr lang="en-US" baseline="30000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 + OH</a:t>
            </a:r>
            <a:r>
              <a:rPr lang="en-US" baseline="30000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    K</a:t>
            </a:r>
            <a:r>
              <a:rPr lang="en-US" baseline="-25000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b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 = </a:t>
            </a:r>
            <a:r>
              <a:rPr lang="en-US" dirty="0">
                <a:solidFill>
                  <a:schemeClr val="tx1"/>
                </a:solidFill>
                <a:latin typeface="Tw Cen MT" panose="020B0602020104020603" pitchFamily="34" charset="0"/>
              </a:rPr>
              <a:t>4.38 x 10</a:t>
            </a:r>
            <a:r>
              <a:rPr lang="en-US" baseline="30000" dirty="0">
                <a:solidFill>
                  <a:schemeClr val="tx1"/>
                </a:solidFill>
                <a:latin typeface="Tw Cen MT" panose="020B0602020104020603" pitchFamily="34" charset="0"/>
              </a:rPr>
              <a:t>-4</a:t>
            </a:r>
            <a:r>
              <a:rPr lang="en-US" b="0" dirty="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 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762000" y="3352800"/>
          <a:ext cx="67818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234880" imgH="457200" progId="">
                  <p:embed/>
                </p:oleObj>
              </mc:Choice>
              <mc:Fallback>
                <p:oleObj name="Equation" r:id="rId3" imgW="2234880" imgH="4572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67818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685800" y="1981200"/>
            <a:ext cx="2362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905000" y="1981200"/>
            <a:ext cx="17526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038600" y="1981200"/>
            <a:ext cx="2362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800600" y="1981200"/>
            <a:ext cx="3048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  <p:bldP spid="26632" grpId="0" animBg="1"/>
      <p:bldP spid="26633" grpId="0" animBg="1"/>
      <p:bldP spid="266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K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b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 for Some Common Weak Bases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473200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82810"/>
              </p:ext>
            </p:extLst>
          </p:nvPr>
        </p:nvGraphicFramePr>
        <p:xfrm>
          <a:off x="381000" y="2133600"/>
          <a:ext cx="8305800" cy="4389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43200"/>
                <a:gridCol w="1828800"/>
                <a:gridCol w="1828800"/>
                <a:gridCol w="1905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Base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Conjugate Acid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 Ammonia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Methylamine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4.38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Diethylamine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1.3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-3 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Triethylamine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4.0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Hydroxylamine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Hydrazine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Aniline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3.8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Pyridine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 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  <p:sp>
        <p:nvSpPr>
          <p:cNvPr id="25661" name="Text Box 61"/>
          <p:cNvSpPr txBox="1">
            <a:spLocks noChangeArrowheads="1"/>
          </p:cNvSpPr>
          <p:nvPr/>
        </p:nvSpPr>
        <p:spPr bwMode="auto">
          <a:xfrm>
            <a:off x="381000" y="762000"/>
            <a:ext cx="8474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Tw Cen MT" panose="020B0602020104020603" pitchFamily="34" charset="0"/>
              </a:rPr>
              <a:t>Many students struggle with identifying weak bases and their conjugate acids</a:t>
            </a:r>
            <a:r>
              <a:rPr lang="en-US" i="1" dirty="0" smtClean="0">
                <a:solidFill>
                  <a:schemeClr val="accent2"/>
                </a:solidFill>
                <a:latin typeface="Tw Cen MT" panose="020B0602020104020603" pitchFamily="34" charset="0"/>
              </a:rPr>
              <a:t>. What </a:t>
            </a:r>
            <a:r>
              <a:rPr lang="en-US" i="1" dirty="0">
                <a:solidFill>
                  <a:schemeClr val="accent2"/>
                </a:solidFill>
                <a:latin typeface="Tw Cen MT" panose="020B0602020104020603" pitchFamily="34" charset="0"/>
              </a:rPr>
              <a:t>patterns do you see that may help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Reaction of Weak Bases with Water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52600" y="27432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Tw Cen MT" panose="020B0602020104020603" pitchFamily="34" charset="0"/>
              </a:rPr>
              <a:t>B + H</a:t>
            </a:r>
            <a:r>
              <a:rPr lang="en-US" sz="3200" baseline="-25000">
                <a:solidFill>
                  <a:schemeClr val="tx1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chemeClr val="tx1"/>
                </a:solidFill>
                <a:latin typeface="Tw Cen MT" panose="020B0602020104020603" pitchFamily="34" charset="0"/>
              </a:rPr>
              <a:t>O </a:t>
            </a:r>
            <a:r>
              <a:rPr lang="en-US" sz="320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 BH</a:t>
            </a:r>
            <a:r>
              <a:rPr lang="en-US" sz="3200" baseline="3000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  <a:r>
              <a:rPr lang="en-US" sz="320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chemeClr val="tx1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  <a:endParaRPr lang="en-US" sz="3200" b="0">
              <a:solidFill>
                <a:schemeClr val="tx1"/>
              </a:solidFill>
              <a:latin typeface="Tw Cen MT" panose="020B0602020104020603" pitchFamily="34" charset="0"/>
              <a:sym typeface="Wingdings 3" pitchFamily="18" charset="2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17844"/>
              </p:ext>
            </p:extLst>
          </p:nvPr>
        </p:nvGraphicFramePr>
        <p:xfrm>
          <a:off x="1828800" y="3429000"/>
          <a:ext cx="4572000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193760" imgH="444240" progId="">
                  <p:embed/>
                </p:oleObj>
              </mc:Choice>
              <mc:Fallback>
                <p:oleObj name="Equation" r:id="rId3" imgW="1193760" imgH="4442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4572000" cy="170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85800" y="52578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3300"/>
                </a:solidFill>
                <a:latin typeface="Tw Cen MT" panose="020B0602020104020603" pitchFamily="34" charset="0"/>
              </a:rPr>
              <a:t>(Yes, all weak bases do this – DO NOT</a:t>
            </a:r>
          </a:p>
          <a:p>
            <a:pPr>
              <a:defRPr/>
            </a:pPr>
            <a:r>
              <a:rPr lang="en-US" sz="3200" dirty="0">
                <a:solidFill>
                  <a:srgbClr val="FF3300"/>
                </a:solidFill>
                <a:latin typeface="Tw Cen MT" panose="020B0602020104020603" pitchFamily="34" charset="0"/>
              </a:rPr>
              <a:t>endeavor to make this complicated!)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" panose="020B0602020104020603" pitchFamily="34" charset="0"/>
              </a:rPr>
              <a:t>The generic reaction for a base reacting with water, producing its conjugate acid and hydroxide 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Base Equilibrium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b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?</a:t>
            </a:r>
            <a:endParaRPr lang="en-US" baseline="3000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#1: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Write the equation for the reaction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785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+ 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Base Equilibrium Problem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b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?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23599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#2: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ICE it!</a:t>
            </a:r>
          </a:p>
        </p:txBody>
      </p:sp>
      <p:graphicFrame>
        <p:nvGraphicFramePr>
          <p:cNvPr id="47138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640849"/>
              </p:ext>
            </p:extLst>
          </p:nvPr>
        </p:nvGraphicFramePr>
        <p:xfrm>
          <a:off x="838200" y="3657600"/>
          <a:ext cx="5791200" cy="1905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32604"/>
                <a:gridCol w="1424796"/>
                <a:gridCol w="1295400"/>
                <a:gridCol w="1295400"/>
                <a:gridCol w="1143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w Cen MT" panose="020B0602020104020603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w Cen MT" panose="020B06020201040206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w Cen MT" panose="020B0602020104020603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937230" y="3639863"/>
            <a:ext cx="849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4495800" y="3639863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019800" y="3625575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1937230" y="4263751"/>
            <a:ext cx="5838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- x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4286250" y="4235175"/>
            <a:ext cx="611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+x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811837" y="4235175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+x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1480030" y="4949551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6027737" y="4920975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4503737" y="4920975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27679" name="Text Box 33"/>
          <p:cNvSpPr txBox="1">
            <a:spLocks noChangeArrowheads="1"/>
          </p:cNvSpPr>
          <p:nvPr/>
        </p:nvSpPr>
        <p:spPr bwMode="auto">
          <a:xfrm>
            <a:off x="1752600" y="3048000"/>
            <a:ext cx="4785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+ 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27" grpId="0"/>
      <p:bldP spid="47128" grpId="0"/>
      <p:bldP spid="47129" grpId="0"/>
      <p:bldP spid="47130" grpId="0"/>
      <p:bldP spid="47131" grpId="0"/>
      <p:bldP spid="47132" grpId="0"/>
      <p:bldP spid="47133" grpId="0"/>
      <p:bldP spid="47134" grpId="0"/>
      <p:bldP spid="471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Base Equilibrium Problem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#3: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Set up the law of mass action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95400" y="37338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8674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196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9600" y="3657600"/>
            <a:ext cx="381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E</a:t>
            </a:r>
          </a:p>
        </p:txBody>
      </p:sp>
      <p:graphicFrame>
        <p:nvGraphicFramePr>
          <p:cNvPr id="48138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1295400" y="4495800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6096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ammonia, NH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b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?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1752600" y="3048000"/>
            <a:ext cx="4785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+ 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NH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4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OH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503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Comic Sans MS</vt:lpstr>
      <vt:lpstr>Times New Roman</vt:lpstr>
      <vt:lpstr>Tw Cen MT</vt:lpstr>
      <vt:lpstr>Tw Cen MT Condensed</vt:lpstr>
      <vt:lpstr>Wingdings</vt:lpstr>
      <vt:lpstr>Wingdings 3</vt:lpstr>
      <vt:lpstr>Default Design</vt:lpstr>
      <vt:lpstr>chemistry</vt:lpstr>
      <vt:lpstr>Equation</vt:lpstr>
      <vt:lpstr>Bases</vt:lpstr>
      <vt:lpstr>Acid/Base Definitions</vt:lpstr>
      <vt:lpstr>Dissociation of Strong Bases</vt:lpstr>
      <vt:lpstr>Reaction of Weak Bases with Water</vt:lpstr>
      <vt:lpstr>Kb for Some Common Weak Bases</vt:lpstr>
      <vt:lpstr>Reaction of Weak Bases with Water</vt:lpstr>
      <vt:lpstr>A Weak Base Equilibrium Problem</vt:lpstr>
      <vt:lpstr>A Weak Base Equilibrium Problem</vt:lpstr>
      <vt:lpstr>A Weak Base Equilibrium Problem</vt:lpstr>
      <vt:lpstr>A Weak Base Equilibrium Problem</vt:lpstr>
      <vt:lpstr>A Weak Base Equilibrium Problem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Rachel Benzoni</cp:lastModifiedBy>
  <cp:revision>52</cp:revision>
  <dcterms:created xsi:type="dcterms:W3CDTF">2006-06-20T03:36:58Z</dcterms:created>
  <dcterms:modified xsi:type="dcterms:W3CDTF">2017-04-06T14:37:10Z</dcterms:modified>
</cp:coreProperties>
</file>