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75" r:id="rId4"/>
    <p:sldId id="293" r:id="rId5"/>
    <p:sldId id="276" r:id="rId6"/>
    <p:sldId id="271" r:id="rId7"/>
    <p:sldId id="273" r:id="rId8"/>
    <p:sldId id="272" r:id="rId9"/>
    <p:sldId id="274" r:id="rId10"/>
    <p:sldId id="294" r:id="rId11"/>
    <p:sldId id="259" r:id="rId12"/>
    <p:sldId id="297" r:id="rId13"/>
    <p:sldId id="264" r:id="rId14"/>
    <p:sldId id="257" r:id="rId15"/>
    <p:sldId id="263" r:id="rId16"/>
    <p:sldId id="298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008000"/>
    <a:srgbClr val="FF3300"/>
    <a:srgbClr val="4D4D4D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0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C68C1-9325-4D12-BA8A-4162924280EB}" type="datetimeFigureOut">
              <a:rPr lang="en-US" smtClean="0"/>
              <a:t>4/10/17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B2D68-BD90-42DC-B91E-DD1A2109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3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BD93D9-7BEB-4378-A12E-2FC396A5385F}" type="slidenum">
              <a:rPr lang="en-US" altLang="en-US" sz="1200">
                <a:latin typeface="Times" panose="02020603050405020304" pitchFamily="18" charset="0"/>
              </a:rPr>
              <a:pPr/>
              <a:t>3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31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9161B7A-66E0-46DF-A934-89AA3F2B674E}" type="slidenum">
              <a:rPr lang="en-US" altLang="en-US" sz="1200">
                <a:latin typeface="Times" panose="02020603050405020304" pitchFamily="18" charset="0"/>
              </a:rPr>
              <a:pPr/>
              <a:t>9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417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4A83BA-EB35-41D1-9D8E-D0CFA6FB264C}" type="slidenum">
              <a:rPr lang="en-US" altLang="en-US" sz="1200">
                <a:latin typeface="Times" panose="02020603050405020304" pitchFamily="18" charset="0"/>
              </a:rPr>
              <a:pPr/>
              <a:t>15</a:t>
            </a:fld>
            <a:endParaRPr lang="en-US" altLang="en-US" sz="1200">
              <a:latin typeface="Times" panose="02020603050405020304" pitchFamily="18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31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F6D8C-3B03-4FF1-90D3-A8FFD4A2C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F70C-7F8A-4E6C-8AAB-D418C50BF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9401B-2DD2-4BFA-9DD5-5B40DF719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E9AA09-B291-4B13-8729-4E6E39A12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F58DA-AF2E-4F01-9FA0-359EA433A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AD47A-736A-4FF9-A046-3F660BD25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320A6-66B7-445B-B608-5DC684D25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34E4-7516-4E4C-870B-B954D52C9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8875B-3CA2-41EE-B516-0A0D5D7A2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F49F9-EAA0-4DC2-9812-ECFBD7032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4B8CA-5CCA-4E09-BD3F-35BF670D5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580DD-02A1-4789-9878-C1E90E626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8123269A-679A-44DC-90C0-FFFD734AFC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3/36/Soeren_Peter_Lauritz_Soerensen_1868-1939_2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762000"/>
            <a:ext cx="5943600" cy="4648200"/>
          </a:xfrm>
        </p:spPr>
        <p:txBody>
          <a:bodyPr/>
          <a:lstStyle/>
          <a:p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  <a:t>Acid </a:t>
            </a:r>
            <a:b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</a:br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  <a:t>Equilibrium </a:t>
            </a:r>
            <a:b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</a:br>
            <a:r>
              <a:rPr lang="en-US" sz="8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 Condensed" panose="020B0606020104020203" pitchFamily="34" charset="0"/>
              </a:rPr>
              <a:t>and pH</a:t>
            </a:r>
            <a:endParaRPr lang="en-US" sz="80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w Cen MT Condensed" panose="020B0606020104020203" pitchFamily="34" charset="0"/>
            </a:endParaRPr>
          </a:p>
        </p:txBody>
      </p:sp>
      <p:pic>
        <p:nvPicPr>
          <p:cNvPr id="2056" name="Picture 8" descr="File:Soeren Peter Lauritz Soerensen 1868-1939 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3048000" cy="410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4800" y="5334000"/>
            <a:ext cx="2901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Søren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>
                <a:solidFill>
                  <a:srgbClr val="000000"/>
                </a:solidFill>
              </a:rPr>
              <a:t>ø</a:t>
            </a:r>
            <a:r>
              <a:rPr lang="en-US" dirty="0" err="1" smtClean="0">
                <a:solidFill>
                  <a:srgbClr val="000000"/>
                </a:solidFill>
              </a:rPr>
              <a:t>rensen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w Cen MT Condensed" panose="020B0606020104020203" pitchFamily="34" charset="0"/>
              </a:rPr>
              <a:t>Self-Ionization of Water</a:t>
            </a:r>
          </a:p>
        </p:txBody>
      </p:sp>
      <p:pic>
        <p:nvPicPr>
          <p:cNvPr id="6147" name="Picture 3" descr="h2oh2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6553200" cy="1731963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0" y="2152856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sz="2400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</a:rPr>
              <a:t>O  +  H</a:t>
            </a:r>
            <a:r>
              <a:rPr lang="en-US" sz="2400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</a:rPr>
              <a:t>O         </a:t>
            </a:r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</a:t>
            </a:r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  <a:sym typeface="Wingdings" pitchFamily="2" charset="2"/>
              </a:rPr>
              <a:t>          H</a:t>
            </a:r>
            <a:r>
              <a:rPr lang="en-US" sz="2400" baseline="-25000" dirty="0">
                <a:solidFill>
                  <a:srgbClr val="000000"/>
                </a:solidFill>
                <a:latin typeface="Tw Cen MT" panose="020B0602020104020603" pitchFamily="34" charset="0"/>
                <a:sym typeface="Wingdings" pitchFamily="2" charset="2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  <a:sym typeface="Wingdings" pitchFamily="2" charset="2"/>
              </a:rPr>
              <a:t>O</a:t>
            </a:r>
            <a:r>
              <a:rPr lang="en-US" sz="2400" baseline="30000" dirty="0">
                <a:solidFill>
                  <a:srgbClr val="000000"/>
                </a:solidFill>
                <a:latin typeface="Tw Cen MT" panose="020B0602020104020603" pitchFamily="34" charset="0"/>
                <a:sym typeface="Wingdings" pitchFamily="2" charset="2"/>
              </a:rPr>
              <a:t>+</a:t>
            </a:r>
            <a:r>
              <a:rPr lang="en-US" sz="2400" dirty="0">
                <a:solidFill>
                  <a:srgbClr val="000000"/>
                </a:solidFill>
                <a:latin typeface="Tw Cen MT" panose="020B0602020104020603" pitchFamily="34" charset="0"/>
                <a:sym typeface="Wingdings" pitchFamily="2" charset="2"/>
              </a:rPr>
              <a:t> + OH</a:t>
            </a:r>
            <a:r>
              <a:rPr lang="en-US" sz="2400" baseline="30000" dirty="0">
                <a:solidFill>
                  <a:srgbClr val="000000"/>
                </a:solidFill>
                <a:latin typeface="Tw Cen MT" panose="020B0602020104020603" pitchFamily="34" charset="0"/>
                <a:sym typeface="Wingdings" pitchFamily="2" charset="2"/>
              </a:rPr>
              <a:t>-</a:t>
            </a:r>
            <a:endParaRPr lang="en-US" sz="2400" baseline="30000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1894" y="2798763"/>
            <a:ext cx="58641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</a:rPr>
              <a:t>At 25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, [H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O</a:t>
            </a:r>
            <a:r>
              <a:rPr lang="en-US" sz="3200" baseline="300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+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] = [OH</a:t>
            </a:r>
            <a:r>
              <a:rPr lang="en-US" sz="3200" baseline="300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] = 1 x 10</a:t>
            </a:r>
            <a:r>
              <a:rPr lang="en-US" sz="3200" baseline="30000" dirty="0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-7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08094" y="3636963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u="sng">
                <a:solidFill>
                  <a:srgbClr val="000000"/>
                </a:solidFill>
                <a:latin typeface="Tw Cen MT" panose="020B0602020104020603" pitchFamily="34" charset="0"/>
              </a:rPr>
              <a:t>K</a:t>
            </a:r>
            <a:r>
              <a:rPr lang="en-US" i="1" u="sng" baseline="-2500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lang="en-US" u="sng">
                <a:solidFill>
                  <a:srgbClr val="000000"/>
                </a:solidFill>
                <a:latin typeface="Tw Cen MT" panose="020B0602020104020603" pitchFamily="34" charset="0"/>
              </a:rPr>
              <a:t> is a constant at 25 </a:t>
            </a:r>
            <a:r>
              <a:rPr lang="en-US" u="sng">
                <a:solidFill>
                  <a:srgbClr val="000000"/>
                </a:solidFill>
                <a:latin typeface="Tw Cen MT" panose="020B0602020104020603" pitchFamily="34" charset="0"/>
                <a:sym typeface="Symbol" pitchFamily="18" charset="2"/>
              </a:rPr>
              <a:t>C: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4229797"/>
            <a:ext cx="2813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K</a:t>
            </a:r>
            <a:r>
              <a:rPr lang="en-US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 = [H</a:t>
            </a:r>
            <a:r>
              <a:rPr lang="en-US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][OH</a:t>
            </a:r>
            <a:r>
              <a:rPr lang="en-US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]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42686" y="4854653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(1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-7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)(1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-7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) = 1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-14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4034938"/>
            <a:ext cx="1981200" cy="267765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Water </a:t>
            </a:r>
            <a:r>
              <a:rPr lang="en-US" altLang="en-US" dirty="0" smtClean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is </a:t>
            </a:r>
            <a:r>
              <a:rPr lang="en-US" altLang="en-US" u="sng" dirty="0" smtClean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amphoteric</a:t>
            </a:r>
            <a:r>
              <a:rPr lang="en-US" altLang="en-US" dirty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:</a:t>
            </a:r>
          </a:p>
          <a:p>
            <a:r>
              <a:rPr lang="en-US" altLang="en-US" dirty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Behaves either </a:t>
            </a:r>
            <a:r>
              <a:rPr lang="en-US" altLang="en-US" dirty="0" smtClean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as an acid </a:t>
            </a:r>
            <a:r>
              <a:rPr lang="en-US" altLang="en-US" dirty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or as a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0571"/>
            <a:ext cx="7772400" cy="1172029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ＭＳ Ｐゴシック" panose="020B0600070205080204" pitchFamily="34" charset="-128"/>
              </a:rPr>
              <a:t>Three Possible Situations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876696"/>
            <a:ext cx="7772400" cy="421930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indent="-457200"/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[H</a:t>
            </a:r>
            <a:r>
              <a:rPr lang="en-US" altLang="en-US" sz="2800" kern="0" baseline="3000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+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] = [OH</a:t>
            </a:r>
            <a:r>
              <a:rPr lang="en-US" altLang="en-US" sz="2800" kern="0" baseline="3000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]; </a:t>
            </a:r>
            <a:r>
              <a:rPr lang="en-US" altLang="en-US" sz="2800" i="1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neutral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 solution</a:t>
            </a:r>
          </a:p>
          <a:p>
            <a:pPr marL="457200" indent="-457200"/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[H</a:t>
            </a:r>
            <a:r>
              <a:rPr lang="en-US" altLang="en-US" sz="2800" kern="0" baseline="3000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+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] &gt; [OH</a:t>
            </a:r>
            <a:r>
              <a:rPr lang="en-US" altLang="en-US" sz="2800" kern="0" baseline="3000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]; </a:t>
            </a:r>
            <a:r>
              <a:rPr lang="en-US" altLang="en-US" sz="2800" i="1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acidic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 solution</a:t>
            </a:r>
          </a:p>
          <a:p>
            <a:pPr marL="457200" indent="-457200"/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[OH</a:t>
            </a:r>
            <a:r>
              <a:rPr lang="en-US" altLang="en-US" sz="2800" kern="0" baseline="3000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] &gt; [H</a:t>
            </a:r>
            <a:r>
              <a:rPr lang="en-US" altLang="en-US" sz="2800" kern="0" baseline="3000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+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]; </a:t>
            </a:r>
            <a:r>
              <a:rPr lang="en-US" altLang="en-US" sz="2800" i="1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basic</a:t>
            </a:r>
            <a:r>
              <a:rPr lang="en-US" altLang="en-US" sz="2800" kern="0" dirty="0" smtClean="0">
                <a:solidFill>
                  <a:srgbClr val="6699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 solution</a:t>
            </a:r>
          </a:p>
        </p:txBody>
      </p:sp>
    </p:spTree>
    <p:extLst>
      <p:ext uri="{BB962C8B-B14F-4D97-AF65-F5344CB8AC3E}">
        <p14:creationId xmlns:p14="http://schemas.microsoft.com/office/powerpoint/2010/main" val="15700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838200"/>
          </a:xfrm>
        </p:spPr>
        <p:txBody>
          <a:bodyPr/>
          <a:lstStyle/>
          <a:p>
            <a:r>
              <a:rPr lang="en-US" sz="3200" u="sng">
                <a:solidFill>
                  <a:srgbClr val="000000"/>
                </a:solidFill>
                <a:latin typeface="Tw Cen MT" panose="020B0602020104020603" pitchFamily="34" charset="0"/>
              </a:rPr>
              <a:t>Calculating pH, pOH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43200" y="990600"/>
            <a:ext cx="2877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pH = -log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10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(H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+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49513" y="1600200"/>
            <a:ext cx="2932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pOH = -log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10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(OH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7331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Relationship between pH and pOH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743200" y="3048000"/>
            <a:ext cx="2531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pH + pOH = 14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66800" y="3810000"/>
            <a:ext cx="6348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Finding [H</a:t>
            </a:r>
            <a:r>
              <a:rPr lang="en-US" sz="3200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3</a:t>
            </a:r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O</a:t>
            </a:r>
            <a:r>
              <a:rPr lang="en-US" sz="3200" u="sng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+</a:t>
            </a:r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], [OH</a:t>
            </a:r>
            <a:r>
              <a:rPr lang="en-US" sz="3200" u="sng" baseline="300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-</a:t>
            </a:r>
            <a:r>
              <a:rPr lang="en-US" sz="3200" u="sng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] from pH, pOH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84463" y="4572000"/>
            <a:ext cx="23567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[H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+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] =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-pH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819400" y="5257800"/>
            <a:ext cx="2323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[OH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] =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-pOH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2" grpId="0"/>
      <p:bldP spid="112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en-US" sz="3600" dirty="0">
                <a:latin typeface="Tw Cen MT Condensed" panose="020B0606020104020203" pitchFamily="34" charset="0"/>
              </a:rPr>
              <a:t>pH and pOH Calculations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71600" y="838200"/>
          <a:ext cx="6172200" cy="563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SmartDraw" r:id="rId3" imgW="4237920" imgH="3867840" progId="">
                  <p:embed/>
                </p:oleObj>
              </mc:Choice>
              <mc:Fallback>
                <p:oleObj name="SmartDraw" r:id="rId3" imgW="4237920" imgH="386784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6172200" cy="563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File:PH sca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17804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0" y="533400"/>
            <a:ext cx="24384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The </a:t>
            </a:r>
            <a:br>
              <a:rPr lang="en-US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Tw Cen MT Condensed" panose="020B0606020104020203" pitchFamily="34" charset="0"/>
              </a:rPr>
              <a:t>pH </a:t>
            </a:r>
            <a:r>
              <a:rPr lang="en-US" dirty="0">
                <a:solidFill>
                  <a:srgbClr val="000000"/>
                </a:solidFill>
                <a:latin typeface="Tw Cen MT Condensed" panose="020B0606020104020203" pitchFamily="34" charset="0"/>
              </a:rPr>
              <a:t>Scale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1111" y="6581001"/>
            <a:ext cx="3292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Graphic: Wikimedia Commons user Slower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686800" cy="1143000"/>
          </a:xfrm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z="4400" dirty="0" smtClean="0">
                <a:solidFill>
                  <a:srgbClr val="000000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Thinking About Acid–Base Problems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 sz="2800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ＭＳ Ｐゴシック" panose="020B0600070205080204" pitchFamily="34" charset="-128"/>
              </a:rPr>
              <a:t>What are the major species in solution? </a:t>
            </a:r>
          </a:p>
          <a:p>
            <a:pPr marL="457200" indent="-457200" eaLnBrk="1" hangingPunct="1"/>
            <a:r>
              <a:rPr lang="en-US" altLang="en-US" sz="2800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ＭＳ Ｐゴシック" panose="020B0600070205080204" pitchFamily="34" charset="-128"/>
              </a:rPr>
              <a:t>What is the dominant reaction that will take place?</a:t>
            </a:r>
          </a:p>
          <a:p>
            <a:pPr marL="901700" lvl="1" indent="-444500" eaLnBrk="1" hangingPunct="1"/>
            <a:r>
              <a:rPr lang="en-US" altLang="en-US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ＭＳ Ｐゴシック" panose="020B0600070205080204" pitchFamily="34" charset="-128"/>
              </a:rPr>
              <a:t>Is it an equilibrium reaction or a reaction that will go essentially to completion?</a:t>
            </a:r>
          </a:p>
          <a:p>
            <a:pPr marL="901700" lvl="1" indent="-444500" eaLnBrk="1" hangingPunct="1"/>
            <a:r>
              <a:rPr lang="en-US" altLang="en-US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ＭＳ Ｐゴシック" panose="020B0600070205080204" pitchFamily="34" charset="-128"/>
              </a:rPr>
              <a:t>React all major species until you are left with an equilibrium reaction.</a:t>
            </a:r>
          </a:p>
          <a:p>
            <a:pPr marL="457200" indent="-457200" eaLnBrk="1" hangingPunct="1"/>
            <a:r>
              <a:rPr lang="en-US" altLang="en-US" sz="2800" dirty="0" smtClean="0">
                <a:solidFill>
                  <a:srgbClr val="000000"/>
                </a:solidFill>
                <a:effectLst/>
                <a:latin typeface="Tw Cen MT" panose="020B0602020104020603" pitchFamily="34" charset="0"/>
                <a:ea typeface="ＭＳ Ｐゴシック" panose="020B0600070205080204" pitchFamily="34" charset="-128"/>
              </a:rPr>
              <a:t>Solve for the pH if needed.</a:t>
            </a:r>
          </a:p>
        </p:txBody>
      </p:sp>
      <p:sp>
        <p:nvSpPr>
          <p:cNvPr id="89091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618288"/>
            <a:ext cx="5867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latin typeface="Calibri" panose="020F0502020204030204" pitchFamily="34" charset="0"/>
              </a:rPr>
              <a:t>Copyright © Cengage Learning. All rights reserved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705600" y="6629400"/>
            <a:ext cx="2438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41474AD-C5D8-4F9B-9612-0CE29DFC9CE4}" type="slidenum">
              <a:rPr lang="en-US" altLang="en-US" sz="1000">
                <a:latin typeface="Calibri" panose="020F0502020204030204" pitchFamily="34" charset="0"/>
              </a:rPr>
              <a:pPr/>
              <a:t>15</a:t>
            </a:fld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0" y="304165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7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762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Acid Equilibrium Problem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?</a:t>
            </a:r>
            <a:endParaRPr lang="en-US" baseline="3000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38200" y="2286000"/>
            <a:ext cx="6123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#1: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Write the dissociation equation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52600" y="3048000"/>
            <a:ext cx="4644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Acid Equilibrium Problem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?</a:t>
            </a:r>
            <a:endParaRPr lang="en-US" baseline="3000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2359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#2: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ICE it!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644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</a:p>
        </p:txBody>
      </p:sp>
      <p:graphicFrame>
        <p:nvGraphicFramePr>
          <p:cNvPr id="39994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763940"/>
              </p:ext>
            </p:extLst>
          </p:nvPr>
        </p:nvGraphicFramePr>
        <p:xfrm>
          <a:off x="533400" y="3657600"/>
          <a:ext cx="7010400" cy="1905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81100"/>
                <a:gridCol w="2095500"/>
                <a:gridCol w="22098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w Cen MT" panose="020B0602020104020603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w Cen MT" panose="020B0602020104020603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w Cen MT" panose="020B0602020104020603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w Cen MT" panose="020B06020201040206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96" name="Text Box 60"/>
          <p:cNvSpPr txBox="1">
            <a:spLocks noChangeArrowheads="1"/>
          </p:cNvSpPr>
          <p:nvPr/>
        </p:nvSpPr>
        <p:spPr bwMode="auto">
          <a:xfrm>
            <a:off x="2133600" y="3657600"/>
            <a:ext cx="849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</a:t>
            </a:r>
          </a:p>
        </p:txBody>
      </p:sp>
      <p:sp>
        <p:nvSpPr>
          <p:cNvPr id="39997" name="Text Box 61"/>
          <p:cNvSpPr txBox="1">
            <a:spLocks noChangeArrowheads="1"/>
          </p:cNvSpPr>
          <p:nvPr/>
        </p:nvSpPr>
        <p:spPr bwMode="auto">
          <a:xfrm>
            <a:off x="4784725" y="3671888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</a:t>
            </a:r>
          </a:p>
        </p:txBody>
      </p:sp>
      <p:sp>
        <p:nvSpPr>
          <p:cNvPr id="39998" name="Text Box 62"/>
          <p:cNvSpPr txBox="1">
            <a:spLocks noChangeArrowheads="1"/>
          </p:cNvSpPr>
          <p:nvPr/>
        </p:nvSpPr>
        <p:spPr bwMode="auto">
          <a:xfrm>
            <a:off x="6532563" y="36576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</a:t>
            </a:r>
          </a:p>
        </p:txBody>
      </p:sp>
      <p:sp>
        <p:nvSpPr>
          <p:cNvPr id="39999" name="Text Box 63"/>
          <p:cNvSpPr txBox="1">
            <a:spLocks noChangeArrowheads="1"/>
          </p:cNvSpPr>
          <p:nvPr/>
        </p:nvSpPr>
        <p:spPr bwMode="auto">
          <a:xfrm>
            <a:off x="2130425" y="4281488"/>
            <a:ext cx="583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- x</a:t>
            </a:r>
          </a:p>
        </p:txBody>
      </p:sp>
      <p:sp>
        <p:nvSpPr>
          <p:cNvPr id="40000" name="Text Box 64"/>
          <p:cNvSpPr txBox="1">
            <a:spLocks noChangeArrowheads="1"/>
          </p:cNvSpPr>
          <p:nvPr/>
        </p:nvSpPr>
        <p:spPr bwMode="auto">
          <a:xfrm>
            <a:off x="4572000" y="4267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+x</a:t>
            </a:r>
          </a:p>
        </p:txBody>
      </p:sp>
      <p:sp>
        <p:nvSpPr>
          <p:cNvPr id="40001" name="Text Box 65"/>
          <p:cNvSpPr txBox="1">
            <a:spLocks noChangeArrowheads="1"/>
          </p:cNvSpPr>
          <p:nvPr/>
        </p:nvSpPr>
        <p:spPr bwMode="auto">
          <a:xfrm>
            <a:off x="6324600" y="4267200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+x</a:t>
            </a:r>
          </a:p>
        </p:txBody>
      </p:sp>
      <p:sp>
        <p:nvSpPr>
          <p:cNvPr id="40002" name="Text Box 66"/>
          <p:cNvSpPr txBox="1">
            <a:spLocks noChangeArrowheads="1"/>
          </p:cNvSpPr>
          <p:nvPr/>
        </p:nvSpPr>
        <p:spPr bwMode="auto">
          <a:xfrm>
            <a:off x="2018170" y="50292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40003" name="Text Box 67"/>
          <p:cNvSpPr txBox="1">
            <a:spLocks noChangeArrowheads="1"/>
          </p:cNvSpPr>
          <p:nvPr/>
        </p:nvSpPr>
        <p:spPr bwMode="auto">
          <a:xfrm>
            <a:off x="6560364" y="5014338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0004" name="Text Box 68"/>
          <p:cNvSpPr txBox="1">
            <a:spLocks noChangeArrowheads="1"/>
          </p:cNvSpPr>
          <p:nvPr/>
        </p:nvSpPr>
        <p:spPr bwMode="auto">
          <a:xfrm>
            <a:off x="4689882" y="50292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96" grpId="0"/>
      <p:bldP spid="39997" grpId="0"/>
      <p:bldP spid="39998" grpId="0"/>
      <p:bldP spid="39999" grpId="0"/>
      <p:bldP spid="40000" grpId="0"/>
      <p:bldP spid="40001" grpId="0"/>
      <p:bldP spid="40002" grpId="0"/>
      <p:bldP spid="40003" grpId="0"/>
      <p:bldP spid="400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Acid Equilibrium Problem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?</a:t>
            </a:r>
            <a:endParaRPr lang="en-US" baseline="3000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#3: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Set up the law of mass action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644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676400" y="37338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57912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4266412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933450" y="3657600"/>
            <a:ext cx="381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E</a:t>
            </a:r>
          </a:p>
        </p:txBody>
      </p:sp>
      <p:graphicFrame>
        <p:nvGraphicFramePr>
          <p:cNvPr id="42019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1295400" y="4495800"/>
          <a:ext cx="6096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60960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Acid Equilibrium Problem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?</a:t>
            </a:r>
            <a:endParaRPr lang="en-US" baseline="3000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Tw Cen MT" panose="020B0602020104020603" pitchFamily="34" charset="0"/>
              </a:rPr>
              <a:t>Step #4:</a:t>
            </a:r>
            <a:r>
              <a:rPr lang="en-US">
                <a:latin typeface="Tw Cen MT" panose="020B0602020104020603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Solve for x, which is also [H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+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]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644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C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H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O</a:t>
            </a:r>
            <a:r>
              <a:rPr lang="en-US" sz="3200" baseline="-25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r>
              <a:rPr lang="en-US" sz="32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H</a:t>
            </a:r>
            <a:r>
              <a:rPr lang="en-US" sz="3200" baseline="3000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7912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4958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933450" y="3657600"/>
            <a:ext cx="381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E</a:t>
            </a:r>
          </a:p>
        </p:txBody>
      </p:sp>
      <p:graphicFrame>
        <p:nvGraphicFramePr>
          <p:cNvPr id="44042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685800" y="4572000"/>
          <a:ext cx="38750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3" imgW="1130040" imgH="444240" progId="Equation.3">
                  <p:embed/>
                </p:oleObj>
              </mc:Choice>
              <mc:Fallback>
                <p:oleObj name="Equation" r:id="rId3" imgW="113004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38750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4953000" y="4953000"/>
            <a:ext cx="3839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latin typeface="Tw Cen MT" panose="020B0602020104020603" pitchFamily="34" charset="0"/>
              </a:rPr>
              <a:t>[H</a:t>
            </a:r>
            <a:r>
              <a:rPr lang="en-US" sz="3600" b="0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+</a:t>
            </a:r>
            <a:r>
              <a:rPr lang="en-US" sz="3600" b="0" dirty="0">
                <a:solidFill>
                  <a:srgbClr val="000000"/>
                </a:solidFill>
                <a:latin typeface="Tw Cen MT" panose="020B0602020104020603" pitchFamily="34" charset="0"/>
              </a:rPr>
              <a:t>] = 3.0 x 10</a:t>
            </a:r>
            <a:r>
              <a:rPr lang="en-US" sz="3600" b="0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-3</a:t>
            </a:r>
            <a:r>
              <a:rPr lang="en-US" sz="3600" b="0" dirty="0">
                <a:solidFill>
                  <a:srgbClr val="000000"/>
                </a:solidFill>
                <a:latin typeface="Tw Cen MT" panose="020B0602020104020603" pitchFamily="34" charset="0"/>
              </a:rPr>
              <a:t>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3"/>
          </a:xfrm>
        </p:spPr>
        <p:txBody>
          <a:bodyPr/>
          <a:lstStyle/>
          <a:p>
            <a:r>
              <a:rPr lang="en-US" sz="4000" b="1" u="sng" dirty="0">
                <a:latin typeface="Tw Cen MT Condensed" panose="020B0606020104020203" pitchFamily="34" charset="0"/>
              </a:rPr>
              <a:t>Acid/Base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638800"/>
          </a:xfrm>
        </p:spPr>
        <p:txBody>
          <a:bodyPr/>
          <a:lstStyle/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>
                <a:latin typeface="Tw Cen MT" panose="020B0602020104020603" pitchFamily="34" charset="0"/>
              </a:rPr>
              <a:t>Arrhenius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Acids produce hydrogen ions in aqueous solutions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Bases produce hydroxide ions in aqueous solutions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 dirty="0" err="1">
                <a:latin typeface="Tw Cen MT" panose="020B0602020104020603" pitchFamily="34" charset="0"/>
              </a:rPr>
              <a:t>Bronsted</a:t>
            </a:r>
            <a:r>
              <a:rPr lang="en-US" sz="2800" b="1" dirty="0">
                <a:latin typeface="Tw Cen MT" panose="020B0602020104020603" pitchFamily="34" charset="0"/>
              </a:rPr>
              <a:t>-Lowry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Acids are proton donors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Bases are proton acceptors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Lewis Acid Model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Acids are electron pair acceptors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 dirty="0">
                <a:latin typeface="Tw Cen MT" panose="020B0602020104020603" pitchFamily="34" charset="0"/>
              </a:rPr>
              <a:t>Bases are electron pair donors</a:t>
            </a:r>
          </a:p>
          <a:p>
            <a:pPr marL="990600" lvl="1" indent="-533400">
              <a:buClr>
                <a:srgbClr val="FF3300"/>
              </a:buClr>
              <a:buFont typeface="Wingdings" pitchFamily="2" charset="2"/>
              <a:buNone/>
            </a:pPr>
            <a:endParaRPr lang="en-US" b="1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w Cen MT Condensed" panose="020B0606020104020203" pitchFamily="34" charset="0"/>
              </a:rPr>
              <a:t>A Weak Acid Equilibrium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635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What is the pH of a 0.50 M solution of acetic acid, HC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, K</a:t>
            </a:r>
            <a:r>
              <a:rPr lang="en-US" baseline="-2500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 = 1.8 x 10</a:t>
            </a:r>
            <a:r>
              <a:rPr lang="en-US" baseline="30000">
                <a:solidFill>
                  <a:srgbClr val="000000"/>
                </a:solidFill>
                <a:latin typeface="Tw Cen MT" panose="020B0602020104020603" pitchFamily="34" charset="0"/>
              </a:rPr>
              <a:t>-5 </a:t>
            </a:r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?</a:t>
            </a:r>
            <a:endParaRPr lang="en-US" baseline="3000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Tw Cen MT" panose="020B0602020104020603" pitchFamily="34" charset="0"/>
              </a:rPr>
              <a:t>Step #5:</a:t>
            </a: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Convert [H</a:t>
            </a:r>
            <a:r>
              <a:rPr lang="en-US" baseline="30000" dirty="0">
                <a:solidFill>
                  <a:srgbClr val="000000"/>
                </a:solidFill>
                <a:latin typeface="Tw Cen MT" panose="020B0602020104020603" pitchFamily="34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] to pH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752600" y="3048000"/>
            <a:ext cx="4644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</a:rPr>
              <a:t>HC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  C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H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O</a:t>
            </a:r>
            <a:r>
              <a:rPr lang="en-US" sz="3200" baseline="-250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2</a:t>
            </a:r>
            <a:r>
              <a:rPr lang="en-US" sz="3200" baseline="300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-</a:t>
            </a:r>
            <a:r>
              <a:rPr lang="en-US" sz="32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 + H</a:t>
            </a:r>
            <a:r>
              <a:rPr lang="en-US" sz="3200" baseline="30000" dirty="0">
                <a:solidFill>
                  <a:srgbClr val="000000"/>
                </a:solidFill>
                <a:latin typeface="Tw Cen MT" panose="020B0602020104020603" pitchFamily="34" charset="0"/>
                <a:sym typeface="Wingdings 3" pitchFamily="18" charset="2"/>
              </a:rPr>
              <a:t>+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w Cen MT" panose="020B0602020104020603" pitchFamily="34" charset="0"/>
              </a:rPr>
              <a:t>0.50 - x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5405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787900" y="3733800"/>
            <a:ext cx="375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33450" y="3657600"/>
            <a:ext cx="3818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w Cen MT" panose="020B0602020104020603" pitchFamily="34" charset="0"/>
              </a:rPr>
              <a:t>E</a:t>
            </a:r>
          </a:p>
        </p:txBody>
      </p:sp>
      <p:graphicFrame>
        <p:nvGraphicFramePr>
          <p:cNvPr id="45066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762000" y="4495800"/>
          <a:ext cx="74676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3" imgW="1752480" imgH="228600" progId="Equation.3">
                  <p:embed/>
                </p:oleObj>
              </mc:Choice>
              <mc:Fallback>
                <p:oleObj name="Equation" r:id="rId3" imgW="17524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95800"/>
                        <a:ext cx="74676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2895600"/>
            <a:ext cx="7407275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87313" y="6618288"/>
            <a:ext cx="5867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solidFill>
                  <a:srgbClr val="FFFFFF"/>
                </a:solidFill>
                <a:latin typeface="Tw Cen MT" panose="020B0602020104020603" pitchFamily="34" charset="0"/>
              </a:rPr>
              <a:t>Copyright © Cengage Learning. All rights reserved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629400" y="6629400"/>
            <a:ext cx="2438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81AF519-D954-42BE-8514-B242524BD31F}" type="slidenum">
              <a:rPr lang="en-US" altLang="en-US" sz="1000">
                <a:solidFill>
                  <a:srgbClr val="FFFFFF"/>
                </a:solidFill>
                <a:latin typeface="Tw Cen MT" panose="020B0602020104020603" pitchFamily="34" charset="0"/>
              </a:rPr>
              <a:pPr/>
              <a:t>3</a:t>
            </a:fld>
            <a:endParaRPr lang="en-US" altLang="en-US" sz="1000">
              <a:solidFill>
                <a:srgbClr val="FFFFFF"/>
              </a:solidFill>
              <a:latin typeface="Tw Cen MT" panose="020B0602020104020603" pitchFamily="34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Acid in Water	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92325"/>
            <a:ext cx="8458200" cy="4537075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z="24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        HA(</a:t>
            </a:r>
            <a:r>
              <a:rPr lang="en-US" altLang="en-US" sz="2400" i="1" dirty="0" err="1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aq</a:t>
            </a:r>
            <a:r>
              <a:rPr lang="en-US" altLang="en-US" sz="24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  	+      </a:t>
            </a:r>
            <a:r>
              <a:rPr lang="en-US" altLang="en-US" sz="24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H</a:t>
            </a:r>
            <a:r>
              <a:rPr lang="en-US" altLang="en-US" sz="2400" baseline="-250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sz="24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O(</a:t>
            </a:r>
            <a:r>
              <a:rPr lang="en-US" altLang="en-US" sz="2400" i="1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l</a:t>
            </a:r>
            <a:r>
              <a:rPr lang="en-US" altLang="en-US" sz="24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                </a:t>
            </a: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en-US" sz="24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H</a:t>
            </a:r>
            <a:r>
              <a:rPr lang="en-US" altLang="en-US" sz="2400" baseline="-250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sz="24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O</a:t>
            </a:r>
            <a:r>
              <a:rPr lang="en-US" altLang="en-US" sz="2400" baseline="300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+</a:t>
            </a:r>
            <a:r>
              <a:rPr lang="en-US" altLang="en-US" sz="24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i="1" dirty="0" err="1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aq</a:t>
            </a:r>
            <a:r>
              <a:rPr lang="en-US" altLang="en-US" sz="2400" dirty="0" smtClean="0">
                <a:solidFill>
                  <a:srgbClr val="FF0066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   +         </a:t>
            </a:r>
            <a:r>
              <a:rPr lang="en-US" altLang="en-US" sz="24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2400" baseline="300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-</a:t>
            </a:r>
            <a:r>
              <a:rPr lang="en-US" altLang="en-US" sz="24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i="1" dirty="0" err="1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aq</a:t>
            </a:r>
            <a:r>
              <a:rPr lang="en-US" altLang="en-US" sz="2400" dirty="0" smtClean="0">
                <a:solidFill>
                  <a:srgbClr val="0000FF"/>
                </a:solidFill>
                <a:latin typeface="Tw Cen MT" panose="020B0602020104020603" pitchFamily="34" charset="0"/>
                <a:ea typeface="ＭＳ Ｐゴシック" panose="020B0600070205080204" pitchFamily="34" charset="-128"/>
              </a:rPr>
              <a:t>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	</a:t>
            </a:r>
          </a:p>
          <a:p>
            <a:pPr marL="457200" indent="-457200" eaLnBrk="1" hangingPunct="1">
              <a:buFontTx/>
              <a:buNone/>
            </a:pPr>
            <a:endParaRPr lang="en-US" altLang="en-US" sz="2400" dirty="0" smtClean="0">
              <a:latin typeface="Tw Cen MT" panose="020B0602020104020603" pitchFamily="34" charset="0"/>
              <a:ea typeface="ＭＳ Ｐゴシック" panose="020B0600070205080204" pitchFamily="34" charset="-128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	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24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					</a:t>
            </a:r>
          </a:p>
          <a:p>
            <a:pPr marL="457200" indent="-457200" eaLnBrk="1" hangingPunct="1"/>
            <a:r>
              <a:rPr lang="en-US" altLang="en-US" sz="2800" u="sng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Conjugate </a:t>
            </a:r>
            <a:r>
              <a:rPr lang="en-US" altLang="en-US" sz="2800" u="sng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base </a:t>
            </a:r>
            <a:r>
              <a:rPr lang="en-US" altLang="en-US" sz="28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is everything that remains of the acid molecule after a proton is lost.</a:t>
            </a:r>
          </a:p>
          <a:p>
            <a:pPr marL="457200" indent="-457200" eaLnBrk="1" hangingPunct="1"/>
            <a:r>
              <a:rPr lang="en-US" altLang="en-US" sz="2800" u="sng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Conjugate acid </a:t>
            </a:r>
            <a:r>
              <a:rPr lang="en-US" altLang="en-US" sz="2800" dirty="0" smtClean="0">
                <a:latin typeface="Tw Cen MT" panose="020B0602020104020603" pitchFamily="34" charset="0"/>
                <a:ea typeface="ＭＳ Ｐゴシック" panose="020B0600070205080204" pitchFamily="34" charset="-128"/>
              </a:rPr>
              <a:t>is formed when the proton is transferred to the base.</a:t>
            </a:r>
          </a:p>
        </p:txBody>
      </p:sp>
      <p:grpSp>
        <p:nvGrpSpPr>
          <p:cNvPr id="27654" name="Group 5"/>
          <p:cNvGrpSpPr>
            <a:grpSpLocks/>
          </p:cNvGrpSpPr>
          <p:nvPr/>
        </p:nvGrpSpPr>
        <p:grpSpPr bwMode="auto">
          <a:xfrm>
            <a:off x="4191000" y="2253457"/>
            <a:ext cx="533400" cy="304800"/>
            <a:chOff x="3408" y="288"/>
            <a:chExt cx="288" cy="192"/>
          </a:xfrm>
        </p:grpSpPr>
        <p:grpSp>
          <p:nvGrpSpPr>
            <p:cNvPr id="27655" name="Group 6"/>
            <p:cNvGrpSpPr>
              <a:grpSpLocks/>
            </p:cNvGrpSpPr>
            <p:nvPr/>
          </p:nvGrpSpPr>
          <p:grpSpPr bwMode="auto">
            <a:xfrm>
              <a:off x="3408" y="288"/>
              <a:ext cx="288" cy="48"/>
              <a:chOff x="3408" y="288"/>
              <a:chExt cx="288" cy="48"/>
            </a:xfrm>
          </p:grpSpPr>
          <p:sp>
            <p:nvSpPr>
              <p:cNvPr id="27659" name="Line 7"/>
              <p:cNvSpPr>
                <a:spLocks noChangeShapeType="1"/>
              </p:cNvSpPr>
              <p:nvPr/>
            </p:nvSpPr>
            <p:spPr bwMode="auto">
              <a:xfrm>
                <a:off x="3408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7660" name="Line 8"/>
              <p:cNvSpPr>
                <a:spLocks noChangeShapeType="1"/>
              </p:cNvSpPr>
              <p:nvPr/>
            </p:nvSpPr>
            <p:spPr bwMode="auto">
              <a:xfrm flipH="1" flipV="1">
                <a:off x="3600" y="288"/>
                <a:ext cx="96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 panose="020B0602020104020603" pitchFamily="34" charset="0"/>
                </a:endParaRPr>
              </a:p>
            </p:txBody>
          </p:sp>
        </p:grpSp>
        <p:grpSp>
          <p:nvGrpSpPr>
            <p:cNvPr id="27656" name="Group 9"/>
            <p:cNvGrpSpPr>
              <a:grpSpLocks/>
            </p:cNvGrpSpPr>
            <p:nvPr/>
          </p:nvGrpSpPr>
          <p:grpSpPr bwMode="auto">
            <a:xfrm flipH="1" flipV="1">
              <a:off x="3408" y="432"/>
              <a:ext cx="288" cy="48"/>
              <a:chOff x="3408" y="288"/>
              <a:chExt cx="288" cy="48"/>
            </a:xfrm>
          </p:grpSpPr>
          <p:sp>
            <p:nvSpPr>
              <p:cNvPr id="27657" name="Line 10"/>
              <p:cNvSpPr>
                <a:spLocks noChangeShapeType="1"/>
              </p:cNvSpPr>
              <p:nvPr/>
            </p:nvSpPr>
            <p:spPr bwMode="auto">
              <a:xfrm>
                <a:off x="3408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 panose="020B0602020104020603" pitchFamily="34" charset="0"/>
                </a:endParaRPr>
              </a:p>
            </p:txBody>
          </p:sp>
          <p:sp>
            <p:nvSpPr>
              <p:cNvPr id="27658" name="Line 11"/>
              <p:cNvSpPr>
                <a:spLocks noChangeShapeType="1"/>
              </p:cNvSpPr>
              <p:nvPr/>
            </p:nvSpPr>
            <p:spPr bwMode="auto">
              <a:xfrm flipH="1" flipV="1">
                <a:off x="3600" y="288"/>
                <a:ext cx="96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 panose="020B06020201040206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117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Acid Dissociation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2600" y="1295400"/>
            <a:ext cx="647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sz="3200" dirty="0">
                <a:latin typeface="Tw Cen MT" panose="020B0602020104020603" pitchFamily="34" charset="0"/>
              </a:rPr>
              <a:t>HA    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    H</a:t>
            </a:r>
            <a:r>
              <a:rPr lang="en-US" sz="3200" baseline="30000" dirty="0">
                <a:latin typeface="Tw Cen MT" panose="020B0602020104020603" pitchFamily="34" charset="0"/>
                <a:sym typeface="Wingdings" pitchFamily="2" charset="2"/>
              </a:rPr>
              <a:t>+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   +     A</a:t>
            </a:r>
            <a:r>
              <a:rPr lang="en-US" sz="3200" baseline="30000" dirty="0">
                <a:latin typeface="Tw Cen MT" panose="020B0602020104020603" pitchFamily="34" charset="0"/>
                <a:sym typeface="Wingdings" pitchFamily="2" charset="2"/>
              </a:rPr>
              <a:t>-</a:t>
            </a:r>
          </a:p>
          <a:p>
            <a:r>
              <a:rPr lang="en-US" sz="3200" dirty="0">
                <a:solidFill>
                  <a:srgbClr val="FF3300"/>
                </a:solidFill>
                <a:latin typeface="Tw Cen MT" panose="020B0602020104020603" pitchFamily="34" charset="0"/>
                <a:sym typeface="Wingdings" pitchFamily="2" charset="2"/>
              </a:rPr>
              <a:t>Acid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	      </a:t>
            </a:r>
            <a:r>
              <a:rPr lang="en-US" sz="3200" dirty="0">
                <a:solidFill>
                  <a:srgbClr val="FF3300"/>
                </a:solidFill>
                <a:latin typeface="Tw Cen MT" panose="020B0602020104020603" pitchFamily="34" charset="0"/>
                <a:sym typeface="Wingdings" pitchFamily="2" charset="2"/>
              </a:rPr>
              <a:t>Proton</a:t>
            </a:r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    </a:t>
            </a:r>
            <a:r>
              <a:rPr lang="en-US" sz="3200" dirty="0">
                <a:solidFill>
                  <a:schemeClr val="accent2"/>
                </a:solidFill>
                <a:latin typeface="Tw Cen MT" panose="020B0602020104020603" pitchFamily="34" charset="0"/>
                <a:sym typeface="Wingdings" pitchFamily="2" charset="2"/>
              </a:rPr>
              <a:t>Conjugate</a:t>
            </a:r>
          </a:p>
          <a:p>
            <a:r>
              <a:rPr lang="en-US" sz="3200" dirty="0">
                <a:latin typeface="Tw Cen MT" panose="020B0602020104020603" pitchFamily="34" charset="0"/>
                <a:sym typeface="Wingdings" pitchFamily="2" charset="2"/>
              </a:rPr>
              <a:t>			 </a:t>
            </a:r>
            <a:r>
              <a:rPr lang="en-US" sz="3200" dirty="0" smtClean="0">
                <a:latin typeface="Tw Cen MT" panose="020B0602020104020603" pitchFamily="34" charset="0"/>
                <a:sym typeface="Wingdings" pitchFamily="2" charset="2"/>
              </a:rPr>
              <a:t>      </a:t>
            </a:r>
            <a:r>
              <a:rPr lang="en-US" sz="3200" dirty="0" smtClean="0">
                <a:solidFill>
                  <a:schemeClr val="accent2"/>
                </a:solidFill>
                <a:latin typeface="Tw Cen MT" panose="020B0602020104020603" pitchFamily="34" charset="0"/>
                <a:sym typeface="Wingdings" pitchFamily="2" charset="2"/>
              </a:rPr>
              <a:t>base</a:t>
            </a:r>
            <a:endParaRPr lang="en-US" sz="3200" dirty="0">
              <a:solidFill>
                <a:schemeClr val="accent2"/>
              </a:solidFill>
              <a:latin typeface="Tw Cen MT" panose="020B0602020104020603" pitchFamily="34" charset="0"/>
              <a:sym typeface="Wingdings" pitchFamily="2" charset="2"/>
            </a:endParaRPr>
          </a:p>
        </p:txBody>
      </p:sp>
      <p:graphicFrame>
        <p:nvGraphicFramePr>
          <p:cNvPr id="2458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981200" y="2971800"/>
          <a:ext cx="4572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3" imgW="952200" imgH="444240" progId="Equation.3">
                  <p:embed/>
                </p:oleObj>
              </mc:Choice>
              <mc:Fallback>
                <p:oleObj name="Equation" r:id="rId3" imgW="95220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1800"/>
                        <a:ext cx="4572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19200" y="5334000"/>
            <a:ext cx="6873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Alternately, H</a:t>
            </a:r>
            <a:r>
              <a:rPr lang="en-US" baseline="30000" dirty="0">
                <a:latin typeface="Tw Cen MT" panose="020B0602020104020603" pitchFamily="34" charset="0"/>
              </a:rPr>
              <a:t>+</a:t>
            </a:r>
            <a:r>
              <a:rPr lang="en-US" dirty="0">
                <a:latin typeface="Tw Cen MT" panose="020B0602020104020603" pitchFamily="34" charset="0"/>
              </a:rPr>
              <a:t> may be written in its hydrated form, H</a:t>
            </a:r>
            <a:r>
              <a:rPr lang="en-US" baseline="-25000" dirty="0">
                <a:latin typeface="Tw Cen MT" panose="020B0602020104020603" pitchFamily="34" charset="0"/>
              </a:rPr>
              <a:t>3</a:t>
            </a:r>
            <a:r>
              <a:rPr lang="en-US" dirty="0">
                <a:latin typeface="Tw Cen MT" panose="020B0602020104020603" pitchFamily="34" charset="0"/>
              </a:rPr>
              <a:t>O</a:t>
            </a:r>
            <a:r>
              <a:rPr lang="en-US" baseline="30000" dirty="0">
                <a:latin typeface="Tw Cen MT" panose="020B0602020104020603" pitchFamily="34" charset="0"/>
              </a:rPr>
              <a:t>+</a:t>
            </a:r>
            <a:r>
              <a:rPr lang="en-US" dirty="0">
                <a:latin typeface="Tw Cen MT" panose="020B0602020104020603" pitchFamily="34" charset="0"/>
              </a:rPr>
              <a:t> (hydronium 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20763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  <a:t>Dissociation of Strong Acids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0" y="914400"/>
            <a:ext cx="740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Strong acids are assumed to dissociate completely in solution.</a:t>
            </a:r>
          </a:p>
        </p:txBody>
      </p:sp>
      <p:pic>
        <p:nvPicPr>
          <p:cNvPr id="19462" name="Picture 6" descr="Strong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5105400" cy="465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477000" y="23622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Large </a:t>
            </a:r>
            <a:r>
              <a:rPr lang="en-US" i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 or small </a:t>
            </a:r>
            <a:r>
              <a:rPr lang="en-US" i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477000" y="3505200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Reactant favored or product favored?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68363"/>
          </a:xfrm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  <a:t>Dissociation Constants: Strong Acids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192338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725" name="Group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00687"/>
              </p:ext>
            </p:extLst>
          </p:nvPr>
        </p:nvGraphicFramePr>
        <p:xfrm>
          <a:off x="304800" y="1066800"/>
          <a:ext cx="8534400" cy="412654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19400"/>
                <a:gridCol w="1447800"/>
                <a:gridCol w="2133600"/>
                <a:gridCol w="2133600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Acid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Conjugate 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Perchloric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HClO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ClO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Hydriodic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HI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I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Hydrobromic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HBr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Br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Hydrochloric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HCl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Nitric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HNO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NO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Sulfuric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SO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HSO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Very large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Hydronium ion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O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1.0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  <a:t>Dissociation of Weak Acids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40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Weak acids are assumed to dissociate only slightly (less than 5%) in solution.</a:t>
            </a:r>
          </a:p>
        </p:txBody>
      </p:sp>
      <p:pic>
        <p:nvPicPr>
          <p:cNvPr id="20485" name="Picture 5" descr="WeakAc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5105400" cy="4659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477000" y="2362200"/>
            <a:ext cx="2209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Large </a:t>
            </a:r>
            <a:r>
              <a:rPr lang="en-US" i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 or small </a:t>
            </a:r>
            <a:r>
              <a:rPr lang="en-US" i="1">
                <a:solidFill>
                  <a:schemeClr val="tx1"/>
                </a:solidFill>
                <a:latin typeface="Tw Cen MT" panose="020B0602020104020603" pitchFamily="34" charset="0"/>
              </a:rPr>
              <a:t>K</a:t>
            </a:r>
            <a:r>
              <a:rPr lang="en-US" i="1" baseline="-25000">
                <a:solidFill>
                  <a:schemeClr val="tx1"/>
                </a:solidFill>
                <a:latin typeface="Tw Cen MT" panose="020B0602020104020603" pitchFamily="34" charset="0"/>
              </a:rPr>
              <a:t>a</a:t>
            </a:r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477000" y="3505200"/>
            <a:ext cx="2133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Tw Cen MT" panose="020B0602020104020603" pitchFamily="34" charset="0"/>
              </a:rPr>
              <a:t>Reactant favored or product favored?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 Condensed" panose="020B0606020104020203" pitchFamily="34" charset="0"/>
              </a:rPr>
              <a:t>Dissociation Constants: Weak Acids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473200"/>
            <a:ext cx="9144000" cy="0"/>
          </a:xfrm>
          <a:prstGeom prst="rect">
            <a:avLst/>
          </a:prstGeom>
          <a:solidFill>
            <a:srgbClr val="C9F3F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983" name="Group 4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529728"/>
              </p:ext>
            </p:extLst>
          </p:nvPr>
        </p:nvGraphicFramePr>
        <p:xfrm>
          <a:off x="381000" y="685800"/>
          <a:ext cx="8305800" cy="5974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43200"/>
                <a:gridCol w="1828800"/>
                <a:gridCol w="1828800"/>
                <a:gridCol w="1905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Acid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Conjugate Base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Iodic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HIO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IO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1.7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-1 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Oxalic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5.9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-2 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Sulfurous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SO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HSO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1.5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-2 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Phosphoric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PO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7.5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-3 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Citric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Nitrous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HNO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NO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4.6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Hydrofluoric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HF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F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3.5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Formic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HCOO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-4 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Benzoic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6.5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Acetic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COOH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COO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Carbonic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HCO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Hypochlorous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HClO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ClO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3.0 x 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Hydrocyanic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HCN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CN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Various Ways to Describe Acid Strength</a:t>
            </a:r>
          </a:p>
        </p:txBody>
      </p:sp>
      <p:sp>
        <p:nvSpPr>
          <p:cNvPr id="36866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618288"/>
            <a:ext cx="5867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>
                <a:latin typeface="Calibri" panose="020F0502020204030204" pitchFamily="34" charset="0"/>
              </a:rPr>
              <a:t>Copyright © Cengage Learning. All rights reserved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705600" y="6629400"/>
            <a:ext cx="2438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D88FBC-3077-406C-890B-54A7B39AC88D}" type="slidenum">
              <a:rPr lang="en-US" altLang="en-US" sz="1000">
                <a:latin typeface="Calibri" panose="020F0502020204030204" pitchFamily="34" charset="0"/>
              </a:rPr>
              <a:pPr/>
              <a:t>9</a:t>
            </a:fld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304165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36869" name="Pictur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1" b="3093"/>
          <a:stretch/>
        </p:blipFill>
        <p:spPr bwMode="auto">
          <a:xfrm>
            <a:off x="304800" y="2057400"/>
            <a:ext cx="8636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8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6596</TotalTime>
  <Words>660</Words>
  <Application>Microsoft Office PowerPoint</Application>
  <PresentationFormat>On-screen Show (4:3)</PresentationFormat>
  <Paragraphs>207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ＭＳ Ｐゴシック</vt:lpstr>
      <vt:lpstr>Arial</vt:lpstr>
      <vt:lpstr>Calibri</vt:lpstr>
      <vt:lpstr>Comic Sans MS</vt:lpstr>
      <vt:lpstr>Symbol</vt:lpstr>
      <vt:lpstr>Times</vt:lpstr>
      <vt:lpstr>Times New Roman</vt:lpstr>
      <vt:lpstr>Tw Cen MT</vt:lpstr>
      <vt:lpstr>Tw Cen MT Condensed</vt:lpstr>
      <vt:lpstr>Wingdings</vt:lpstr>
      <vt:lpstr>Wingdings 3</vt:lpstr>
      <vt:lpstr>Default Design</vt:lpstr>
      <vt:lpstr>chemistry</vt:lpstr>
      <vt:lpstr>Equation</vt:lpstr>
      <vt:lpstr>SmartDraw</vt:lpstr>
      <vt:lpstr>Acid  Equilibrium  and pH</vt:lpstr>
      <vt:lpstr>Acid/Base Definitions</vt:lpstr>
      <vt:lpstr>Acid in Water </vt:lpstr>
      <vt:lpstr>Acid Dissociation</vt:lpstr>
      <vt:lpstr>Dissociation of Strong Acids</vt:lpstr>
      <vt:lpstr>Dissociation Constants: Strong Acids</vt:lpstr>
      <vt:lpstr>Dissociation of Weak Acids</vt:lpstr>
      <vt:lpstr>Dissociation Constants: Weak Acids</vt:lpstr>
      <vt:lpstr>Various Ways to Describe Acid Strength</vt:lpstr>
      <vt:lpstr>Self-Ionization of Water</vt:lpstr>
      <vt:lpstr>Three Possible Situations</vt:lpstr>
      <vt:lpstr>Calculating pH, pOH</vt:lpstr>
      <vt:lpstr>pH and pOH Calculations</vt:lpstr>
      <vt:lpstr>The  pH Scale</vt:lpstr>
      <vt:lpstr>Thinking About Acid–Base Problems</vt:lpstr>
      <vt:lpstr>A Weak Acid Equilibrium Problem</vt:lpstr>
      <vt:lpstr>A Weak Acid Equilibrium Problem</vt:lpstr>
      <vt:lpstr>A Weak Acid Equilibrium Problem</vt:lpstr>
      <vt:lpstr>A Weak Acid Equilibrium Problem</vt:lpstr>
      <vt:lpstr>A Weak Acid Equilibrium Problem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Rachel Benzoni</cp:lastModifiedBy>
  <cp:revision>66</cp:revision>
  <dcterms:created xsi:type="dcterms:W3CDTF">2006-06-20T03:36:58Z</dcterms:created>
  <dcterms:modified xsi:type="dcterms:W3CDTF">2017-04-12T17:12:20Z</dcterms:modified>
</cp:coreProperties>
</file>