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7" r:id="rId2"/>
    <p:sldId id="264" r:id="rId3"/>
    <p:sldId id="281" r:id="rId4"/>
    <p:sldId id="265" r:id="rId5"/>
    <p:sldId id="279" r:id="rId6"/>
    <p:sldId id="280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C41B9-44B0-455D-BF7F-7A31CFC78A5B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47AE4-95CD-4992-9E7C-6A17686A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4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99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48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11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5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57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37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88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81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1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8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2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3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50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4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9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47AE4-95CD-4992-9E7C-6A17686AC3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3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800600" cy="762000"/>
          </a:xfrm>
        </p:spPr>
        <p:txBody>
          <a:bodyPr/>
          <a:lstStyle/>
          <a:p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Equilibrium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346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Reversible Reactions: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60525" y="1493838"/>
            <a:ext cx="6492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chemical reaction in which the products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react to re-form the reactants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3515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Equilibrium: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76400" y="3200400"/>
            <a:ext cx="67214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rate of the forward reaction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equals the rate of the reverse reaction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concentration of products and</a:t>
            </a:r>
          </a:p>
          <a:p>
            <a:pPr marL="457200" indent="-45720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reactants remains unchanged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38400" y="4876800"/>
            <a:ext cx="3877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2HgO(s)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2Hg(l) + O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5800" y="5410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Arrows going both directions (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indicates equilibrium in a chemical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  <p:bldP spid="4103" grpId="0"/>
      <p:bldP spid="41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/>
          <a:lstStyle/>
          <a:p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Expressions Involving Pressure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05000" y="990600"/>
            <a:ext cx="5013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gas phase reaction: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3H</a:t>
            </a:r>
            <a:r>
              <a:rPr lang="en-US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(g) + N</a:t>
            </a:r>
            <a:r>
              <a:rPr lang="en-US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2NH</a:t>
            </a:r>
            <a:r>
              <a:rPr lang="en-US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3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2438400" y="2057400"/>
          <a:ext cx="383602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4" imgW="1066680" imgH="507960" progId="Equation.3">
                  <p:embed/>
                </p:oleObj>
              </mc:Choice>
              <mc:Fallback>
                <p:oleObj name="Equation" r:id="rId4" imgW="1066680" imgH="507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0"/>
                        <a:ext cx="3836021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4038600"/>
          <a:ext cx="8446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6" imgW="2971800" imgH="241200" progId="Equation.3">
                  <p:embed/>
                </p:oleObj>
              </mc:Choice>
              <mc:Fallback>
                <p:oleObj name="Equation" r:id="rId6" imgW="2971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38600"/>
                        <a:ext cx="844616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19400" y="4876800"/>
          <a:ext cx="3581400" cy="1008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8" imgW="901440" imgH="253800" progId="Equation.3">
                  <p:embed/>
                </p:oleObj>
              </mc:Choice>
              <mc:Fallback>
                <p:oleObj name="Equation" r:id="rId8" imgW="90144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76800"/>
                        <a:ext cx="3581400" cy="1008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0102" y="0"/>
            <a:ext cx="7804298" cy="9906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Heterogeneous </a:t>
            </a:r>
            <a:r>
              <a:rPr lang="en-US" u="sng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Equilibria</a:t>
            </a:r>
            <a:endParaRPr lang="en-US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397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position of a heterogeneous equilibrium does not depend on the amounts of pure solids or liquids present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95400" y="2590800"/>
            <a:ext cx="66452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equilibrium expression for the reaction:</a:t>
            </a:r>
          </a:p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PCl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PCl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3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(l) + Cl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2667000" y="39624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419600" y="39624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133600" y="4495800"/>
            <a:ext cx="1081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Pure </a:t>
            </a:r>
          </a:p>
          <a:p>
            <a:pPr algn="ctr"/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32115" y="4495800"/>
            <a:ext cx="11416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Pure </a:t>
            </a:r>
          </a:p>
          <a:p>
            <a:pPr algn="ctr"/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957675"/>
              </p:ext>
            </p:extLst>
          </p:nvPr>
        </p:nvGraphicFramePr>
        <p:xfrm>
          <a:off x="5715000" y="4191000"/>
          <a:ext cx="281043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4" imgW="723600" imgH="215640" progId="Equation.3">
                  <p:embed/>
                </p:oleObj>
              </mc:Choice>
              <mc:Fallback>
                <p:oleObj name="Equation" r:id="rId4" imgW="72360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91000"/>
                        <a:ext cx="281043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5791200" y="5410200"/>
          <a:ext cx="27114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6" imgW="698400" imgH="241200" progId="Equation.3">
                  <p:embed/>
                </p:oleObj>
              </mc:Choice>
              <mc:Fallback>
                <p:oleObj name="Equation" r:id="rId6" imgW="698400" imgH="24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410200"/>
                        <a:ext cx="27114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3" grpId="0" animBg="1"/>
      <p:bldP spid="19464" grpId="0" animBg="1"/>
      <p:bldP spid="19465" grpId="0"/>
      <p:bldP spid="194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1265"/>
            <a:ext cx="76962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Reaction Quotient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1045535"/>
            <a:ext cx="8321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some time, t, when the system is not at equilibrium, the reaction quotient,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takes the place of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equilibrium constant, in the law of mass action.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81200" y="2971800"/>
            <a:ext cx="525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</a:t>
            </a:r>
            <a:r>
              <a:rPr lang="en-US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kB</a:t>
            </a:r>
            <a:r>
              <a:rPr lang="en-US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sym typeface="Wingdings 3" pitchFamily="18" charset="2"/>
              </a:rPr>
              <a:t> </a:t>
            </a:r>
            <a:r>
              <a:rPr lang="en-US" sz="48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sym typeface="Wingdings 3" pitchFamily="18" charset="2"/>
              </a:rPr>
              <a:t>lC</a:t>
            </a:r>
            <a:r>
              <a:rPr lang="en-US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sym typeface="Wingdings 3" pitchFamily="18" charset="2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sym typeface="Wingdings 3" pitchFamily="18" charset="2"/>
              </a:rPr>
              <a:t>mD</a:t>
            </a:r>
            <a:endParaRPr lang="en-US" sz="4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sym typeface="Wingdings 3" pitchFamily="18" charset="2"/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438400" y="4114800"/>
          <a:ext cx="35004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4" imgW="850680" imgH="444240" progId="Equation.3">
                  <p:embed/>
                </p:oleObj>
              </mc:Choice>
              <mc:Fallback>
                <p:oleObj name="Equation" r:id="rId4" imgW="8506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350043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1253"/>
            <a:ext cx="86868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of the Reaction Quotient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1520825"/>
            <a:ext cx="794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system is at equilibrium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69925" y="2362200"/>
            <a:ext cx="794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Q &gt; 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system shifts to the left, consuming products and forming reactants until equilibrium is achieved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69925" y="4038600"/>
            <a:ext cx="794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</a:rPr>
              <a:t>Q &lt; 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system shifts to the right, consuming reactants and forming products until equilibrium is achieved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3400" y="1447800"/>
            <a:ext cx="7924800" cy="685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33400" y="2362200"/>
            <a:ext cx="7924800" cy="1371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33400" y="4038600"/>
            <a:ext cx="7924800" cy="1371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21512" grpId="0" animBg="1"/>
      <p:bldP spid="215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423"/>
            <a:ext cx="86868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1128823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this reaction at some temperature: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 = 2.0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7864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 you start with 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molecules of H</a:t>
            </a:r>
            <a:r>
              <a:rPr lang="en-US" u="sng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molecules of 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How many molecules of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CO,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present at equilibrium?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755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Here, we learn about </a:t>
            </a:r>
            <a:r>
              <a:rPr lang="en-US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“ICE”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most important problem solving technique in the second semester. You will use it for the next 4 chapters!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423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 = 2.0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69925" y="2268648"/>
            <a:ext cx="7712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#1: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write the law of mass action for the reaction: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286000" y="3505200"/>
          <a:ext cx="4441825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4" imgW="1079280" imgH="431640" progId="Equation.3">
                  <p:embed/>
                </p:oleObj>
              </mc:Choice>
              <mc:Fallback>
                <p:oleObj name="Equation" r:id="rId4" imgW="10792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4441825" cy="177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424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14600" y="2500424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36127"/>
              </p:ext>
            </p:extLst>
          </p:nvPr>
        </p:nvGraphicFramePr>
        <p:xfrm>
          <a:off x="304800" y="3186224"/>
          <a:ext cx="8458200" cy="19812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86000"/>
                <a:gridCol w="1600200"/>
                <a:gridCol w="1447800"/>
                <a:gridCol w="1524000"/>
                <a:gridCol w="16002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nitial: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593725" y="1049449"/>
            <a:ext cx="801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#2: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“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the problem, beginning with the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nitial concentrations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048000" y="3262424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627563" y="3262424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6172200" y="3262424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7772400" y="3262424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2819400" y="3872024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4419600" y="3872024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6096000" y="3872024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+x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7620000" y="3872024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+x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819400" y="4557824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8-x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4419600" y="4557824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6-x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6248400" y="4572112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7772400" y="4557824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0" grpId="0"/>
      <p:bldP spid="23601" grpId="0"/>
      <p:bldP spid="23602" grpId="0"/>
      <p:bldP spid="23603" grpId="0"/>
      <p:bldP spid="23604" grpId="0"/>
      <p:bldP spid="23605" grpId="0"/>
      <p:bldP spid="23606" grpId="0"/>
      <p:bldP spid="23607" grpId="0"/>
      <p:bldP spid="23608" grpId="0"/>
      <p:bldP spid="23609" grpId="0"/>
      <p:bldP spid="23610" grpId="0"/>
      <p:bldP spid="236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03379"/>
              </p:ext>
            </p:extLst>
          </p:nvPr>
        </p:nvGraphicFramePr>
        <p:xfrm>
          <a:off x="304800" y="2819400"/>
          <a:ext cx="8458200" cy="9448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/>
                <a:gridCol w="1524000"/>
                <a:gridCol w="1600200"/>
                <a:gridCol w="15240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81000" y="1063625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#3: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plug equilibrium concentrations into our equilibrium expression, and solve for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2590800" y="22098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3429000" y="5334000"/>
            <a:ext cx="2438400" cy="1219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362337"/>
              </p:ext>
            </p:extLst>
          </p:nvPr>
        </p:nvGraphicFramePr>
        <p:xfrm>
          <a:off x="2316163" y="3657600"/>
          <a:ext cx="4435475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4" imgW="1155600" imgH="419040" progId="Equation.3">
                  <p:embed/>
                </p:oleObj>
              </mc:Choice>
              <mc:Fallback>
                <p:oleObj name="Equation" r:id="rId4" imgW="1155600" imgH="41904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3657600"/>
                        <a:ext cx="4435475" cy="160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7600" y="5334000"/>
            <a:ext cx="19367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= 4</a:t>
            </a:r>
            <a:endParaRPr lang="en-US" sz="6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5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81000" y="1063625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#4: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x into our equilibrium concentrations to find the actual concentrations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590800" y="22098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2971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92259"/>
              </p:ext>
            </p:extLst>
          </p:nvPr>
        </p:nvGraphicFramePr>
        <p:xfrm>
          <a:off x="304800" y="2819400"/>
          <a:ext cx="8458200" cy="685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86000"/>
                <a:gridCol w="1447800"/>
                <a:gridCol w="1600200"/>
                <a:gridCol w="15240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47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82921"/>
              </p:ext>
            </p:extLst>
          </p:nvPr>
        </p:nvGraphicFramePr>
        <p:xfrm>
          <a:off x="304800" y="4572000"/>
          <a:ext cx="8458200" cy="685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86000"/>
                <a:gridCol w="1447800"/>
                <a:gridCol w="1600200"/>
                <a:gridCol w="15240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8 - 4=4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6 - 4=2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3581400"/>
            <a:ext cx="1459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4</a:t>
            </a:r>
            <a:endParaRPr lang="en-US" sz="4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Equilbriu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66800"/>
            <a:ext cx="6553200" cy="5160963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31135"/>
            <a:ext cx="7772400" cy="9144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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2NO(g) + O</a:t>
            </a:r>
            <a:r>
              <a:rPr lang="en-US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48200" y="1087438"/>
            <a:ext cx="4114800" cy="491807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>
              <a:latin typeface="Arial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724400" y="1539248"/>
            <a:ext cx="419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Remember this from   </a:t>
            </a:r>
          </a:p>
          <a:p>
            <a:r>
              <a:rPr lang="en-US"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Chapter 12?</a:t>
            </a:r>
          </a:p>
          <a:p>
            <a:r>
              <a:rPr lang="en-US"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was it so important to measure reaction rate at the start of the reaction</a:t>
            </a:r>
          </a:p>
          <a:p>
            <a:r>
              <a:rPr lang="en-US"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(method of initial rates?)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Equilbriu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66800"/>
            <a:ext cx="6553200" cy="5160963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2NO(g) + O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1265"/>
            <a:ext cx="5257800" cy="1143000"/>
          </a:xfrm>
        </p:spPr>
        <p:txBody>
          <a:bodyPr/>
          <a:lstStyle/>
          <a:p>
            <a:r>
              <a:rPr lang="en-US" sz="4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of Mass Action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98525" y="994735"/>
            <a:ext cx="3416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the reaction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90600" y="5084135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the equilibrium constant, and is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unitless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60925" y="104236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05000" y="1731335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en-US" sz="4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</a:t>
            </a:r>
            <a:r>
              <a:rPr lang="en-US" sz="4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 </a:t>
            </a:r>
            <a:r>
              <a:rPr lang="en-US" sz="4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lC</a:t>
            </a:r>
            <a:r>
              <a:rPr lang="en-US" sz="4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 + </a:t>
            </a:r>
            <a:r>
              <a:rPr lang="en-US" sz="4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mD</a:t>
            </a:r>
            <a:endParaRPr lang="en-US" sz="4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itchFamily="18" charset="2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87776"/>
              </p:ext>
            </p:extLst>
          </p:nvPr>
        </p:nvGraphicFramePr>
        <p:xfrm>
          <a:off x="2438400" y="2645735"/>
          <a:ext cx="355309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4" imgW="863280" imgH="444240" progId="Equation.3">
                  <p:embed/>
                </p:oleObj>
              </mc:Choice>
              <mc:Fallback>
                <p:oleObj name="Equation" r:id="rId4" imgW="86328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45735"/>
                        <a:ext cx="355309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35"/>
            <a:ext cx="80010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Favored Equilibrium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69925" y="816935"/>
            <a:ext cx="7940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values for </a:t>
            </a: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signify the reaction is “product favored”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90600" y="5312735"/>
            <a:ext cx="733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equilibrium is achieved, </a:t>
            </a:r>
            <a:r>
              <a:rPr lang="en-US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reactant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been </a:t>
            </a:r>
            <a:r>
              <a:rPr lang="en-US" u="sng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converted to product</a:t>
            </a:r>
          </a:p>
        </p:txBody>
      </p:sp>
      <p:pic>
        <p:nvPicPr>
          <p:cNvPr id="33800" name="Picture 8" descr="Equilibriu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807535"/>
            <a:ext cx="4800600" cy="3379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35"/>
            <a:ext cx="8001000" cy="8382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Reactant Favored Equilibrium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9600" y="816935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values for </a:t>
            </a:r>
            <a:r>
              <a:rPr lang="en-US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signify the reaction is “reactant favored”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14400" y="5280985"/>
            <a:ext cx="733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equilibrium is achieved, </a:t>
            </a:r>
            <a:r>
              <a:rPr lang="en-US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little reactant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been 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converted to product</a:t>
            </a:r>
          </a:p>
        </p:txBody>
      </p:sp>
      <p:pic>
        <p:nvPicPr>
          <p:cNvPr id="34823" name="Picture 7" descr="Equilibri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883735"/>
            <a:ext cx="4724400" cy="3325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an Equilibrium Expression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2000" y="1828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sz="3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2NO(g) + O</a:t>
            </a:r>
            <a:r>
              <a:rPr lang="en-US" sz="3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(g)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352800" y="2895600"/>
            <a:ext cx="20361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=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74725" y="1063625"/>
            <a:ext cx="7254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equilibrium expression for the reaction: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329039"/>
              </p:ext>
            </p:extLst>
          </p:nvPr>
        </p:nvGraphicFramePr>
        <p:xfrm>
          <a:off x="2362200" y="3886200"/>
          <a:ext cx="3919537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4" imgW="952200" imgH="457200" progId="Equation.3">
                  <p:embed/>
                </p:oleObj>
              </mc:Choice>
              <mc:Fallback>
                <p:oleObj name="Equation" r:id="rId4" imgW="9522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3919537" cy="188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3200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about Equilibrium Expressions</a:t>
            </a:r>
            <a:endParaRPr lang="en-US" sz="3200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169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equilibrium expression for a reaction is the reciprocal for a reaction written in reverse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828800" y="2819400"/>
            <a:ext cx="563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2NO(g) + 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(g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09800" y="5181600"/>
            <a:ext cx="565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2NO(g) + 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 2NO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412978"/>
              </p:ext>
            </p:extLst>
          </p:nvPr>
        </p:nvGraphicFramePr>
        <p:xfrm>
          <a:off x="2895600" y="3581400"/>
          <a:ext cx="3352800" cy="1609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4" imgW="952200" imgH="457200" progId="Equation.3">
                  <p:embed/>
                </p:oleObj>
              </mc:Choice>
              <mc:Fallback>
                <p:oleObj name="Equation" r:id="rId4" imgW="952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81400"/>
                        <a:ext cx="3352800" cy="1609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266"/>
            <a:ext cx="9220199" cy="838200"/>
          </a:xfrm>
        </p:spPr>
        <p:txBody>
          <a:bodyPr/>
          <a:lstStyle/>
          <a:p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about Equilibrium Expressions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6002" y="816934"/>
            <a:ext cx="8184274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the balanced equation for a reaction is multiplied by a factor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the equilibrium expression for the new reaction is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original expression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raised to the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nth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power.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818447" y="2569534"/>
            <a:ext cx="564915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2NO(g) + 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(g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282809" y="4550734"/>
            <a:ext cx="687059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(g)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NO(g) + ½O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(g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262913"/>
              </p:ext>
            </p:extLst>
          </p:nvPr>
        </p:nvGraphicFramePr>
        <p:xfrm>
          <a:off x="3195084" y="3331534"/>
          <a:ext cx="2900916" cy="1390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4" imgW="952200" imgH="457200" progId="Equation.3">
                  <p:embed/>
                </p:oleObj>
              </mc:Choice>
              <mc:Fallback>
                <p:oleObj name="Equation" r:id="rId4" imgW="95220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084" y="3331534"/>
                        <a:ext cx="2900916" cy="13902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048000" y="5258968"/>
          <a:ext cx="3886200" cy="159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6" imgW="1358640" imgH="558720" progId="Equation.3">
                  <p:embed/>
                </p:oleObj>
              </mc:Choice>
              <mc:Fallback>
                <p:oleObj name="Equation" r:id="rId6" imgW="1358640" imgH="5587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58968"/>
                        <a:ext cx="3886200" cy="1599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9627D0C-4248-4B9C-BF18-D549A3E9464A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_RESOURCE_PATHS_HASH_PRESENTER" val="7fc3b360e499bee18575db5870aa805a7aa9a272"/>
  <p:tag name="GENSWF_MOVIE_ONCLICK_URL" val="http://"/>
  <p:tag name="GENSWF_MOVIE_ONCLICK_URL_TARGET" val="_self"/>
  <p:tag name="GENSWF_MOVIE_PRESENTATION_END_URL" val="http://"/>
  <p:tag name="GENSWF_MOVIE_PRESENTATION_END_URL_TARGET" val="_self"/>
  <p:tag name="FLASHSPRING_PRESENTATION_REFERENCES" val="W&#10;Q vs. K&#10;http://www.sciencegeek.net/Activities/QvsK.html&#10;_blank&#10;|&#10;W&#10;Calculating Equilibrium Concentration&#10;http://www.sciencegeek.net/Activities/equilcalcconc.html&#10;_blank&#10;|&#10;W&#10;Calculating K&#10;http://www.sciencegeek.net/Activities/calcK.html&#10;_blank&#10;|&#10;"/>
</p:tagLst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750</Words>
  <Application>Microsoft Office PowerPoint</Application>
  <PresentationFormat>On-screen Show (4:3)</PresentationFormat>
  <Paragraphs>124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Wingdings</vt:lpstr>
      <vt:lpstr>Wingdings 3</vt:lpstr>
      <vt:lpstr>chemistry</vt:lpstr>
      <vt:lpstr>Equation</vt:lpstr>
      <vt:lpstr>Microsoft Equation 3.0</vt:lpstr>
      <vt:lpstr>Chemical Equilibrium</vt:lpstr>
      <vt:lpstr>2NO2(g)  2NO(g) + O2(g)</vt:lpstr>
      <vt:lpstr>2NO2(g)  2NO(g) + O2(g)</vt:lpstr>
      <vt:lpstr>Law of Mass Action</vt:lpstr>
      <vt:lpstr>Product Favored Equilibrium</vt:lpstr>
      <vt:lpstr>Reactant Favored Equilibrium</vt:lpstr>
      <vt:lpstr>Writing an Equilibrium Expression</vt:lpstr>
      <vt:lpstr>PowerPoint Presentation</vt:lpstr>
      <vt:lpstr>Conclusions about Equilibrium Expressions</vt:lpstr>
      <vt:lpstr>Equilibrium Expressions Involving Pressure</vt:lpstr>
      <vt:lpstr>Heterogeneous Equilibria</vt:lpstr>
      <vt:lpstr>The Reaction Quotient</vt:lpstr>
      <vt:lpstr>Significance of the Reaction Quotient</vt:lpstr>
      <vt:lpstr>Solving for Equilibrium Concentration</vt:lpstr>
      <vt:lpstr>Solving for Equilibrium Concentration</vt:lpstr>
      <vt:lpstr>Solving for Equilibrium Concentration</vt:lpstr>
      <vt:lpstr>Solving for Equilibrium Concentration</vt:lpstr>
      <vt:lpstr>Solving for Equilibrium Concentration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Equilibrium</dc:title>
  <dc:creator>Andrew Allan</dc:creator>
  <cp:lastModifiedBy>Rachel Benzoni</cp:lastModifiedBy>
  <cp:revision>123</cp:revision>
  <dcterms:created xsi:type="dcterms:W3CDTF">2006-06-20T23:17:27Z</dcterms:created>
  <dcterms:modified xsi:type="dcterms:W3CDTF">2017-04-03T17:37:05Z</dcterms:modified>
</cp:coreProperties>
</file>