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1"/>
  </p:notesMasterIdLst>
  <p:sldIdLst>
    <p:sldId id="257" r:id="rId2"/>
    <p:sldId id="268" r:id="rId3"/>
    <p:sldId id="269" r:id="rId4"/>
    <p:sldId id="270" r:id="rId5"/>
    <p:sldId id="275" r:id="rId6"/>
    <p:sldId id="271" r:id="rId7"/>
    <p:sldId id="272" r:id="rId8"/>
    <p:sldId id="294" r:id="rId9"/>
    <p:sldId id="273" r:id="rId10"/>
    <p:sldId id="274" r:id="rId11"/>
    <p:sldId id="276" r:id="rId12"/>
    <p:sldId id="277" r:id="rId13"/>
    <p:sldId id="279" r:id="rId14"/>
    <p:sldId id="278" r:id="rId15"/>
    <p:sldId id="280" r:id="rId16"/>
    <p:sldId id="281" r:id="rId17"/>
    <p:sldId id="282" r:id="rId18"/>
    <p:sldId id="283" r:id="rId19"/>
    <p:sldId id="26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5F5F5F"/>
    <a:srgbClr val="00CCFF"/>
    <a:srgbClr val="99FF66"/>
    <a:srgbClr val="FFCCFF"/>
    <a:srgbClr val="DDDDDD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99" autoAdjust="0"/>
  </p:normalViewPr>
  <p:slideViewPr>
    <p:cSldViewPr>
      <p:cViewPr varScale="1">
        <p:scale>
          <a:sx n="93" d="100"/>
          <a:sy n="93" d="100"/>
        </p:scale>
        <p:origin x="112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426CFF2A-AC93-4319-840B-BC9B39FE2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17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0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5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8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6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7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7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6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7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2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6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276600"/>
          </a:xfrm>
          <a:noFill/>
          <a:ln/>
        </p:spPr>
        <p:txBody>
          <a:bodyPr lIns="90488" tIns="44450" rIns="90488" bIns="44450"/>
          <a:lstStyle/>
          <a:p>
            <a:r>
              <a:rPr lang="en-US" sz="6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Rates and</a:t>
            </a:r>
            <a:r>
              <a:rPr lang="en-US" sz="6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US" sz="6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Rate Laws</a:t>
            </a:r>
            <a:endParaRPr lang="en-US" sz="6000" u="sng" dirty="0">
              <a:solidFill>
                <a:srgbClr val="0000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Rate Law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+mj-lt"/>
              </a:rPr>
              <a:t>Part 3</a:t>
            </a:r>
            <a:r>
              <a:rPr lang="en-US">
                <a:latin typeface="+mj-lt"/>
              </a:rPr>
              <a:t> </a:t>
            </a:r>
            <a:r>
              <a:rPr lang="en-US">
                <a:solidFill>
                  <a:srgbClr val="000000"/>
                </a:solidFill>
                <a:latin typeface="+mj-lt"/>
              </a:rPr>
              <a:t>– Determine the overall order for the reaction.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5843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2971800" y="1676400"/>
            <a:ext cx="2239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R = k[NO]</a:t>
            </a:r>
            <a:r>
              <a:rPr lang="en-US" baseline="30000" dirty="0">
                <a:solidFill>
                  <a:schemeClr val="accent2"/>
                </a:solidFill>
                <a:latin typeface="+mj-lt"/>
              </a:rPr>
              <a:t>2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[Cl</a:t>
            </a:r>
            <a:r>
              <a:rPr lang="en-US" baseline="-25000" dirty="0">
                <a:solidFill>
                  <a:schemeClr val="accent2"/>
                </a:solidFill>
                <a:latin typeface="+mj-lt"/>
              </a:rPr>
              <a:t>2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]</a:t>
            </a:r>
            <a:endParaRPr lang="en-US" baseline="30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81000" y="4648200"/>
            <a:ext cx="794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Overall order is the sum of the exponents, or orders, of the reactants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4419600" y="1988482"/>
            <a:ext cx="0" cy="1066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5186707" y="1988482"/>
            <a:ext cx="0" cy="1066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267200" y="3207682"/>
            <a:ext cx="3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+mj-lt"/>
              </a:rPr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648200" y="3207682"/>
            <a:ext cx="359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+mj-lt"/>
              </a:rPr>
              <a:t>+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4953000" y="3207682"/>
            <a:ext cx="3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+mj-lt"/>
              </a:rPr>
              <a:t>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5470525" y="3204507"/>
            <a:ext cx="6174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+mj-lt"/>
              </a:rPr>
              <a:t>= 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2590800" y="3817282"/>
            <a:ext cx="39633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+mj-lt"/>
                <a:sym typeface="Symbol" pitchFamily="18" charset="2"/>
              </a:rPr>
              <a:t> The reaction is 3</a:t>
            </a:r>
            <a:r>
              <a:rPr lang="en-US" baseline="30000" dirty="0">
                <a:solidFill>
                  <a:srgbClr val="FF3300"/>
                </a:solidFill>
                <a:latin typeface="+mj-lt"/>
                <a:sym typeface="Symbol" pitchFamily="18" charset="2"/>
              </a:rPr>
              <a:t>rd</a:t>
            </a:r>
            <a:r>
              <a:rPr lang="en-US" dirty="0">
                <a:solidFill>
                  <a:srgbClr val="FF3300"/>
                </a:solidFill>
                <a:latin typeface="+mj-lt"/>
                <a:sym typeface="Symbol" pitchFamily="18" charset="2"/>
              </a:rPr>
              <a:t>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0" grpId="0"/>
      <p:bldP spid="23582" grpId="0" animBg="1"/>
      <p:bldP spid="23583" grpId="0" animBg="1"/>
      <p:bldP spid="23584" grpId="0"/>
      <p:bldP spid="23585" grpId="0"/>
      <p:bldP spid="23586" grpId="0"/>
      <p:bldP spid="23587" grpId="0"/>
      <p:bldP spid="23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Determining Order with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i="1" u="sng" dirty="0">
                <a:solidFill>
                  <a:srgbClr val="000000"/>
                </a:solidFill>
              </a:rPr>
              <a:t>Concentration vs. Time</a:t>
            </a:r>
            <a:r>
              <a:rPr lang="en-US" dirty="0">
                <a:solidFill>
                  <a:srgbClr val="000000"/>
                </a:solidFill>
              </a:rPr>
              <a:t> data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81200" y="1447800"/>
            <a:ext cx="4816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(the Integrated Rate Law)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939446" y="2590800"/>
            <a:ext cx="18166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Zero Order: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83896" y="3657600"/>
            <a:ext cx="1787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First Order: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02896" y="4662488"/>
            <a:ext cx="2216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Second Order: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71800" y="2590800"/>
          <a:ext cx="4867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3" imgW="1854000" imgH="203040" progId="Equation.3">
                  <p:embed/>
                </p:oleObj>
              </mc:Choice>
              <mc:Fallback>
                <p:oleObj name="Equation" r:id="rId3" imgW="18540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48672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971800" y="3657600"/>
          <a:ext cx="54340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5" imgW="2070000" imgH="203040" progId="Equation.3">
                  <p:embed/>
                </p:oleObj>
              </mc:Choice>
              <mc:Fallback>
                <p:oleObj name="Equation" r:id="rId5" imgW="207000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54340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2971800" y="4419600"/>
          <a:ext cx="49339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7" imgW="1879560" imgH="393480" progId="Equation.3">
                  <p:embed/>
                </p:oleObj>
              </mc:Choice>
              <mc:Fallback>
                <p:oleObj name="Equation" r:id="rId7" imgW="18795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19600"/>
                        <a:ext cx="4933950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8382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an Integrated Rate Law</a:t>
            </a:r>
          </a:p>
        </p:txBody>
      </p:sp>
      <p:graphicFrame>
        <p:nvGraphicFramePr>
          <p:cNvPr id="26701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9242"/>
              </p:ext>
            </p:extLst>
          </p:nvPr>
        </p:nvGraphicFramePr>
        <p:xfrm>
          <a:off x="533400" y="1143000"/>
          <a:ext cx="3352800" cy="4089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981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Time (s)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[H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] (mol/L)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1.00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0.91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0.78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600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0.59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1200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0.37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1800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0.22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2400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0.13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3000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0.082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3600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0.050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02" name="Text Box 78"/>
          <p:cNvSpPr txBox="1">
            <a:spLocks noChangeArrowheads="1"/>
          </p:cNvSpPr>
          <p:nvPr/>
        </p:nvSpPr>
        <p:spPr bwMode="auto">
          <a:xfrm>
            <a:off x="4251325" y="1139825"/>
            <a:ext cx="4130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+mj-lt"/>
              </a:rPr>
              <a:t>Problem: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Find the integrated rate law and the value for the rate constant, k</a:t>
            </a:r>
          </a:p>
        </p:txBody>
      </p:sp>
      <p:sp>
        <p:nvSpPr>
          <p:cNvPr id="26703" name="Text Box 79"/>
          <p:cNvSpPr txBox="1">
            <a:spLocks noChangeArrowheads="1"/>
          </p:cNvSpPr>
          <p:nvPr/>
        </p:nvSpPr>
        <p:spPr bwMode="auto">
          <a:xfrm>
            <a:off x="4251325" y="3197225"/>
            <a:ext cx="4359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A graphing calculator with linear regression analysis greatly simplifies this process!!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762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Time vs. [H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</p:txBody>
      </p:sp>
      <p:graphicFrame>
        <p:nvGraphicFramePr>
          <p:cNvPr id="2879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759990"/>
              </p:ext>
            </p:extLst>
          </p:nvPr>
        </p:nvGraphicFramePr>
        <p:xfrm>
          <a:off x="6324600" y="1143000"/>
          <a:ext cx="2438400" cy="408940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[H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0.082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0.050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50" name="Text Box 78"/>
          <p:cNvSpPr txBox="1">
            <a:spLocks noChangeArrowheads="1"/>
          </p:cNvSpPr>
          <p:nvPr/>
        </p:nvSpPr>
        <p:spPr bwMode="auto">
          <a:xfrm>
            <a:off x="1524000" y="4191000"/>
            <a:ext cx="3276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y = ax + b</a:t>
            </a:r>
            <a:r>
              <a:rPr lang="en-US" dirty="0">
                <a:latin typeface="+mj-lt"/>
              </a:rPr>
              <a:t> 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a = -2.64 x 10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-4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b = 0.841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r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= 0.8891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r = -0.9429</a:t>
            </a:r>
          </a:p>
        </p:txBody>
      </p:sp>
      <p:pic>
        <p:nvPicPr>
          <p:cNvPr id="28751" name="Picture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5133975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1187450" y="35814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  <a:latin typeface="+mj-lt"/>
              </a:rPr>
              <a:t>Regression results: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0" grpId="0" autoUpdateAnimBg="0"/>
      <p:bldP spid="2875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Time vs. ln[H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5410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7777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291553"/>
              </p:ext>
            </p:extLst>
          </p:nvPr>
        </p:nvGraphicFramePr>
        <p:xfrm>
          <a:off x="5943600" y="1371600"/>
          <a:ext cx="2895600" cy="4114800"/>
        </p:xfrm>
        <a:graphic>
          <a:graphicData uri="http://schemas.openxmlformats.org/drawingml/2006/table">
            <a:tbl>
              <a:tblPr/>
              <a:tblGrid>
                <a:gridCol w="1295400"/>
                <a:gridCol w="1600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ln[H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-0.0943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-0.2485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-0.5276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-0.9943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-1.514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-2.04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-2.501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-2.996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73" name="Text Box 125"/>
          <p:cNvSpPr txBox="1">
            <a:spLocks noChangeArrowheads="1"/>
          </p:cNvSpPr>
          <p:nvPr/>
        </p:nvSpPr>
        <p:spPr bwMode="auto">
          <a:xfrm>
            <a:off x="914400" y="3581400"/>
            <a:ext cx="28281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  <a:latin typeface="+mj-lt"/>
              </a:rPr>
              <a:t>Regression results:</a:t>
            </a:r>
          </a:p>
        </p:txBody>
      </p:sp>
      <p:sp>
        <p:nvSpPr>
          <p:cNvPr id="27774" name="Text Box 126"/>
          <p:cNvSpPr txBox="1">
            <a:spLocks noChangeArrowheads="1"/>
          </p:cNvSpPr>
          <p:nvPr/>
        </p:nvSpPr>
        <p:spPr bwMode="auto">
          <a:xfrm>
            <a:off x="1219200" y="4191000"/>
            <a:ext cx="3276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y = ax + b</a:t>
            </a:r>
            <a:r>
              <a:rPr lang="en-US" dirty="0">
                <a:latin typeface="+mj-lt"/>
              </a:rPr>
              <a:t> 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a = -8.35 x 10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-4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b = -.005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r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= 0.99978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r = -0.9999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73" grpId="0"/>
      <p:bldP spid="277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924800" cy="8382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Time vs. 1/[H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</p:txBody>
      </p:sp>
      <p:graphicFrame>
        <p:nvGraphicFramePr>
          <p:cNvPr id="29817" name="Group 121"/>
          <p:cNvGraphicFramePr>
            <a:graphicFrameLocks noGrp="1"/>
          </p:cNvGraphicFramePr>
          <p:nvPr/>
        </p:nvGraphicFramePr>
        <p:xfrm>
          <a:off x="6172200" y="1295400"/>
          <a:ext cx="2590800" cy="4038600"/>
        </p:xfrm>
        <a:graphic>
          <a:graphicData uri="http://schemas.openxmlformats.org/drawingml/2006/table">
            <a:tbl>
              <a:tblPr/>
              <a:tblGrid>
                <a:gridCol w="1174750"/>
                <a:gridCol w="14160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1/[H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1.0989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1.2821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1.6949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2.7027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4.5455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7.6923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12.195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1600200" y="4343400"/>
            <a:ext cx="3276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y = ax + b</a:t>
            </a:r>
            <a:r>
              <a:rPr lang="en-US">
                <a:latin typeface="+mj-lt"/>
              </a:rPr>
              <a:t> </a:t>
            </a:r>
            <a:endParaRPr lang="en-US">
              <a:solidFill>
                <a:srgbClr val="000000"/>
              </a:solidFill>
              <a:latin typeface="+mj-lt"/>
            </a:endParaRP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a = 0.00460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b = -0.847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r</a:t>
            </a:r>
            <a:r>
              <a:rPr lang="en-US" baseline="30000">
                <a:solidFill>
                  <a:srgbClr val="000000"/>
                </a:solidFill>
                <a:latin typeface="+mj-lt"/>
              </a:rPr>
              <a:t>2</a:t>
            </a:r>
            <a:r>
              <a:rPr lang="en-US">
                <a:solidFill>
                  <a:srgbClr val="000000"/>
                </a:solidFill>
                <a:latin typeface="+mj-lt"/>
              </a:rPr>
              <a:t> = 0.8723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r = 0.9340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1143000" y="3886200"/>
            <a:ext cx="28281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  <a:latin typeface="+mj-lt"/>
              </a:rPr>
              <a:t>Regression results:</a:t>
            </a:r>
          </a:p>
        </p:txBody>
      </p:sp>
      <p:pic>
        <p:nvPicPr>
          <p:cNvPr id="29736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51816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4" grpId="0" autoUpdateAnimBg="0"/>
      <p:bldP spid="297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3000">
              <a:srgbClr val="D4DEFF"/>
            </a:gs>
            <a:gs pos="53000">
              <a:srgbClr val="D4DEFF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24800" cy="9144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And the winner is… </a:t>
            </a:r>
            <a:r>
              <a:rPr lang="en-US" sz="3200" u="sng" dirty="0">
                <a:solidFill>
                  <a:srgbClr val="000000"/>
                </a:solidFill>
              </a:rPr>
              <a:t>Time vs. </a:t>
            </a:r>
            <a:r>
              <a:rPr lang="en-US" sz="3200" u="sng" dirty="0" err="1">
                <a:solidFill>
                  <a:srgbClr val="000000"/>
                </a:solidFill>
              </a:rPr>
              <a:t>ln</a:t>
            </a:r>
            <a:r>
              <a:rPr lang="en-US" sz="3200" u="sng" dirty="0">
                <a:solidFill>
                  <a:srgbClr val="000000"/>
                </a:solidFill>
              </a:rPr>
              <a:t>[H</a:t>
            </a:r>
            <a:r>
              <a:rPr lang="en-US" sz="3200" u="sng" baseline="-25000" dirty="0">
                <a:solidFill>
                  <a:srgbClr val="000000"/>
                </a:solidFill>
              </a:rPr>
              <a:t>2</a:t>
            </a:r>
            <a:r>
              <a:rPr lang="en-US" sz="3200" u="sng" dirty="0">
                <a:solidFill>
                  <a:srgbClr val="000000"/>
                </a:solidFill>
              </a:rPr>
              <a:t>O</a:t>
            </a:r>
            <a:r>
              <a:rPr lang="en-US" sz="3200" u="sng" baseline="-25000" dirty="0">
                <a:solidFill>
                  <a:srgbClr val="000000"/>
                </a:solidFill>
              </a:rPr>
              <a:t>2</a:t>
            </a:r>
            <a:r>
              <a:rPr lang="en-US" sz="3200" u="sng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38200" y="1143000"/>
            <a:ext cx="5460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1. As a result, the reaction is 1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st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order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38200" y="1828800"/>
            <a:ext cx="44884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2. The (differential) rate law is: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63600" y="3048000"/>
            <a:ext cx="41921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3. The integrated rate law is: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38200" y="4648200"/>
            <a:ext cx="5315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4. But…what is the rate constant, </a:t>
            </a:r>
            <a:r>
              <a:rPr lang="en-US" i="1">
                <a:solidFill>
                  <a:srgbClr val="000000"/>
                </a:solidFill>
                <a:latin typeface="+mj-lt"/>
              </a:rPr>
              <a:t>k </a:t>
            </a:r>
            <a:r>
              <a:rPr lang="en-US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983395"/>
              </p:ext>
            </p:extLst>
          </p:nvPr>
        </p:nvGraphicFramePr>
        <p:xfrm>
          <a:off x="3200400" y="2362200"/>
          <a:ext cx="222324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3" imgW="787320" imgH="215640" progId="Equation.3">
                  <p:embed/>
                </p:oleObj>
              </mc:Choice>
              <mc:Fallback>
                <p:oleObj name="Equation" r:id="rId3" imgW="78732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62200"/>
                        <a:ext cx="222324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913712"/>
              </p:ext>
            </p:extLst>
          </p:nvPr>
        </p:nvGraphicFramePr>
        <p:xfrm>
          <a:off x="2362200" y="3733800"/>
          <a:ext cx="476726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5" imgW="1688760" imgH="228600" progId="Equation.3">
                  <p:embed/>
                </p:oleObj>
              </mc:Choice>
              <mc:Fallback>
                <p:oleObj name="Equation" r:id="rId5" imgW="168876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733800"/>
                        <a:ext cx="4767262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8" grpId="0"/>
      <p:bldP spid="307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43800" cy="9144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Finding the Rate Constant, k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7788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Method #1: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Calculate the slope from the 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Time vs. </a:t>
            </a:r>
            <a:r>
              <a:rPr lang="en-US" dirty="0" err="1">
                <a:solidFill>
                  <a:srgbClr val="000000"/>
                </a:solidFill>
                <a:latin typeface="+mj-lt"/>
              </a:rPr>
              <a:t>ln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[H</a:t>
            </a:r>
            <a:r>
              <a:rPr lang="en-US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] table.</a:t>
            </a:r>
          </a:p>
        </p:txBody>
      </p:sp>
      <p:graphicFrame>
        <p:nvGraphicFramePr>
          <p:cNvPr id="3182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238222"/>
              </p:ext>
            </p:extLst>
          </p:nvPr>
        </p:nvGraphicFramePr>
        <p:xfrm>
          <a:off x="5943600" y="1828800"/>
          <a:ext cx="2895600" cy="4114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95400"/>
                <a:gridCol w="1600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Time (s)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ln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[H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-0.0943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-0.2485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600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-0.5276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1200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-0.9943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1800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-1.514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2400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-2.04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3000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-2.501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3600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-2.996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914400" y="4038600"/>
            <a:ext cx="251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Now remember:</a:t>
            </a:r>
          </a:p>
        </p:txBody>
      </p:sp>
      <p:sp>
        <p:nvSpPr>
          <p:cNvPr id="31828" name="Text Box 84"/>
          <p:cNvSpPr txBox="1">
            <a:spLocks noChangeArrowheads="1"/>
          </p:cNvSpPr>
          <p:nvPr/>
        </p:nvSpPr>
        <p:spPr bwMode="auto">
          <a:xfrm>
            <a:off x="1600200" y="5257800"/>
            <a:ext cx="19287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  <a:sym typeface="Symbol" pitchFamily="18" charset="2"/>
              </a:rPr>
              <a:t> k = -slope</a:t>
            </a:r>
          </a:p>
        </p:txBody>
      </p:sp>
      <p:sp>
        <p:nvSpPr>
          <p:cNvPr id="31829" name="Text Box 85"/>
          <p:cNvSpPr txBox="1">
            <a:spLocks noChangeArrowheads="1"/>
          </p:cNvSpPr>
          <p:nvPr/>
        </p:nvSpPr>
        <p:spPr bwMode="auto">
          <a:xfrm>
            <a:off x="2047875" y="5943600"/>
            <a:ext cx="2476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k = 8.32 x 10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-4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s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1828800" y="5791200"/>
            <a:ext cx="3810000" cy="762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aphicFrame>
        <p:nvGraphicFramePr>
          <p:cNvPr id="2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880952"/>
              </p:ext>
            </p:extLst>
          </p:nvPr>
        </p:nvGraphicFramePr>
        <p:xfrm>
          <a:off x="1066800" y="4572000"/>
          <a:ext cx="476726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" name="Equation" r:id="rId3" imgW="1688760" imgH="228600" progId="Equation.3">
                  <p:embed/>
                </p:oleObj>
              </mc:Choice>
              <mc:Fallback>
                <p:oleObj name="Equation" r:id="rId3" imgW="1688760" imgH="22860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2000"/>
                        <a:ext cx="4767263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72234"/>
              </p:ext>
            </p:extLst>
          </p:nvPr>
        </p:nvGraphicFramePr>
        <p:xfrm>
          <a:off x="838200" y="3276600"/>
          <a:ext cx="375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" name="Equation" r:id="rId5" imgW="1409400" imgH="228600" progId="Equation.3">
                  <p:embed/>
                </p:oleObj>
              </mc:Choice>
              <mc:Fallback>
                <p:oleObj name="Equation" r:id="rId5" imgW="1409400" imgH="228600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375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835849"/>
              </p:ext>
            </p:extLst>
          </p:nvPr>
        </p:nvGraphicFramePr>
        <p:xfrm>
          <a:off x="838200" y="2133600"/>
          <a:ext cx="477370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0" name="Equation" r:id="rId7" imgW="1803240" imgH="431640" progId="Equation.3">
                  <p:embed/>
                </p:oleObj>
              </mc:Choice>
              <mc:Fallback>
                <p:oleObj name="Equation" r:id="rId7" imgW="1803240" imgH="431640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4773706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27" grpId="0"/>
      <p:bldP spid="31828" grpId="0"/>
      <p:bldP spid="31829" grpId="0"/>
      <p:bldP spid="318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43800" cy="9144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Finding the Rate Constant, k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7788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Method #2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Obtain k from the linear </a:t>
            </a:r>
            <a:r>
              <a:rPr lang="en-US" dirty="0" err="1">
                <a:solidFill>
                  <a:srgbClr val="000000"/>
                </a:solidFill>
                <a:latin typeface="+mj-lt"/>
              </a:rPr>
              <a:t>regresssion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analysis.</a:t>
            </a: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914400" y="3276600"/>
            <a:ext cx="251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Now remember:</a:t>
            </a:r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1524000" y="4648200"/>
            <a:ext cx="19287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  <a:sym typeface="Symbol" pitchFamily="18" charset="2"/>
              </a:rPr>
              <a:t> k = -slope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2047875" y="5410200"/>
            <a:ext cx="2476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k = 8.35 x 10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-4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s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-1</a:t>
            </a:r>
          </a:p>
        </p:txBody>
      </p:sp>
      <p:sp>
        <p:nvSpPr>
          <p:cNvPr id="32813" name="Rectangle 45"/>
          <p:cNvSpPr>
            <a:spLocks noChangeArrowheads="1"/>
          </p:cNvSpPr>
          <p:nvPr/>
        </p:nvSpPr>
        <p:spPr bwMode="auto">
          <a:xfrm>
            <a:off x="1828800" y="5334000"/>
            <a:ext cx="3810000" cy="762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5334000" y="1905000"/>
            <a:ext cx="28281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  <a:latin typeface="+mj-lt"/>
              </a:rPr>
              <a:t>Regression results: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5486400" y="2514600"/>
            <a:ext cx="3276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y = ax + b 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a = -8.35 x 10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-4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b = -.005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r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= 0.99978</a:t>
            </a: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r = -0.9999</a:t>
            </a:r>
          </a:p>
        </p:txBody>
      </p:sp>
      <p:graphicFrame>
        <p:nvGraphicFramePr>
          <p:cNvPr id="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014655"/>
              </p:ext>
            </p:extLst>
          </p:nvPr>
        </p:nvGraphicFramePr>
        <p:xfrm>
          <a:off x="762000" y="3886200"/>
          <a:ext cx="476726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Equation" r:id="rId3" imgW="1688760" imgH="228600" progId="Equation.3">
                  <p:embed/>
                </p:oleObj>
              </mc:Choice>
              <mc:Fallback>
                <p:oleObj name="Equation" r:id="rId3" imgW="1688760" imgH="2286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86200"/>
                        <a:ext cx="4767263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090365"/>
              </p:ext>
            </p:extLst>
          </p:nvPr>
        </p:nvGraphicFramePr>
        <p:xfrm>
          <a:off x="762000" y="2286000"/>
          <a:ext cx="375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Equation" r:id="rId5" imgW="1409400" imgH="228600" progId="Equation.3">
                  <p:embed/>
                </p:oleObj>
              </mc:Choice>
              <mc:Fallback>
                <p:oleObj name="Equation" r:id="rId5" imgW="1409400" imgH="2286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375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0" grpId="0"/>
      <p:bldP spid="32811" grpId="0"/>
      <p:bldP spid="32812" grpId="0"/>
      <p:bldP spid="32813" grpId="0" animBg="1"/>
      <p:bldP spid="32814" grpId="0"/>
      <p:bldP spid="328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Rate Laws Summary</a:t>
            </a:r>
          </a:p>
        </p:txBody>
      </p:sp>
      <p:graphicFrame>
        <p:nvGraphicFramePr>
          <p:cNvPr id="16542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20982"/>
              </p:ext>
            </p:extLst>
          </p:nvPr>
        </p:nvGraphicFramePr>
        <p:xfrm>
          <a:off x="228600" y="838200"/>
          <a:ext cx="8686800" cy="4944555"/>
        </p:xfrm>
        <a:graphic>
          <a:graphicData uri="http://schemas.openxmlformats.org/drawingml/2006/table">
            <a:tbl>
              <a:tblPr/>
              <a:tblGrid>
                <a:gridCol w="1905000"/>
                <a:gridCol w="2057400"/>
                <a:gridCol w="2362200"/>
                <a:gridCol w="23622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Zero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First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Second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Rate Law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Rate =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Rate = k[A]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Rate = k[A]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Integrated Rate Law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[A] = -kt + [A]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ln[A] = -kt + ln[A]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Plot the produces a straight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[A] versus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ln[A] versus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Relationship of rate constant to slope of straight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Slope = -k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Slope = -k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Slope =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Half-Life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43" name="Object 59"/>
          <p:cNvGraphicFramePr>
            <a:graphicFrameLocks noChangeAspect="1"/>
          </p:cNvGraphicFramePr>
          <p:nvPr/>
        </p:nvGraphicFramePr>
        <p:xfrm>
          <a:off x="7086600" y="2743200"/>
          <a:ext cx="12192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1" name="Equation" r:id="rId3" imgW="736560" imgH="419040" progId="">
                  <p:embed/>
                </p:oleObj>
              </mc:Choice>
              <mc:Fallback>
                <p:oleObj name="Equation" r:id="rId3" imgW="736560" imgH="41904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743200"/>
                        <a:ext cx="12192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07" name="Object 123"/>
          <p:cNvGraphicFramePr>
            <a:graphicFrameLocks noChangeAspect="1"/>
          </p:cNvGraphicFramePr>
          <p:nvPr/>
        </p:nvGraphicFramePr>
        <p:xfrm>
          <a:off x="6934200" y="1752600"/>
          <a:ext cx="16002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2" name="Equation" r:id="rId5" imgW="914400" imgH="431640" progId="">
                  <p:embed/>
                </p:oleObj>
              </mc:Choice>
              <mc:Fallback>
                <p:oleObj name="Equation" r:id="rId5" imgW="914400" imgH="431640" progId="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752600"/>
                        <a:ext cx="16002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8" name="Object 144"/>
          <p:cNvGraphicFramePr>
            <a:graphicFrameLocks noChangeAspect="1"/>
          </p:cNvGraphicFramePr>
          <p:nvPr/>
        </p:nvGraphicFramePr>
        <p:xfrm>
          <a:off x="2514600" y="5029200"/>
          <a:ext cx="1219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3" name="Equation" r:id="rId7" imgW="622080" imgH="393480" progId="">
                  <p:embed/>
                </p:oleObj>
              </mc:Choice>
              <mc:Fallback>
                <p:oleObj name="Equation" r:id="rId7" imgW="622080" imgH="393480" progId="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9200"/>
                        <a:ext cx="12192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9" name="Object 145"/>
          <p:cNvGraphicFramePr>
            <a:graphicFrameLocks noChangeAspect="1"/>
          </p:cNvGraphicFramePr>
          <p:nvPr/>
        </p:nvGraphicFramePr>
        <p:xfrm>
          <a:off x="4572000" y="5029200"/>
          <a:ext cx="13922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4" name="Equation" r:id="rId9" imgW="711000" imgH="393480" progId="">
                  <p:embed/>
                </p:oleObj>
              </mc:Choice>
              <mc:Fallback>
                <p:oleObj name="Equation" r:id="rId9" imgW="711000" imgH="393480" progId="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29200"/>
                        <a:ext cx="139223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30" name="Object 146"/>
          <p:cNvGraphicFramePr>
            <a:graphicFrameLocks noChangeAspect="1"/>
          </p:cNvGraphicFramePr>
          <p:nvPr/>
        </p:nvGraphicFramePr>
        <p:xfrm>
          <a:off x="7010400" y="4992688"/>
          <a:ext cx="139223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5" name="Equation" r:id="rId11" imgW="711000" imgH="431640" progId="">
                  <p:embed/>
                </p:oleObj>
              </mc:Choice>
              <mc:Fallback>
                <p:oleObj name="Equation" r:id="rId11" imgW="711000" imgH="431640" progId="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992688"/>
                        <a:ext cx="1392238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Reaction Rate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093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The change in concentration of a reactant or product per unit of time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2286000"/>
          <a:ext cx="730623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3" imgW="2070000" imgH="431640" progId="Equation.3">
                  <p:embed/>
                </p:oleObj>
              </mc:Choice>
              <mc:Fallback>
                <p:oleObj name="Equation" r:id="rId3" imgW="20700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7306235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24200" y="4191000"/>
          <a:ext cx="284889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5" imgW="774360" imgH="393480" progId="Equation.3">
                  <p:embed/>
                </p:oleObj>
              </mc:Choice>
              <mc:Fallback>
                <p:oleObj name="Equation" r:id="rId5" imgW="7743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91000"/>
                        <a:ext cx="2848897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4044"/>
            <a:ext cx="5029200" cy="11430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2NO</a:t>
            </a:r>
            <a:r>
              <a:rPr lang="en-US" sz="24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2NO(g) + O</a:t>
            </a:r>
            <a:r>
              <a:rPr lang="en-US" sz="24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(g)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94325" y="21819"/>
            <a:ext cx="329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Reaction Rates: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257800" y="2514600"/>
            <a:ext cx="3886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2. Can measure  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appearance of 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products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257800" y="1066800"/>
            <a:ext cx="3886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1. Can measure  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disappearance of 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reactants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257800" y="4114800"/>
            <a:ext cx="388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3. Are proportional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 stoichiometrically </a:t>
            </a:r>
          </a:p>
        </p:txBody>
      </p:sp>
      <p:pic>
        <p:nvPicPr>
          <p:cNvPr id="11" name="Picture 4" descr="Rate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1207"/>
            <a:ext cx="5251450" cy="6705600"/>
          </a:xfrm>
          <a:prstGeom prst="rect">
            <a:avLst/>
          </a:prstGeom>
          <a:noFill/>
        </p:spPr>
      </p:pic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2438400" y="3505200"/>
            <a:ext cx="0" cy="28956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438400" y="49530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438400" y="35052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1" grpId="0"/>
      <p:bldP spid="18444" grpId="0" animBg="1"/>
      <p:bldP spid="18445" grpId="0" animBg="1"/>
      <p:bldP spid="184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Rate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251450" cy="67056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175"/>
            <a:ext cx="5029200" cy="11430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2NO</a:t>
            </a:r>
            <a:r>
              <a:rPr lang="en-US" sz="24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2NO(g) + O</a:t>
            </a:r>
            <a:r>
              <a:rPr lang="en-US" sz="24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(g)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524000" y="2438400"/>
            <a:ext cx="838200" cy="914400"/>
          </a:xfrm>
          <a:prstGeom prst="rtTriangle">
            <a:avLst/>
          </a:prstGeom>
          <a:solidFill>
            <a:schemeClr val="tx1">
              <a:alpha val="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94325" y="73025"/>
            <a:ext cx="329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Reaction Rates: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165725" y="682625"/>
            <a:ext cx="3825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4. Are equal to the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slope tangent to 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that point 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905000" y="2819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2743200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  <a:sym typeface="Symbol" pitchFamily="18" charset="2"/>
              </a:rPr>
              <a:t></a:t>
            </a:r>
            <a:r>
              <a:rPr lang="en-US" sz="2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[NO</a:t>
            </a:r>
            <a:r>
              <a:rPr lang="en-US" sz="2000" baseline="-25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]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676400" y="3343275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  <a:sym typeface="Symbol" pitchFamily="18" charset="2"/>
              </a:rPr>
              <a:t></a:t>
            </a:r>
            <a:r>
              <a:rPr lang="en-US" sz="2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t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165725" y="2359025"/>
            <a:ext cx="39782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5. Change as the 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reaction proceeds, 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if the rate is 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dependent upon   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   concentration</a:t>
            </a:r>
          </a:p>
        </p:txBody>
      </p:sp>
      <p:graphicFrame>
        <p:nvGraphicFramePr>
          <p:cNvPr id="194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489589"/>
              </p:ext>
            </p:extLst>
          </p:nvPr>
        </p:nvGraphicFramePr>
        <p:xfrm>
          <a:off x="5562600" y="4648200"/>
          <a:ext cx="31242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4" imgW="1168200" imgH="393480" progId="">
                  <p:embed/>
                </p:oleObj>
              </mc:Choice>
              <mc:Fallback>
                <p:oleObj name="Equation" r:id="rId4" imgW="1168200" imgH="3934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648200"/>
                        <a:ext cx="3124200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/>
      <p:bldP spid="19464" grpId="0"/>
      <p:bldP spid="19465" grpId="0"/>
      <p:bldP spid="194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Rate Laws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8644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+mj-lt"/>
              </a:rPr>
              <a:t>Differential rate laws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express (reveal) the relationship between the concentration of reactants and the rate of the reaction.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+mj-lt"/>
              </a:rPr>
              <a:t>Integrated rate laws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express (reveal) the relationship between concentration of reactants and time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2438400"/>
            <a:ext cx="733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+mj-lt"/>
              </a:rPr>
              <a:t>The </a:t>
            </a:r>
            <a:r>
              <a:rPr lang="en-US" i="1" u="sng" dirty="0">
                <a:solidFill>
                  <a:srgbClr val="000000"/>
                </a:solidFill>
                <a:latin typeface="+mj-lt"/>
              </a:rPr>
              <a:t>differential rate law</a:t>
            </a:r>
            <a:r>
              <a:rPr lang="en-US" i="1" dirty="0">
                <a:solidFill>
                  <a:srgbClr val="000000"/>
                </a:solidFill>
                <a:latin typeface="+mj-lt"/>
              </a:rPr>
              <a:t> is usually just called “</a:t>
            </a:r>
            <a:r>
              <a:rPr lang="en-US" i="1" u="sng" dirty="0">
                <a:solidFill>
                  <a:srgbClr val="000000"/>
                </a:solidFill>
                <a:latin typeface="+mj-lt"/>
              </a:rPr>
              <a:t>the rate law</a:t>
            </a:r>
            <a:r>
              <a:rPr lang="en-US" i="1" dirty="0">
                <a:solidFill>
                  <a:srgbClr val="000000"/>
                </a:solidFill>
                <a:latin typeface="+mj-lt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  <p:bldP spid="245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9906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(differential) Rate Law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362200"/>
            <a:ext cx="42486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2 NO(g) + Cl</a:t>
            </a:r>
            <a:r>
              <a:rPr lang="en-US" baseline="-25000">
                <a:solidFill>
                  <a:srgbClr val="000000"/>
                </a:solidFill>
                <a:latin typeface="+mj-lt"/>
              </a:rPr>
              <a:t>2</a:t>
            </a:r>
            <a:r>
              <a:rPr lang="en-US">
                <a:solidFill>
                  <a:srgbClr val="000000"/>
                </a:solidFill>
                <a:latin typeface="+mj-lt"/>
              </a:rPr>
              <a:t>(g) </a:t>
            </a:r>
            <a:r>
              <a:rPr lang="en-US">
                <a:solidFill>
                  <a:srgbClr val="000000"/>
                </a:solidFill>
                <a:latin typeface="+mj-lt"/>
                <a:sym typeface="Wingdings" pitchFamily="2" charset="2"/>
              </a:rPr>
              <a:t> 2 NOCl(g)</a:t>
            </a:r>
            <a:endParaRPr lang="en-US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1000" y="8382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+mj-lt"/>
              </a:rPr>
              <a:t>Problem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- Write the rate law, determine the value of the rate constant, k, and the overall order for the following reaction:</a:t>
            </a:r>
          </a:p>
        </p:txBody>
      </p:sp>
      <p:graphicFrame>
        <p:nvGraphicFramePr>
          <p:cNvPr id="20618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3675"/>
              </p:ext>
            </p:extLst>
          </p:nvPr>
        </p:nvGraphicFramePr>
        <p:xfrm>
          <a:off x="990600" y="3048000"/>
          <a:ext cx="7162800" cy="22094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00200"/>
                <a:gridCol w="1524000"/>
                <a:gridCol w="15240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Experiment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(mol/L)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[Cl</a:t>
                      </a:r>
                      <a:r>
                        <a:rPr kumimoji="0" lang="en-US" sz="1800" u="none" strike="noStrike" cap="none" normalizeH="0" baseline="-2500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</a:t>
                      </a: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(mol/L)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Mol/L·s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0.250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0.250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1.43 x 10</a:t>
                      </a:r>
                      <a:r>
                        <a:rPr kumimoji="0" lang="en-US" sz="1800" u="none" strike="noStrike" cap="none" normalizeH="0" baseline="3000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-6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0.500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0.250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5.72 x 10</a:t>
                      </a:r>
                      <a:r>
                        <a:rPr kumimoji="0" lang="en-US" sz="1800" u="none" strike="noStrike" cap="none" normalizeH="0" baseline="3000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-6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0.250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0.500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2.86 x 10</a:t>
                      </a:r>
                      <a:r>
                        <a:rPr kumimoji="0" lang="en-US" sz="1800" u="none" strike="noStrike" cap="none" normalizeH="0" baseline="3000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-6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0.500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0.500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11.4 x 10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-6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8" name="Rectangle 54"/>
          <p:cNvSpPr>
            <a:spLocks noChangeArrowheads="1"/>
          </p:cNvSpPr>
          <p:nvPr/>
        </p:nvSpPr>
        <p:spPr bwMode="auto">
          <a:xfrm>
            <a:off x="5715000" y="3048000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5715000" y="2667000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4191000" y="30480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4191000" y="26670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2667000" y="3048000"/>
            <a:ext cx="15240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2667000" y="2667000"/>
            <a:ext cx="15240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Rate Law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+mj-lt"/>
              </a:rPr>
              <a:t>Part 1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– Determine the values for the exponents in the rate law:</a:t>
            </a:r>
          </a:p>
        </p:txBody>
      </p:sp>
      <p:graphicFrame>
        <p:nvGraphicFramePr>
          <p:cNvPr id="2150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15923"/>
              </p:ext>
            </p:extLst>
          </p:nvPr>
        </p:nvGraphicFramePr>
        <p:xfrm>
          <a:off x="1066800" y="1981200"/>
          <a:ext cx="7162800" cy="2209419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5240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Experiment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/L·s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5.72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2.86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1.14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15843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762000" y="4387850"/>
            <a:ext cx="794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In experiment 1 and 2, [Cl</a:t>
            </a:r>
            <a:r>
              <a:rPr lang="en-US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] is constant while [NO] doubles.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3195638" y="1157288"/>
            <a:ext cx="2323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+mj-lt"/>
              </a:rPr>
              <a:t>R = k[NO]</a:t>
            </a:r>
            <a:r>
              <a:rPr lang="en-US" baseline="30000">
                <a:solidFill>
                  <a:schemeClr val="accent2"/>
                </a:solidFill>
                <a:latin typeface="+mj-lt"/>
              </a:rPr>
              <a:t>x</a:t>
            </a:r>
            <a:r>
              <a:rPr lang="en-US">
                <a:solidFill>
                  <a:schemeClr val="accent2"/>
                </a:solidFill>
                <a:latin typeface="+mj-lt"/>
              </a:rPr>
              <a:t>[Cl</a:t>
            </a:r>
            <a:r>
              <a:rPr lang="en-US" baseline="-25000">
                <a:solidFill>
                  <a:schemeClr val="accent2"/>
                </a:solidFill>
                <a:latin typeface="+mj-lt"/>
              </a:rPr>
              <a:t>2</a:t>
            </a:r>
            <a:r>
              <a:rPr lang="en-US">
                <a:solidFill>
                  <a:schemeClr val="accent2"/>
                </a:solidFill>
                <a:latin typeface="+mj-lt"/>
              </a:rPr>
              <a:t>]</a:t>
            </a:r>
            <a:r>
              <a:rPr lang="en-US" baseline="30000">
                <a:solidFill>
                  <a:schemeClr val="accent2"/>
                </a:solidFill>
                <a:latin typeface="+mj-lt"/>
              </a:rPr>
              <a:t>y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762000" y="4800600"/>
            <a:ext cx="74072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              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The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rate quadruples, so the reaction is second order with respect to [NO]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4114800" y="5715000"/>
            <a:ext cx="27334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+mj-lt"/>
                <a:sym typeface="Symbol" pitchFamily="18" charset="2"/>
              </a:rPr>
              <a:t> </a:t>
            </a:r>
            <a:r>
              <a:rPr lang="en-US">
                <a:solidFill>
                  <a:schemeClr val="accent2"/>
                </a:solidFill>
                <a:latin typeface="+mj-lt"/>
              </a:rPr>
              <a:t>R = k[NO]</a:t>
            </a:r>
            <a:r>
              <a:rPr lang="en-US" baseline="30000">
                <a:solidFill>
                  <a:srgbClr val="FF3300"/>
                </a:solidFill>
                <a:latin typeface="+mj-lt"/>
              </a:rPr>
              <a:t>2</a:t>
            </a:r>
            <a:r>
              <a:rPr lang="en-US">
                <a:solidFill>
                  <a:schemeClr val="accent2"/>
                </a:solidFill>
                <a:latin typeface="+mj-lt"/>
              </a:rPr>
              <a:t>[Cl</a:t>
            </a:r>
            <a:r>
              <a:rPr lang="en-US" baseline="-25000">
                <a:solidFill>
                  <a:schemeClr val="accent2"/>
                </a:solidFill>
                <a:latin typeface="+mj-lt"/>
              </a:rPr>
              <a:t>2</a:t>
            </a:r>
            <a:r>
              <a:rPr lang="en-US">
                <a:solidFill>
                  <a:schemeClr val="accent2"/>
                </a:solidFill>
                <a:latin typeface="+mj-lt"/>
              </a:rPr>
              <a:t>]</a:t>
            </a:r>
            <a:r>
              <a:rPr lang="en-US" baseline="30000">
                <a:solidFill>
                  <a:schemeClr val="accent2"/>
                </a:solidFill>
                <a:latin typeface="+mj-lt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8" grpId="0" animBg="1"/>
      <p:bldP spid="21557" grpId="0" animBg="1"/>
      <p:bldP spid="21554" grpId="0" animBg="1"/>
      <p:bldP spid="21565" grpId="0" animBg="1"/>
      <p:bldP spid="21556" grpId="0" animBg="1"/>
      <p:bldP spid="21555" grpId="0" animBg="1"/>
      <p:bldP spid="21544" grpId="0"/>
      <p:bldP spid="21546" grpId="0"/>
      <p:bldP spid="215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867400" y="3657600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867400" y="2895600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4091" name="Rectangle 59"/>
          <p:cNvSpPr>
            <a:spLocks noChangeArrowheads="1"/>
          </p:cNvSpPr>
          <p:nvPr/>
        </p:nvSpPr>
        <p:spPr bwMode="auto">
          <a:xfrm>
            <a:off x="4419600" y="3657600"/>
            <a:ext cx="14478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419600" y="2895600"/>
            <a:ext cx="14478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819400" y="3657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819400" y="2895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Rate Law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81000" y="6858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+mj-lt"/>
              </a:rPr>
              <a:t>Part 1</a:t>
            </a:r>
            <a:r>
              <a:rPr lang="en-US">
                <a:latin typeface="+mj-lt"/>
              </a:rPr>
              <a:t> </a:t>
            </a:r>
            <a:r>
              <a:rPr lang="en-US">
                <a:solidFill>
                  <a:srgbClr val="000000"/>
                </a:solidFill>
                <a:latin typeface="+mj-lt"/>
              </a:rPr>
              <a:t>– Determine the values for the exponents in the rate law:</a:t>
            </a:r>
          </a:p>
        </p:txBody>
      </p:sp>
      <p:graphicFrame>
        <p:nvGraphicFramePr>
          <p:cNvPr id="44090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61011"/>
              </p:ext>
            </p:extLst>
          </p:nvPr>
        </p:nvGraphicFramePr>
        <p:xfrm>
          <a:off x="1219200" y="1828800"/>
          <a:ext cx="7162800" cy="2209419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4478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Experiment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(mol/L)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/L·s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5.72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2.86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1.14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15843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3429000" y="1143000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+mj-lt"/>
              </a:rPr>
              <a:t>R = k[NO]</a:t>
            </a:r>
            <a:r>
              <a:rPr lang="en-US" baseline="30000">
                <a:solidFill>
                  <a:srgbClr val="FF3300"/>
                </a:solidFill>
                <a:latin typeface="+mj-lt"/>
              </a:rPr>
              <a:t>2</a:t>
            </a:r>
            <a:r>
              <a:rPr lang="en-US">
                <a:solidFill>
                  <a:schemeClr val="accent2"/>
                </a:solidFill>
                <a:latin typeface="+mj-lt"/>
              </a:rPr>
              <a:t>[Cl</a:t>
            </a:r>
            <a:r>
              <a:rPr lang="en-US" baseline="-25000">
                <a:solidFill>
                  <a:schemeClr val="accent2"/>
                </a:solidFill>
                <a:latin typeface="+mj-lt"/>
              </a:rPr>
              <a:t>2</a:t>
            </a:r>
            <a:r>
              <a:rPr lang="en-US">
                <a:solidFill>
                  <a:schemeClr val="accent2"/>
                </a:solidFill>
                <a:latin typeface="+mj-lt"/>
              </a:rPr>
              <a:t>]</a:t>
            </a:r>
            <a:r>
              <a:rPr lang="en-US" baseline="30000">
                <a:solidFill>
                  <a:schemeClr val="accent2"/>
                </a:solidFill>
                <a:latin typeface="+mj-lt"/>
              </a:rPr>
              <a:t>y</a:t>
            </a:r>
          </a:p>
        </p:txBody>
      </p: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914400" y="4191000"/>
            <a:ext cx="794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j-lt"/>
              </a:rPr>
              <a:t>In experiment 2 and 4, [NO] is constant while [Cl</a:t>
            </a:r>
            <a:r>
              <a:rPr lang="en-US" baseline="-25000">
                <a:solidFill>
                  <a:srgbClr val="000000"/>
                </a:solidFill>
                <a:latin typeface="+mj-lt"/>
              </a:rPr>
              <a:t>2</a:t>
            </a:r>
            <a:r>
              <a:rPr lang="en-US">
                <a:solidFill>
                  <a:srgbClr val="000000"/>
                </a:solidFill>
                <a:latin typeface="+mj-lt"/>
              </a:rPr>
              <a:t>] doubles.</a:t>
            </a: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914400" y="4646613"/>
            <a:ext cx="739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               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The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rate doubles, so the reaction is first order with respect to [Cl</a:t>
            </a:r>
            <a:r>
              <a:rPr lang="en-US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]</a:t>
            </a:r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3048000" y="5562600"/>
            <a:ext cx="26292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+mj-lt"/>
                <a:sym typeface="Symbol" pitchFamily="18" charset="2"/>
              </a:rPr>
              <a:t> </a:t>
            </a:r>
            <a:r>
              <a:rPr lang="en-US">
                <a:solidFill>
                  <a:schemeClr val="accent2"/>
                </a:solidFill>
                <a:latin typeface="+mj-lt"/>
              </a:rPr>
              <a:t>R = k[NO]</a:t>
            </a:r>
            <a:r>
              <a:rPr lang="en-US" baseline="30000">
                <a:solidFill>
                  <a:srgbClr val="FF3300"/>
                </a:solidFill>
                <a:latin typeface="+mj-lt"/>
              </a:rPr>
              <a:t>2</a:t>
            </a:r>
            <a:r>
              <a:rPr lang="en-US">
                <a:solidFill>
                  <a:schemeClr val="accent2"/>
                </a:solidFill>
                <a:latin typeface="+mj-lt"/>
              </a:rPr>
              <a:t>[Cl</a:t>
            </a:r>
            <a:r>
              <a:rPr lang="en-US" baseline="-25000">
                <a:solidFill>
                  <a:schemeClr val="accent2"/>
                </a:solidFill>
                <a:latin typeface="+mj-lt"/>
              </a:rPr>
              <a:t>2</a:t>
            </a:r>
            <a:r>
              <a:rPr lang="en-US">
                <a:solidFill>
                  <a:schemeClr val="accent2"/>
                </a:solidFill>
                <a:latin typeface="+mj-lt"/>
              </a:rPr>
              <a:t>]</a:t>
            </a:r>
            <a:endParaRPr lang="en-US" baseline="3000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4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4" grpId="0" animBg="1"/>
      <p:bldP spid="44091" grpId="0" animBg="1"/>
      <p:bldP spid="44037" grpId="0" animBg="1"/>
      <p:bldP spid="44039" grpId="0" animBg="1"/>
      <p:bldP spid="44038" grpId="0" animBg="1"/>
      <p:bldP spid="44087" grpId="0"/>
      <p:bldP spid="44088" grpId="0"/>
      <p:bldP spid="440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Rate Law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+mj-lt"/>
              </a:rPr>
              <a:t>Part 2</a:t>
            </a:r>
            <a:r>
              <a:rPr lang="en-US">
                <a:latin typeface="+mj-lt"/>
              </a:rPr>
              <a:t> </a:t>
            </a:r>
            <a:r>
              <a:rPr lang="en-US">
                <a:solidFill>
                  <a:srgbClr val="000000"/>
                </a:solidFill>
                <a:latin typeface="+mj-lt"/>
              </a:rPr>
              <a:t>– Determine the value for k, the rate constant, by using any set of experimental data:</a:t>
            </a:r>
          </a:p>
        </p:txBody>
      </p:sp>
      <p:graphicFrame>
        <p:nvGraphicFramePr>
          <p:cNvPr id="2257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80542"/>
              </p:ext>
            </p:extLst>
          </p:nvPr>
        </p:nvGraphicFramePr>
        <p:xfrm>
          <a:off x="1066800" y="2438400"/>
          <a:ext cx="7162800" cy="1066419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5240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Experiment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(mol/L)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/L·s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0.250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15843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2971800" y="1676400"/>
            <a:ext cx="2239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+mj-lt"/>
              </a:rPr>
              <a:t>R = k[NO]</a:t>
            </a:r>
            <a:r>
              <a:rPr lang="en-US" baseline="30000">
                <a:solidFill>
                  <a:schemeClr val="accent2"/>
                </a:solidFill>
                <a:latin typeface="+mj-lt"/>
              </a:rPr>
              <a:t>2</a:t>
            </a:r>
            <a:r>
              <a:rPr lang="en-US">
                <a:solidFill>
                  <a:schemeClr val="accent2"/>
                </a:solidFill>
                <a:latin typeface="+mj-lt"/>
              </a:rPr>
              <a:t>[Cl</a:t>
            </a:r>
            <a:r>
              <a:rPr lang="en-US" baseline="-25000">
                <a:solidFill>
                  <a:schemeClr val="accent2"/>
                </a:solidFill>
                <a:latin typeface="+mj-lt"/>
              </a:rPr>
              <a:t>2</a:t>
            </a:r>
            <a:r>
              <a:rPr lang="en-US">
                <a:solidFill>
                  <a:schemeClr val="accent2"/>
                </a:solidFill>
                <a:latin typeface="+mj-lt"/>
              </a:rPr>
              <a:t>]</a:t>
            </a:r>
            <a:endParaRPr lang="en-US" baseline="3000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22575" name="Object 47"/>
          <p:cNvGraphicFramePr>
            <a:graphicFrameLocks noChangeAspect="1"/>
          </p:cNvGraphicFramePr>
          <p:nvPr/>
        </p:nvGraphicFramePr>
        <p:xfrm>
          <a:off x="1371600" y="3657600"/>
          <a:ext cx="63246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Equation" r:id="rId3" imgW="2793960" imgH="469800" progId="">
                  <p:embed/>
                </p:oleObj>
              </mc:Choice>
              <mc:Fallback>
                <p:oleObj name="Equation" r:id="rId3" imgW="2793960" imgH="4698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6324600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6" name="Object 48"/>
          <p:cNvGraphicFramePr>
            <a:graphicFrameLocks noChangeAspect="1"/>
          </p:cNvGraphicFramePr>
          <p:nvPr/>
        </p:nvGraphicFramePr>
        <p:xfrm>
          <a:off x="1295400" y="5029200"/>
          <a:ext cx="67056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Equation" r:id="rId5" imgW="3187440" imgH="482400" progId="">
                  <p:embed/>
                </p:oleObj>
              </mc:Choice>
              <mc:Fallback>
                <p:oleObj name="Equation" r:id="rId5" imgW="3187440" imgH="4824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029200"/>
                        <a:ext cx="6705600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5410200" y="4953000"/>
            <a:ext cx="2667000" cy="1295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5422</TotalTime>
  <Words>1026</Words>
  <Application>Microsoft Office PowerPoint</Application>
  <PresentationFormat>On-screen Show (4:3)</PresentationFormat>
  <Paragraphs>309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Office Theme</vt:lpstr>
      <vt:lpstr>Equation</vt:lpstr>
      <vt:lpstr>Rates and Rate Laws</vt:lpstr>
      <vt:lpstr>Reaction Rate</vt:lpstr>
      <vt:lpstr>2NO2(g)  2NO(g) + O2(g)</vt:lpstr>
      <vt:lpstr>2NO2(g)  2NO(g) + O2(g)</vt:lpstr>
      <vt:lpstr>Rate Laws</vt:lpstr>
      <vt:lpstr>Writing a (differential) Rate Law</vt:lpstr>
      <vt:lpstr>Writing a Rate Law</vt:lpstr>
      <vt:lpstr>Writing a Rate Law</vt:lpstr>
      <vt:lpstr>Writing a Rate Law</vt:lpstr>
      <vt:lpstr>Writing a Rate Law</vt:lpstr>
      <vt:lpstr>Determining Order with Concentration vs. Time data</vt:lpstr>
      <vt:lpstr>Solving an Integrated Rate Law</vt:lpstr>
      <vt:lpstr>Time vs. [H2O2]</vt:lpstr>
      <vt:lpstr>Time vs. ln[H2O2]</vt:lpstr>
      <vt:lpstr>Time vs. 1/[H2O2]</vt:lpstr>
      <vt:lpstr>And the winner is… Time vs. ln[H2O2]</vt:lpstr>
      <vt:lpstr>Finding the Rate Constant, k</vt:lpstr>
      <vt:lpstr>Finding the Rate Constant, k</vt:lpstr>
      <vt:lpstr>Rate Laws Summary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Rachel Benzoni</cp:lastModifiedBy>
  <cp:revision>190</cp:revision>
  <dcterms:created xsi:type="dcterms:W3CDTF">2006-06-14T20:08:31Z</dcterms:created>
  <dcterms:modified xsi:type="dcterms:W3CDTF">2017-02-23T15:38:21Z</dcterms:modified>
</cp:coreProperties>
</file>